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9E26-ABB7-9CAD-55FE-1E334A000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18D9B-E4E9-667E-6DB7-89D786ED0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BEA7-816F-A31E-2153-3901E9E4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6D7F-0ED4-4493-ADC4-C6C0BCF4C2B7}" type="datetimeFigureOut">
              <a:rPr lang="fa-IR" smtClean="0"/>
              <a:t>13/02/1445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6153C-F381-28CD-648A-73E07393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54D26-FC8D-6421-43C4-970FC259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455F-6E5B-4B01-B8B4-7DDDEAA1B1E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083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D6A5-463A-0460-03B0-B8D9CDB7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73F24-1A4D-3B6D-3B29-06E9307BC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6BCD6-FFA6-94D9-9426-CC033813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6D7F-0ED4-4493-ADC4-C6C0BCF4C2B7}" type="datetimeFigureOut">
              <a:rPr lang="fa-IR" smtClean="0"/>
              <a:t>13/02/1445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C436B-EF7C-0931-91AB-4B074D2F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18886-AE61-839D-24EE-27FBF7FB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455F-6E5B-4B01-B8B4-7DDDEAA1B1E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8159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08AE3-DA05-AF60-0ACF-65BCAFBAC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C924F-B10C-754A-78F9-86493D93A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47192-22E9-1D80-8E0D-858D43BF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6D7F-0ED4-4493-ADC4-C6C0BCF4C2B7}" type="datetimeFigureOut">
              <a:rPr lang="fa-IR" smtClean="0"/>
              <a:t>13/02/1445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25172-AD1C-AE81-FB47-3420D51D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7CB0E-273D-BBE2-2627-21326C74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455F-6E5B-4B01-B8B4-7DDDEAA1B1E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4996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5B52-6E42-B805-7F2F-8DAABD6D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3B06-1202-1F8A-3BC6-05629E52A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5A596-FF8D-BA1E-2161-F229D8D1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6D7F-0ED4-4493-ADC4-C6C0BCF4C2B7}" type="datetimeFigureOut">
              <a:rPr lang="fa-IR" smtClean="0"/>
              <a:t>13/02/1445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6E2F3-7F69-6FA9-51E0-497F6C57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2DEDA-C2E8-52AE-94CF-DFCB065E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455F-6E5B-4B01-B8B4-7DDDEAA1B1E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0929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A60F-88F6-592F-020E-ABEABAF9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8E514-D26E-12C1-992C-424E14C85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F4EC-7361-2376-923A-C2B6D22B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6D7F-0ED4-4493-ADC4-C6C0BCF4C2B7}" type="datetimeFigureOut">
              <a:rPr lang="fa-IR" smtClean="0"/>
              <a:t>13/02/1445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0FA5-FDF9-B7B7-DFC8-9F75E24E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447FB-EFAB-E625-AA8B-59A42054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455F-6E5B-4B01-B8B4-7DDDEAA1B1E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2703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2B29-1606-AC05-619B-80F06F71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152A-6BE0-D549-076C-475D5311C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9C0BB-E167-73EF-494B-2BBBF78AE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C007F-D2D1-52B2-D461-48E2E6CD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6D7F-0ED4-4493-ADC4-C6C0BCF4C2B7}" type="datetimeFigureOut">
              <a:rPr lang="fa-IR" smtClean="0"/>
              <a:t>13/02/1445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91C90-AAFD-924B-1752-BAD85C8D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39E76-27A0-47F9-0F62-4405B8F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455F-6E5B-4B01-B8B4-7DDDEAA1B1E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5394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B9A1-38B4-9275-F84C-9AFF872A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7E6A1-AB01-5D64-209A-B7253BF37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75B7F-12C0-AFD3-7909-F23AC3C5B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DB0D6-8219-B8F6-9D3E-8FBF824A5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D6B89-87D9-74CB-7B4D-7B2990227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90CCA-83A4-3410-33EF-068D7C35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6D7F-0ED4-4493-ADC4-C6C0BCF4C2B7}" type="datetimeFigureOut">
              <a:rPr lang="fa-IR" smtClean="0"/>
              <a:t>13/02/1445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06542-BBB5-D194-458A-41F7CA68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8C5E8-78B6-EBAE-1669-417C9380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455F-6E5B-4B01-B8B4-7DDDEAA1B1E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0158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932C-D45C-6137-2BD9-AE8386DD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49DEC-840C-43C7-FAB6-1348EBF1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6D7F-0ED4-4493-ADC4-C6C0BCF4C2B7}" type="datetimeFigureOut">
              <a:rPr lang="fa-IR" smtClean="0"/>
              <a:t>13/02/1445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C4B5C-B3AF-7834-025C-F53B35E8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BA244-01DF-9517-93FC-A708230F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455F-6E5B-4B01-B8B4-7DDDEAA1B1E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7604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12F16-879C-7204-50DF-0079D268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6D7F-0ED4-4493-ADC4-C6C0BCF4C2B7}" type="datetimeFigureOut">
              <a:rPr lang="fa-IR" smtClean="0"/>
              <a:t>13/02/1445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ABC2D-CD55-2AE2-EE8B-A6F92141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19D7E-B7E7-5843-9336-BB2B7406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455F-6E5B-4B01-B8B4-7DDDEAA1B1E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7774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9A4F-1FDB-375F-DD37-27F51487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903A-9924-DBC2-FED8-16B0D8BC9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83D08-26CD-FB31-00A6-BA95D57F0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A22F6-7DC8-DD66-16B2-CED86E02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6D7F-0ED4-4493-ADC4-C6C0BCF4C2B7}" type="datetimeFigureOut">
              <a:rPr lang="fa-IR" smtClean="0"/>
              <a:t>13/02/1445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AC6DB-A5B7-0BF8-E808-6DB48783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77EEF-7334-520E-8EEE-0FE4F220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455F-6E5B-4B01-B8B4-7DDDEAA1B1E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1348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0C30-112C-E865-820E-DBD4E901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E9931-F8EF-F9EE-40B7-B45D710C5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A7B45-B516-46B7-5B5D-F4033B382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EE51C-0391-DD07-09F2-336BAB66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6D7F-0ED4-4493-ADC4-C6C0BCF4C2B7}" type="datetimeFigureOut">
              <a:rPr lang="fa-IR" smtClean="0"/>
              <a:t>13/02/1445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223A1-72AF-1AD5-0D8F-32D7DCAF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4E449-D712-76DA-CB94-FDF97F73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455F-6E5B-4B01-B8B4-7DDDEAA1B1E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0205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A8A99-A01B-2C7B-2FCA-0D0C0459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512E0-3435-9245-C226-8D88C7592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AECDC-A3D9-C563-AF30-38E03A1B4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46D7F-0ED4-4493-ADC4-C6C0BCF4C2B7}" type="datetimeFigureOut">
              <a:rPr lang="fa-IR" smtClean="0"/>
              <a:t>13/02/1445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900A7-FB96-CA08-F9AA-58E0946CE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F883A-2186-4FDB-38EA-2467E9307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455F-6E5B-4B01-B8B4-7DDDEAA1B1E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7094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E0CE-F756-0A5E-154A-0E6F7B83B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Recurrent neural networks (RNN)</a:t>
            </a:r>
            <a:endParaRPr lang="fa-IR" sz="5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091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C12F-242B-8B9E-A55E-3383590D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292B2C"/>
                </a:solidFill>
                <a:effectLst/>
                <a:latin typeface="Arial Rounded MT Bold" panose="020F0704030504030204" pitchFamily="34" charset="0"/>
              </a:rPr>
              <a:t>Text preprocessing</a:t>
            </a:r>
            <a:endParaRPr lang="fa-IR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CB6B-4067-6CA5-6528-2988EB0D3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Tokenize a document, i.e., break it down into words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Remove punctuations, URLs, and stop words (‘a’, ‘of’, ‘the’,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Normalize the text, e.g., replace ‘brb’ with ‘Be right back’, </a:t>
            </a:r>
            <a:r>
              <a:rPr lang="en-US" b="0" i="0" dirty="0" err="1">
                <a:solidFill>
                  <a:srgbClr val="292B2C"/>
                </a:solidFill>
                <a:effectLst/>
                <a:latin typeface="Atkinson Hyperlegible"/>
              </a:rPr>
              <a:t>etc</a:t>
            </a:r>
            <a:endParaRPr lang="en-US" b="0" i="0" dirty="0">
              <a:solidFill>
                <a:srgbClr val="292B2C"/>
              </a:solidFill>
              <a:effectLst/>
              <a:latin typeface="Atkinson Hyperlegib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Run the spell checker to fix typos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Make all words lowercase</a:t>
            </a:r>
          </a:p>
        </p:txBody>
      </p:sp>
    </p:spTree>
    <p:extLst>
      <p:ext uri="{BB962C8B-B14F-4D97-AF65-F5344CB8AC3E}">
        <p14:creationId xmlns:p14="http://schemas.microsoft.com/office/powerpoint/2010/main" val="342997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C12F-242B-8B9E-A55E-3383590D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292B2C"/>
                </a:solidFill>
                <a:effectLst/>
                <a:latin typeface="Arial Rounded MT Bold" panose="020F0704030504030204" pitchFamily="34" charset="0"/>
              </a:rPr>
              <a:t>Text preprocessing</a:t>
            </a:r>
            <a:endParaRPr lang="fa-IR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CB6B-4067-6CA5-6528-2988EB0D3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Perform stemming/lemmatization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If we have words like ‘organizer’, ‘organize’, and ‘organized’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Want to reduce all of them to a single word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Stemming cuts end of these words for a single root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E.g., ‘</a:t>
            </a:r>
            <a:r>
              <a:rPr lang="en-US" b="0" i="0" dirty="0" err="1">
                <a:solidFill>
                  <a:srgbClr val="292B2C"/>
                </a:solidFill>
                <a:effectLst/>
                <a:latin typeface="Atkinson Hyperlegible"/>
              </a:rPr>
              <a:t>organiz</a:t>
            </a: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’. May not be an actual word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Lemmatization reduces to a root that is actually a word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E.g., ‘organize’</a:t>
            </a:r>
          </a:p>
        </p:txBody>
      </p:sp>
    </p:spTree>
    <p:extLst>
      <p:ext uri="{BB962C8B-B14F-4D97-AF65-F5344CB8AC3E}">
        <p14:creationId xmlns:p14="http://schemas.microsoft.com/office/powerpoint/2010/main" val="327697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690D-7ECD-3B5F-CC1C-C364CC0E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292B2C"/>
                </a:solidFill>
                <a:effectLst/>
                <a:latin typeface="Arial Rounded MT Bold" panose="020F0704030504030204" pitchFamily="34" charset="0"/>
              </a:rPr>
              <a:t>Bag of words (</a:t>
            </a:r>
            <a:r>
              <a:rPr lang="en-US" sz="4000" b="0" i="0" dirty="0" err="1">
                <a:solidFill>
                  <a:srgbClr val="292B2C"/>
                </a:solidFill>
                <a:effectLst/>
                <a:latin typeface="Arial Rounded MT Bold" panose="020F0704030504030204" pitchFamily="34" charset="0"/>
              </a:rPr>
              <a:t>BoW</a:t>
            </a:r>
            <a:r>
              <a:rPr lang="en-US" sz="4000" b="0" i="0" dirty="0">
                <a:solidFill>
                  <a:srgbClr val="292B2C"/>
                </a:solidFill>
                <a:effectLst/>
                <a:latin typeface="Arial Rounded MT Bold" panose="020F0704030504030204" pitchFamily="34" charset="0"/>
              </a:rPr>
              <a:t>)</a:t>
            </a:r>
            <a:endParaRPr lang="fa-IR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8AD2-F446-BF1A-E106-655518985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If you don’t care about the order of the words in a document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2D array. Rows represent documents. Columns represent words in vocabulary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All unique words in all documents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If a word not present in a document, we have a zero at row and column entry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If a word is present in a document, we have a one at row and column entry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Or, we could use the word count or frequency</a:t>
            </a:r>
          </a:p>
        </p:txBody>
      </p:sp>
    </p:spTree>
    <p:extLst>
      <p:ext uri="{BB962C8B-B14F-4D97-AF65-F5344CB8AC3E}">
        <p14:creationId xmlns:p14="http://schemas.microsoft.com/office/powerpoint/2010/main" val="2128550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690D-7ECD-3B5F-CC1C-C364CC0E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292B2C"/>
                </a:solidFill>
                <a:effectLst/>
                <a:latin typeface="Arial Rounded MT Bold" panose="020F0704030504030204" pitchFamily="34" charset="0"/>
              </a:rPr>
              <a:t>Bag of words (</a:t>
            </a:r>
            <a:r>
              <a:rPr lang="en-US" sz="4000" b="0" i="0" dirty="0" err="1">
                <a:solidFill>
                  <a:srgbClr val="292B2C"/>
                </a:solidFill>
                <a:effectLst/>
                <a:latin typeface="Arial Rounded MT Bold" panose="020F0704030504030204" pitchFamily="34" charset="0"/>
              </a:rPr>
              <a:t>BoW</a:t>
            </a:r>
            <a:r>
              <a:rPr lang="en-US" sz="4000" b="0" i="0" dirty="0">
                <a:solidFill>
                  <a:srgbClr val="292B2C"/>
                </a:solidFill>
                <a:effectLst/>
                <a:latin typeface="Arial Rounded MT Bold" panose="020F0704030504030204" pitchFamily="34" charset="0"/>
              </a:rPr>
              <a:t>)</a:t>
            </a:r>
            <a:endParaRPr lang="fa-IR" sz="4000" dirty="0">
              <a:latin typeface="Arial Rounded MT Bold" panose="020F07040305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68834-DE20-5FC8-DE22-A73E89DA3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4426"/>
            <a:ext cx="11551298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Document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en-US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1</a:t>
            </a:r>
            <a:r>
              <a:rPr lang="en-US" altLang="fa-IR" sz="2800" dirty="0">
                <a:solidFill>
                  <a:srgbClr val="292B2C"/>
                </a:solidFill>
                <a:latin typeface="Atkinson Hyperlegible"/>
              </a:rPr>
              <a:t>: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Magic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passed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the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basketball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to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Kareem</a:t>
            </a:r>
            <a:endParaRPr kumimoji="0" lang="fa-IR" altLang="fa-IR" sz="2800" b="0" i="0" u="none" strike="noStrike" cap="none" normalizeH="0" baseline="0" dirty="0">
              <a:ln>
                <a:noFill/>
              </a:ln>
              <a:solidFill>
                <a:srgbClr val="292B2C"/>
              </a:solidFill>
              <a:effectLst/>
              <a:latin typeface="Atkinson Hyperlegib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Document</a:t>
            </a:r>
            <a:r>
              <a:rPr kumimoji="0" lang="en-US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2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:</a:t>
            </a:r>
            <a:r>
              <a:rPr kumimoji="0" lang="en-US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Lebron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stole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the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basketball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from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Curry</a:t>
            </a:r>
            <a:endParaRPr kumimoji="0" lang="fa-IR" altLang="fa-IR" sz="2800" b="0" i="0" u="none" strike="noStrike" cap="none" normalizeH="0" baseline="0" dirty="0">
              <a:ln>
                <a:noFill/>
              </a:ln>
              <a:solidFill>
                <a:srgbClr val="292B2C"/>
              </a:solidFill>
              <a:effectLst/>
              <a:latin typeface="Atkinson Hyperlegib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         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altLang="fa-IR" sz="2800" dirty="0">
              <a:solidFill>
                <a:srgbClr val="292B2C"/>
              </a:solidFill>
              <a:latin typeface="Atkinson Hyperlegib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fa-IR" sz="2800" b="0" i="0" u="none" strike="noStrike" cap="none" normalizeH="0" baseline="0" dirty="0">
              <a:ln>
                <a:noFill/>
              </a:ln>
              <a:solidFill>
                <a:srgbClr val="292B2C"/>
              </a:solidFill>
              <a:effectLst/>
              <a:latin typeface="Atkinson Hyperlegib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   </a:t>
            </a:r>
            <a:endParaRPr kumimoji="0" lang="fa-IR" altLang="fa-I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tkinson Hyperlegib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BoW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is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simple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,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but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does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not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consider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rarity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of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words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across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documents</a:t>
            </a:r>
            <a:endParaRPr kumimoji="0" lang="fa-IR" altLang="fa-IR" sz="2800" b="0" i="0" u="none" strike="noStrike" cap="none" normalizeH="0" baseline="0" dirty="0">
              <a:ln>
                <a:noFill/>
              </a:ln>
              <a:solidFill>
                <a:srgbClr val="292B2C"/>
              </a:solidFill>
              <a:effectLst/>
              <a:latin typeface="Atkinson Hyperlegibl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Important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for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document</a:t>
            </a:r>
            <a:r>
              <a:rPr kumimoji="0" lang="fa-IR" altLang="fa-IR" sz="28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 </a:t>
            </a:r>
            <a:r>
              <a:rPr kumimoji="0" lang="fa-IR" altLang="fa-IR" sz="28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Atkinson Hyperlegible"/>
              </a:rPr>
              <a:t>classification</a:t>
            </a:r>
            <a:endParaRPr kumimoji="0" lang="fa-IR" altLang="fa-IR" sz="2800" b="0" i="0" u="none" strike="noStrike" cap="none" normalizeH="0" baseline="0" dirty="0">
              <a:ln>
                <a:noFill/>
              </a:ln>
              <a:solidFill>
                <a:srgbClr val="292B2C"/>
              </a:solidFill>
              <a:effectLst/>
              <a:latin typeface="Atkinson Hyperlegib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2" name="Picture 6" descr="Table showing a bag-of-words representation of sample documents">
            <a:extLst>
              <a:ext uri="{FF2B5EF4-FFF2-40B4-BE49-F238E27FC236}">
                <a16:creationId xmlns:a16="http://schemas.microsoft.com/office/drawing/2014/main" id="{904EFDFB-BA28-48E5-16B7-05A7697E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4" y="3206930"/>
            <a:ext cx="11392912" cy="65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661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BC30-62FF-FBE2-A0E3-60A97D5C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Term frequency inverse document frequency (TF-IDF)</a:t>
            </a:r>
            <a:endParaRPr lang="fa-I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43C4-B915-3AC3-285B-B64C32B1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If you don’t care about the order of the words in a document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Similar to </a:t>
            </a:r>
            <a:r>
              <a:rPr lang="en-US" b="0" i="0" dirty="0" err="1">
                <a:solidFill>
                  <a:srgbClr val="292B2C"/>
                </a:solidFill>
                <a:effectLst/>
                <a:latin typeface="Atkinson Hyperlegible"/>
              </a:rPr>
              <a:t>BoW</a:t>
            </a: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, we have an entry for each document-word pair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Entry is product of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Term frequency, frequency of a word in a document, and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Inverse document frequency, total number of documents divided by number of documents that have word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Usually use logarithm of the IDF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TF-IDF takes into account rarity of a word across documents</a:t>
            </a:r>
          </a:p>
        </p:txBody>
      </p:sp>
    </p:spTree>
    <p:extLst>
      <p:ext uri="{BB962C8B-B14F-4D97-AF65-F5344CB8AC3E}">
        <p14:creationId xmlns:p14="http://schemas.microsoft.com/office/powerpoint/2010/main" val="2888757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2E52-0A2A-BCF8-4DBF-EA0A4274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292B2C"/>
                </a:solidFill>
                <a:effectLst/>
                <a:latin typeface="Arial Rounded MT Bold" panose="020F0704030504030204" pitchFamily="34" charset="0"/>
              </a:rPr>
              <a:t>One-hot encoding (OHE)</a:t>
            </a:r>
            <a:endParaRPr lang="fa-IR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6A67-FF82-C4EB-96C2-A13A98D1D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Technique to convert categorical variables such as words into a vector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Suppose our vocabulary has 3 words: orange, apple, banana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Each word is represented by a vector of size 3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92B2C"/>
              </a:solidFill>
              <a:latin typeface="Atkinson Hyperlegibl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92B2C"/>
              </a:solidFill>
              <a:effectLst/>
              <a:latin typeface="Atkinson Hyperlegib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OHE problems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For very large vocabulary sizes requires tremendous amount of storage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Also, no concept of word similarity</a:t>
            </a:r>
          </a:p>
          <a:p>
            <a:endParaRPr lang="fa-IR" dirty="0"/>
          </a:p>
        </p:txBody>
      </p:sp>
      <p:pic>
        <p:nvPicPr>
          <p:cNvPr id="5" name="Picture 2" descr="Mathematical vectors representing one-hot-encoding representation of words orange, apple, and banana">
            <a:extLst>
              <a:ext uri="{FF2B5EF4-FFF2-40B4-BE49-F238E27FC236}">
                <a16:creationId xmlns:a16="http://schemas.microsoft.com/office/drawing/2014/main" id="{43DF2272-32FC-CB03-17A0-C0CFCDAC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740" y="3519017"/>
            <a:ext cx="4001985" cy="73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35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3867-7549-BEAF-A933-8EFD76AA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292B2C"/>
                </a:solidFill>
                <a:effectLst/>
                <a:latin typeface="Arial Rounded MT Bold" panose="020F0704030504030204" pitchFamily="34" charset="0"/>
              </a:rPr>
              <a:t>Word2Vec</a:t>
            </a:r>
            <a:endParaRPr lang="fa-IR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5094D-7673-42A3-0D5D-22E06F5CA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Each word represented as an </a:t>
            </a:r>
            <a:r>
              <a:rPr lang="en-US" b="0" i="1" dirty="0">
                <a:solidFill>
                  <a:srgbClr val="292B2C"/>
                </a:solidFill>
                <a:effectLst/>
                <a:latin typeface="Atkinson Hyperlegible"/>
              </a:rPr>
              <a:t>n</a:t>
            </a: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 dimensional vector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92B2C"/>
                </a:solidFill>
                <a:effectLst/>
                <a:latin typeface="Atkinson Hyperlegible"/>
              </a:rPr>
              <a:t>n</a:t>
            </a: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 much smaller than vocabulary size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Words that have similar meanings are close in vector space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Words considered similar if they co-occur often in documents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Two Word2Vec architectures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Continuous </a:t>
            </a:r>
            <a:r>
              <a:rPr lang="en-US" b="0" i="0" dirty="0" err="1">
                <a:solidFill>
                  <a:srgbClr val="292B2C"/>
                </a:solidFill>
                <a:effectLst/>
                <a:latin typeface="Atkinson Hyperlegible"/>
              </a:rPr>
              <a:t>BoW</a:t>
            </a:r>
            <a:endParaRPr lang="en-US" b="0" i="0" dirty="0">
              <a:solidFill>
                <a:srgbClr val="292B2C"/>
              </a:solidFill>
              <a:effectLst/>
              <a:latin typeface="Atkinson Hyperlegibl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predicts probability of a word given the surrounding words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Continuous skip-gram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given a word predicts probability of the surrounding words</a:t>
            </a:r>
          </a:p>
        </p:txBody>
      </p:sp>
    </p:spTree>
    <p:extLst>
      <p:ext uri="{BB962C8B-B14F-4D97-AF65-F5344CB8AC3E}">
        <p14:creationId xmlns:p14="http://schemas.microsoft.com/office/powerpoint/2010/main" val="3242520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8836-4105-AF17-F511-73178B7C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292B2C"/>
                </a:solidFill>
                <a:effectLst/>
                <a:latin typeface="Arial Rounded MT Bold" panose="020F0704030504030204" pitchFamily="34" charset="0"/>
              </a:rPr>
              <a:t>Sentiment analysis</a:t>
            </a:r>
            <a:endParaRPr lang="fa-IR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DE7E-EE6A-1475-71AF-8727F18AD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Sentiment classification of IMDB movie reviews with RNN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Train RNN using IMDB movie reviews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Goal is to learn a model such that given a review we predict whether review is positive/negative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We evaluate the trained RNN on test dataset and plot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84750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787E-9A62-8925-2A42-5923ED3D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292B2C"/>
                </a:solidFill>
                <a:effectLst/>
                <a:latin typeface="Arial Rounded MT Bold" panose="020F0704030504030204" pitchFamily="34" charset="0"/>
              </a:rPr>
              <a:t>What is a recurrent neural network (RNN)?</a:t>
            </a:r>
            <a:endParaRPr lang="fa-IR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122F-2A33-2BDC-F1B2-630377090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RNN models sequential data (temporal/ordinal)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In RNN, training example is a sequence, which is presented to RNN one at a time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E.g., sequence of English words is passed to RNN, one at a time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And, RNN generates a sequence of Persian words, one at a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In RNN, output of network at time </a:t>
            </a:r>
            <a:r>
              <a:rPr lang="en-US" b="0" i="1" dirty="0">
                <a:solidFill>
                  <a:srgbClr val="292B2C"/>
                </a:solidFill>
                <a:effectLst/>
                <a:latin typeface="Atkinson Hyperlegible"/>
              </a:rPr>
              <a:t>t</a:t>
            </a: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 is used as input at time </a:t>
            </a:r>
            <a:r>
              <a:rPr lang="en-US" b="0" i="1" dirty="0">
                <a:solidFill>
                  <a:srgbClr val="292B2C"/>
                </a:solidFill>
                <a:effectLst/>
                <a:latin typeface="Atkinson Hyperlegible"/>
              </a:rPr>
              <a:t>t+1</a:t>
            </a:r>
            <a:endParaRPr lang="en-US" b="0" i="0" dirty="0">
              <a:solidFill>
                <a:srgbClr val="292B2C"/>
              </a:solidFill>
              <a:effectLst/>
              <a:latin typeface="Atkinson Hyperlegib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RNN applied to image description, machine translation, sentiment analysis, etc.</a:t>
            </a:r>
          </a:p>
        </p:txBody>
      </p:sp>
    </p:spTree>
    <p:extLst>
      <p:ext uri="{BB962C8B-B14F-4D97-AF65-F5344CB8AC3E}">
        <p14:creationId xmlns:p14="http://schemas.microsoft.com/office/powerpoint/2010/main" val="17563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F19A-1A43-5B5A-47FA-E58F6A21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292B2C"/>
                </a:solidFill>
                <a:effectLst/>
                <a:latin typeface="Arial Rounded MT Bold" panose="020F0704030504030204" pitchFamily="34" charset="0"/>
              </a:rPr>
              <a:t>One-to-many RNN</a:t>
            </a:r>
            <a:endParaRPr lang="fa-IR" sz="4000" dirty="0"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Neurons forming a one-to-many recurrent neural network">
            <a:extLst>
              <a:ext uri="{FF2B5EF4-FFF2-40B4-BE49-F238E27FC236}">
                <a16:creationId xmlns:a16="http://schemas.microsoft.com/office/drawing/2014/main" id="{35EAFE49-09A5-7CF5-A5A6-72DDA1724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783" y="1690688"/>
            <a:ext cx="4418434" cy="477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46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7957-0753-D1C1-3FB6-53371B9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292B2C"/>
                </a:solidFill>
                <a:effectLst/>
                <a:latin typeface="Arial Rounded MT Bold" panose="020F0704030504030204" pitchFamily="34" charset="0"/>
              </a:rPr>
              <a:t>Many-to-one RNN</a:t>
            </a:r>
            <a:endParaRPr lang="fa-IR" sz="4000" dirty="0">
              <a:latin typeface="Arial Rounded MT Bold" panose="020F0704030504030204" pitchFamily="34" charset="0"/>
            </a:endParaRPr>
          </a:p>
        </p:txBody>
      </p:sp>
      <p:pic>
        <p:nvPicPr>
          <p:cNvPr id="2050" name="Picture 2" descr="Neurons forming a many-to-one recurrent neural network">
            <a:extLst>
              <a:ext uri="{FF2B5EF4-FFF2-40B4-BE49-F238E27FC236}">
                <a16:creationId xmlns:a16="http://schemas.microsoft.com/office/drawing/2014/main" id="{7CB3F07C-CD9E-C30D-B828-5CDD5264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96021"/>
            <a:ext cx="53340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54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7957-0753-D1C1-3FB6-53371B9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292B2C"/>
                </a:solidFill>
                <a:effectLst/>
                <a:latin typeface="Arial Rounded MT Bold" panose="020F0704030504030204" pitchFamily="34" charset="0"/>
              </a:rPr>
              <a:t>Many-to-many RNN</a:t>
            </a:r>
          </a:p>
        </p:txBody>
      </p:sp>
      <p:pic>
        <p:nvPicPr>
          <p:cNvPr id="3074" name="Picture 2" descr="Neurons forming a many-to-many recurrent neural network">
            <a:extLst>
              <a:ext uri="{FF2B5EF4-FFF2-40B4-BE49-F238E27FC236}">
                <a16:creationId xmlns:a16="http://schemas.microsoft.com/office/drawing/2014/main" id="{0560950A-FED3-65FD-FEC3-E9EA32BF2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90688"/>
            <a:ext cx="53340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71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919D-D6A5-97EF-6983-C81B93AD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RNN architectures</a:t>
            </a:r>
            <a:endParaRPr lang="fa-IR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77BB-1849-0F67-7C74-6F8F0F1BE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Vanilla RNN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Suffers from </a:t>
            </a:r>
            <a:r>
              <a:rPr lang="en-US" b="0" i="1" dirty="0">
                <a:solidFill>
                  <a:srgbClr val="292B2C"/>
                </a:solidFill>
                <a:effectLst/>
                <a:latin typeface="Atkinson Hyperlegible"/>
              </a:rPr>
              <a:t>vanishing gradient</a:t>
            </a: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 problem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LSTM and GRU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Uses </a:t>
            </a:r>
            <a:r>
              <a:rPr lang="en-US" b="0" i="1" dirty="0">
                <a:solidFill>
                  <a:srgbClr val="292B2C"/>
                </a:solidFill>
                <a:effectLst/>
                <a:latin typeface="Atkinson Hyperlegible"/>
              </a:rPr>
              <a:t>gates</a:t>
            </a: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 to avoid vanishing gradient problem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79978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380F-829C-7669-3C22-02396CBF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RNN architectures</a:t>
            </a:r>
            <a:endParaRPr lang="fa-IR" sz="4000" dirty="0"/>
          </a:p>
        </p:txBody>
      </p:sp>
      <p:pic>
        <p:nvPicPr>
          <p:cNvPr id="8194" name="Picture 2" descr="ساختار شبکه عصبی بازگشتی RNN">
            <a:extLst>
              <a:ext uri="{FF2B5EF4-FFF2-40B4-BE49-F238E27FC236}">
                <a16:creationId xmlns:a16="http://schemas.microsoft.com/office/drawing/2014/main" id="{0587FB0A-8971-EB39-3130-D2CEFAB97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80" y="3326364"/>
            <a:ext cx="762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3F625748-8DE2-E2E5-D020-26446C5B6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7" y="2032276"/>
            <a:ext cx="60293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27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380F-829C-7669-3C22-02396CBF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RNN architectures</a:t>
            </a:r>
            <a:endParaRPr lang="fa-IR" sz="4000" dirty="0"/>
          </a:p>
        </p:txBody>
      </p:sp>
      <p:pic>
        <p:nvPicPr>
          <p:cNvPr id="8194" name="Picture 2" descr="ساختار شبکه عصبی بازگشتی RNN">
            <a:extLst>
              <a:ext uri="{FF2B5EF4-FFF2-40B4-BE49-F238E27FC236}">
                <a16:creationId xmlns:a16="http://schemas.microsoft.com/office/drawing/2014/main" id="{0587FB0A-8971-EB39-3130-D2CEFAB97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175" y="1905293"/>
            <a:ext cx="6882881" cy="193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شبکه RNN">
            <a:extLst>
              <a:ext uri="{FF2B5EF4-FFF2-40B4-BE49-F238E27FC236}">
                <a16:creationId xmlns:a16="http://schemas.microsoft.com/office/drawing/2014/main" id="{70B83278-6F3D-5486-30A1-6E90A613E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" t="25278" r="4909" b="27324"/>
          <a:stretch/>
        </p:blipFill>
        <p:spPr bwMode="auto">
          <a:xfrm>
            <a:off x="2204472" y="4014673"/>
            <a:ext cx="7783056" cy="230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66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3470-E5BD-CA99-EDE4-8F3FD730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92B2C"/>
                </a:solidFill>
                <a:effectLst/>
                <a:latin typeface="Arial Rounded MT Bold" panose="020F0704030504030204" pitchFamily="34" charset="0"/>
              </a:rPr>
              <a:t>Sentiment analysis</a:t>
            </a:r>
            <a:endParaRPr lang="fa-IR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EB65-0EFA-3506-2904-E412EC2F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We perform sentiment analysis on IMDB movie reviews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Train RNN on training dataset (25000 positive/negative movie reviews)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Test RNN on test set (25000 positive/negative movie reviews)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Training and test sets have no overlap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Since dealing with text data, good to review mechanisms for representing text data</a:t>
            </a:r>
          </a:p>
        </p:txBody>
      </p:sp>
    </p:spTree>
    <p:extLst>
      <p:ext uri="{BB962C8B-B14F-4D97-AF65-F5344CB8AC3E}">
        <p14:creationId xmlns:p14="http://schemas.microsoft.com/office/powerpoint/2010/main" val="20710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699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Rounded MT Bold</vt:lpstr>
      <vt:lpstr>Atkinson Hyperlegible</vt:lpstr>
      <vt:lpstr>Calibri</vt:lpstr>
      <vt:lpstr>Calibri Light</vt:lpstr>
      <vt:lpstr>Office Theme</vt:lpstr>
      <vt:lpstr>Recurrent neural networks (RNN)</vt:lpstr>
      <vt:lpstr>What is a recurrent neural network (RNN)?</vt:lpstr>
      <vt:lpstr>One-to-many RNN</vt:lpstr>
      <vt:lpstr>Many-to-one RNN</vt:lpstr>
      <vt:lpstr>Many-to-many RNN</vt:lpstr>
      <vt:lpstr>RNN architectures</vt:lpstr>
      <vt:lpstr>RNN architectures</vt:lpstr>
      <vt:lpstr>RNN architectures</vt:lpstr>
      <vt:lpstr>Sentiment analysis</vt:lpstr>
      <vt:lpstr>Text preprocessing</vt:lpstr>
      <vt:lpstr>Text preprocessing</vt:lpstr>
      <vt:lpstr>Bag of words (BoW)</vt:lpstr>
      <vt:lpstr>Bag of words (BoW)</vt:lpstr>
      <vt:lpstr>Term frequency inverse document frequency (TF-IDF)</vt:lpstr>
      <vt:lpstr>One-hot encoding (OHE)</vt:lpstr>
      <vt:lpstr>Word2Vec</vt:lpstr>
      <vt:lpstr>Sentiment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(RNN)</dc:title>
  <dc:creator>Minoo Sayyadpour</dc:creator>
  <cp:lastModifiedBy>Minoo Sayyadpour</cp:lastModifiedBy>
  <cp:revision>21</cp:revision>
  <dcterms:created xsi:type="dcterms:W3CDTF">2023-08-28T03:09:55Z</dcterms:created>
  <dcterms:modified xsi:type="dcterms:W3CDTF">2023-08-29T07:45:35Z</dcterms:modified>
</cp:coreProperties>
</file>