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99" r:id="rId3"/>
    <p:sldId id="300" r:id="rId4"/>
    <p:sldId id="316" r:id="rId5"/>
    <p:sldId id="317" r:id="rId6"/>
    <p:sldId id="304" r:id="rId7"/>
    <p:sldId id="305" r:id="rId8"/>
    <p:sldId id="307" r:id="rId9"/>
    <p:sldId id="309" r:id="rId10"/>
    <p:sldId id="310" r:id="rId11"/>
    <p:sldId id="311" r:id="rId12"/>
    <p:sldId id="323" r:id="rId13"/>
    <p:sldId id="314" r:id="rId14"/>
    <p:sldId id="315" r:id="rId15"/>
    <p:sldId id="312" r:id="rId16"/>
    <p:sldId id="308" r:id="rId17"/>
    <p:sldId id="277" r:id="rId18"/>
    <p:sldId id="32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FFD83-58AB-4E44-8EB4-6C19B370D2E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9F4C7-7371-4D42-A7FA-80A45AC4D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89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17D7-6ABF-49EF-A064-B70E0A46E8B0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K. Borna, KHU, 3981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E408-0D2F-4FD0-9C03-4283FBFA4994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K. Borna, KHU, 3981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6E4AA-3B16-4CFA-9C4B-0CBEB29F3010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K. Borna, KHU, 3981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384E-9CD5-4229-A127-2BE1C0CE3F23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K. Borna, KHU, 3981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9B62-2823-4FB1-B53B-6BDBF2F26EE0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K. Borna, KHU, 3981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2142-DA9B-4A6E-A126-57A08442BF66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K. Borna, KHU, 3981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E4BC-B8AC-485D-8A3D-CCEEED557F09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K. Borna, KHU, 3981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2EE4-136F-41BC-BE6E-72119D9B11CE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K. Borna, KHU, 3981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D302-6596-4D3D-B662-AD41B9C7179E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K. Borna, KHU, 3981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8A13-51CE-4F44-B06C-1E808E8AB99F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K. Borna, KHU, 3981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A4C1-C8D7-446D-A04E-9D6EF25DD68D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K. Borna, KHU, 3981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D1EB-64BC-4C34-A161-7A643089CB79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K. Borna, KHU, 3981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D5F32-2146-4B22-B691-32FFF37BDB45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K. Borna, KHU, 3981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3B37D-0156-4A50-9F72-282D3F46804C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K. Borna, KHU, 3981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E758-91EB-4A6D-B038-026E9AF1598F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K. Borna, KHU, 3981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7824-9802-450F-B2C5-B7CDADE86B0E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K. Borna, KHU, 3981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66B86-7DB7-4CD2-8665-21619582A993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Dr. K. Borna, KHU, 3981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sz="6600" dirty="0">
                <a:cs typeface="B Titr" panose="00000700000000000000" pitchFamily="2" charset="-78"/>
              </a:rPr>
              <a:t>یادگیری ماشین</a:t>
            </a:r>
            <a:endParaRPr lang="en-US" sz="6600" dirty="0">
              <a:cs typeface="B Titr" panose="00000700000000000000" pitchFamily="2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422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k-means clustering</a:t>
            </a:r>
          </a:p>
        </p:txBody>
      </p:sp>
      <p:pic>
        <p:nvPicPr>
          <p:cNvPr id="4102" name="Picture 6" descr="Image result for k-means cluster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301" y="1985641"/>
            <a:ext cx="4468969" cy="334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8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Logistic Regression Algorithm</a:t>
            </a:r>
          </a:p>
        </p:txBody>
      </p:sp>
      <p:pic>
        <p:nvPicPr>
          <p:cNvPr id="5122" name="Picture 2" descr="Image result for logistic regression algorith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658" y="2189185"/>
            <a:ext cx="7991033" cy="276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611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Underfitting &amp; Overfitting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6263" y="2028808"/>
            <a:ext cx="8388551" cy="241569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906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SVM</a:t>
            </a:r>
          </a:p>
        </p:txBody>
      </p:sp>
      <p:pic>
        <p:nvPicPr>
          <p:cNvPr id="10242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268" y="1206115"/>
            <a:ext cx="6267765" cy="470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31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Decision Trees</a:t>
            </a:r>
          </a:p>
        </p:txBody>
      </p:sp>
      <p:pic>
        <p:nvPicPr>
          <p:cNvPr id="11266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957" y="2133600"/>
            <a:ext cx="6801912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25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neural network algorith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571370"/>
            <a:ext cx="3360400" cy="287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neural network algorithm in machine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279" y="2386012"/>
            <a:ext cx="4883624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Neural Network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62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altLang="en-US" dirty="0">
                <a:cs typeface="B Titr" panose="00000700000000000000" pitchFamily="2" charset="-78"/>
              </a:rPr>
              <a:t>برخی کاربردهای موفق یادگیری ماشین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 3" panose="05040102010807070707" pitchFamily="18" charset="2"/>
              <a:buChar char=""/>
              <a:defRPr/>
            </a:pPr>
            <a:r>
              <a:rPr lang="fa-IR" dirty="0">
                <a:latin typeface="HM XKayhan" panose="02000503080000020003" pitchFamily="2" charset="-78"/>
                <a:cs typeface="HM XKayhan" panose="02000503080000020003" pitchFamily="2" charset="-78"/>
              </a:rPr>
              <a:t>شناسائی الگو:</a:t>
            </a:r>
          </a:p>
          <a:p>
            <a:pPr lvl="1" algn="r" rtl="1">
              <a:buFont typeface="Wingdings 3" panose="05040102010807070707" pitchFamily="18" charset="2"/>
              <a:buChar char=""/>
              <a:defRPr/>
            </a:pPr>
            <a:r>
              <a:rPr lang="fa-IR" dirty="0">
                <a:latin typeface="HM XKayhan" panose="02000503080000020003" pitchFamily="2" charset="-78"/>
                <a:cs typeface="HM XKayhan" panose="02000503080000020003" pitchFamily="2" charset="-78"/>
              </a:rPr>
              <a:t>شناسائی چهره و حالات آن</a:t>
            </a:r>
          </a:p>
          <a:p>
            <a:pPr lvl="1" algn="r" rtl="1">
              <a:buFont typeface="Wingdings 3" panose="05040102010807070707" pitchFamily="18" charset="2"/>
              <a:buChar char=""/>
              <a:defRPr/>
            </a:pPr>
            <a:r>
              <a:rPr lang="fa-IR" dirty="0">
                <a:latin typeface="HM XKayhan" panose="02000503080000020003" pitchFamily="2" charset="-78"/>
                <a:cs typeface="HM XKayhan" panose="02000503080000020003" pitchFamily="2" charset="-78"/>
              </a:rPr>
              <a:t>شناسائی حروف دست نویس</a:t>
            </a:r>
          </a:p>
          <a:p>
            <a:pPr lvl="1" algn="r" rtl="1">
              <a:buFont typeface="Wingdings 3" panose="05040102010807070707" pitchFamily="18" charset="2"/>
              <a:buChar char=""/>
              <a:defRPr/>
            </a:pPr>
            <a:r>
              <a:rPr lang="fa-IR" dirty="0">
                <a:latin typeface="HM XKayhan" panose="02000503080000020003" pitchFamily="2" charset="-78"/>
                <a:cs typeface="HM XKayhan" panose="02000503080000020003" pitchFamily="2" charset="-78"/>
              </a:rPr>
              <a:t>شناسائی گفتار</a:t>
            </a:r>
          </a:p>
          <a:p>
            <a:pPr algn="r" rtl="1">
              <a:buFont typeface="Wingdings 3" panose="05040102010807070707" pitchFamily="18" charset="2"/>
              <a:buChar char=""/>
              <a:defRPr/>
            </a:pPr>
            <a:r>
              <a:rPr lang="fa-IR" dirty="0">
                <a:latin typeface="HM XKayhan" panose="02000503080000020003" pitchFamily="2" charset="-78"/>
                <a:cs typeface="HM XKayhan" panose="02000503080000020003" pitchFamily="2" charset="-78"/>
              </a:rPr>
              <a:t>شناسائی رفتارهای نادرست</a:t>
            </a:r>
          </a:p>
          <a:p>
            <a:pPr lvl="1" algn="r" rtl="1">
              <a:buFont typeface="Wingdings 3" panose="05040102010807070707" pitchFamily="18" charset="2"/>
              <a:buChar char=""/>
              <a:defRPr/>
            </a:pPr>
            <a:r>
              <a:rPr lang="fa-IR" dirty="0">
                <a:latin typeface="HM XKayhan" panose="02000503080000020003" pitchFamily="2" charset="-78"/>
                <a:cs typeface="HM XKayhan" panose="02000503080000020003" pitchFamily="2" charset="-78"/>
              </a:rPr>
              <a:t>تشخیص خرابی سیگناهای سنسور ها</a:t>
            </a:r>
          </a:p>
          <a:p>
            <a:pPr lvl="1" algn="r" rtl="1">
              <a:buFont typeface="Wingdings 3" panose="05040102010807070707" pitchFamily="18" charset="2"/>
              <a:buChar char=""/>
              <a:defRPr/>
            </a:pPr>
            <a:r>
              <a:rPr lang="fa-IR" dirty="0">
                <a:latin typeface="HM XKayhan" panose="02000503080000020003" pitchFamily="2" charset="-78"/>
                <a:cs typeface="HM XKayhan" panose="02000503080000020003" pitchFamily="2" charset="-78"/>
              </a:rPr>
              <a:t>تشخیص سواستفاده از کارت‌های اعتباری</a:t>
            </a:r>
          </a:p>
          <a:p>
            <a:pPr algn="r" rtl="1">
              <a:buFont typeface="Wingdings 3" panose="05040102010807070707" pitchFamily="18" charset="2"/>
              <a:buChar char=""/>
              <a:defRPr/>
            </a:pPr>
            <a:r>
              <a:rPr lang="fa-IR" dirty="0">
                <a:latin typeface="HM XKayhan" panose="02000503080000020003" pitchFamily="2" charset="-78"/>
                <a:cs typeface="HM XKayhan" panose="02000503080000020003" pitchFamily="2" charset="-78"/>
              </a:rPr>
              <a:t>پیش بینی</a:t>
            </a:r>
          </a:p>
          <a:p>
            <a:pPr lvl="1" algn="r" rtl="1">
              <a:buFont typeface="Wingdings 3" panose="05040102010807070707" pitchFamily="18" charset="2"/>
              <a:buChar char=""/>
              <a:defRPr/>
            </a:pPr>
            <a:r>
              <a:rPr lang="fa-IR" dirty="0">
                <a:latin typeface="HM XKayhan" panose="02000503080000020003" pitchFamily="2" charset="-78"/>
                <a:cs typeface="HM XKayhan" panose="02000503080000020003" pitchFamily="2" charset="-78"/>
              </a:rPr>
              <a:t>قیمت سهام</a:t>
            </a:r>
          </a:p>
          <a:p>
            <a:pPr lvl="1" algn="r" rtl="1">
              <a:buFont typeface="Wingdings 3" panose="05040102010807070707" pitchFamily="18" charset="2"/>
              <a:buChar char=""/>
              <a:defRPr/>
            </a:pPr>
            <a:r>
              <a:rPr lang="fa-IR" dirty="0">
                <a:latin typeface="HM XKayhan" panose="02000503080000020003" pitchFamily="2" charset="-78"/>
                <a:cs typeface="HM XKayhan" panose="02000503080000020003" pitchFamily="2" charset="-78"/>
              </a:rPr>
              <a:t> پیش بینی قیمت ارز</a:t>
            </a:r>
          </a:p>
          <a:p>
            <a:pPr lvl="1" algn="r" rtl="1">
              <a:defRPr/>
            </a:pPr>
            <a:endParaRPr lang="en-US" dirty="0"/>
          </a:p>
          <a:p>
            <a:pPr algn="r" rt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57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85094"/>
          </a:xfrm>
        </p:spPr>
        <p:txBody>
          <a:bodyPr/>
          <a:lstStyle/>
          <a:p>
            <a:pPr algn="ctr" rtl="1"/>
            <a:r>
              <a:rPr lang="fa-IR" altLang="en-US" dirty="0">
                <a:cs typeface="B Yekan" panose="00000400000000000000" pitchFamily="2" charset="-78"/>
              </a:rPr>
              <a:t>دسته بندی یادگیری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1763" y="2133600"/>
            <a:ext cx="9382849" cy="3777622"/>
          </a:xfrm>
        </p:spPr>
        <p:txBody>
          <a:bodyPr>
            <a:normAutofit fontScale="85000" lnSpcReduction="20000"/>
          </a:bodyPr>
          <a:lstStyle/>
          <a:p>
            <a:pPr algn="r" rtl="1">
              <a:buFont typeface="Wingdings 3" panose="05040102010807070707" pitchFamily="18" charset="2"/>
              <a:buChar char=""/>
              <a:defRPr/>
            </a:pPr>
            <a:r>
              <a:rPr lang="fa-IR" sz="1900" dirty="0">
                <a:latin typeface="HM XKayhan" panose="02000503080000020003" pitchFamily="2" charset="-78"/>
                <a:cs typeface="HM XKayhan" panose="02000503080000020003" pitchFamily="2" charset="-78"/>
              </a:rPr>
              <a:t>یادگیری با ناظر:</a:t>
            </a:r>
            <a:endParaRPr lang="en-US" sz="1900" dirty="0">
              <a:latin typeface="HM XKayhan" panose="02000503080000020003" pitchFamily="2" charset="-78"/>
              <a:cs typeface="HM XKayhan" panose="02000503080000020003" pitchFamily="2" charset="-78"/>
            </a:endParaRPr>
          </a:p>
          <a:p>
            <a:pPr algn="r" rtl="1">
              <a:buNone/>
              <a:defRPr/>
            </a:pPr>
            <a:r>
              <a:rPr lang="fa-IR" sz="1900" dirty="0">
                <a:latin typeface="HM XKayhan" panose="02000503080000020003" pitchFamily="2" charset="-78"/>
                <a:cs typeface="HM XKayhan" panose="02000503080000020003" pitchFamily="2" charset="-78"/>
              </a:rPr>
              <a:t> یک مجموعه از مثالهای یادگیری وجود دارد بازای هر ورودی، مقدار خروجی و یا تابع مربوطه نیز مشخص است. هدف سیستم یادگیر بدست آوردن فرضیه ای است که تابع و یا رابطه بین ورودی و یا خروجی را حدس بزند</a:t>
            </a:r>
          </a:p>
          <a:p>
            <a:pPr algn="r" rtl="1">
              <a:buNone/>
              <a:defRPr/>
            </a:pPr>
            <a:r>
              <a:rPr lang="fa-IR" sz="1900" dirty="0">
                <a:latin typeface="HM XKayhan" panose="02000503080000020003" pitchFamily="2" charset="-78"/>
                <a:cs typeface="HM XKayhan" panose="02000503080000020003" pitchFamily="2" charset="-78"/>
              </a:rPr>
              <a:t>پیش بینی نمونه های جدید، فشرده سازی، تشخیص تقلب</a:t>
            </a:r>
          </a:p>
          <a:p>
            <a:pPr algn="r" rtl="1">
              <a:buFont typeface="Wingdings 3" panose="05040102010807070707" pitchFamily="18" charset="2"/>
              <a:buChar char=""/>
              <a:defRPr/>
            </a:pPr>
            <a:r>
              <a:rPr lang="fa-IR" sz="1900" dirty="0">
                <a:latin typeface="HM XKayhan" panose="02000503080000020003" pitchFamily="2" charset="-78"/>
                <a:cs typeface="HM XKayhan" panose="02000503080000020003" pitchFamily="2" charset="-78"/>
              </a:rPr>
              <a:t>یادگیری بدون ناظر:</a:t>
            </a:r>
            <a:endParaRPr lang="en-US" sz="1900" dirty="0">
              <a:latin typeface="HM XKayhan" panose="02000503080000020003" pitchFamily="2" charset="-78"/>
              <a:cs typeface="HM XKayhan" panose="02000503080000020003" pitchFamily="2" charset="-78"/>
            </a:endParaRPr>
          </a:p>
          <a:p>
            <a:pPr algn="r" rtl="1">
              <a:buNone/>
              <a:defRPr/>
            </a:pPr>
            <a:r>
              <a:rPr lang="fa-IR" sz="1900" dirty="0">
                <a:latin typeface="HM XKayhan" panose="02000503080000020003" pitchFamily="2" charset="-78"/>
                <a:cs typeface="HM XKayhan" panose="02000503080000020003" pitchFamily="2" charset="-78"/>
              </a:rPr>
              <a:t> یک مجموعه از مثالهای یادگیری وجود دارد که در آن فقط مقدار ورودی ها مشخص است و اطلاعاتی در مورد خروجی صحیح در دست نیست. یادگیری بدون ناظر برای دسته بندی ورودیها و یا پیش بینی مقدار بعدی بر اساس موقعیت فعلی بکار میرود.</a:t>
            </a:r>
          </a:p>
          <a:p>
            <a:pPr algn="r" rtl="1">
              <a:buNone/>
              <a:defRPr/>
            </a:pPr>
            <a:r>
              <a:rPr lang="fa-IR" sz="1900" dirty="0">
                <a:latin typeface="HM XKayhan" panose="02000503080000020003" pitchFamily="2" charset="-78"/>
                <a:cs typeface="HM XKayhan" panose="02000503080000020003" pitchFamily="2" charset="-78"/>
              </a:rPr>
              <a:t>مدیریت ارتباط با مشتری، بیوانفورماتیک</a:t>
            </a:r>
          </a:p>
          <a:p>
            <a:pPr algn="r" rtl="1">
              <a:buFont typeface="Wingdings 3" panose="05040102010807070707" pitchFamily="18" charset="2"/>
              <a:buChar char=""/>
              <a:defRPr/>
            </a:pPr>
            <a:r>
              <a:rPr lang="fa-IR" sz="1900" dirty="0">
                <a:latin typeface="HM XKayhan" panose="02000503080000020003" pitchFamily="2" charset="-78"/>
                <a:cs typeface="HM XKayhan" panose="02000503080000020003" pitchFamily="2" charset="-78"/>
              </a:rPr>
              <a:t>یادگیری تقویتی:</a:t>
            </a:r>
          </a:p>
          <a:p>
            <a:pPr algn="r" rtl="1">
              <a:buNone/>
              <a:defRPr/>
            </a:pPr>
            <a:r>
              <a:rPr lang="fa-IR" sz="1900" dirty="0">
                <a:latin typeface="HM XKayhan" panose="02000503080000020003" pitchFamily="2" charset="-78"/>
                <a:cs typeface="HM XKayhan" panose="02000503080000020003" pitchFamily="2" charset="-78"/>
              </a:rPr>
              <a:t>مثالها بصورت ورودی/خروجی نیستند بلکه بصورت وضعیت/پاداش هستند که یادگیر در وضعیت های مختلف عملیات مختلفی را انجام داده و پاداشهای متفاوتی دریافت و بر اساس مجموع پاداش های دریافتی عمل متناسب با هر وضعیت را یاد میگیرد.</a:t>
            </a:r>
          </a:p>
          <a:p>
            <a:pPr algn="r" rtl="1">
              <a:buFont typeface="Wingdings 3" panose="05040102010807070707" pitchFamily="18" charset="2"/>
              <a:buChar char="¹"/>
              <a:defRPr/>
            </a:pPr>
            <a:r>
              <a:rPr lang="fa-IR" sz="1900" dirty="0">
                <a:latin typeface="HM XKayhan" panose="02000503080000020003" pitchFamily="2" charset="-78"/>
                <a:cs typeface="HM XKayhan" panose="02000503080000020003" pitchFamily="2" charset="-78"/>
              </a:rPr>
              <a:t>یادگیری نیمه نظارتی:</a:t>
            </a:r>
          </a:p>
          <a:p>
            <a:pPr algn="r" rtl="1">
              <a:buNone/>
              <a:defRPr/>
            </a:pPr>
            <a:r>
              <a:rPr lang="fa-IR" sz="1900" dirty="0">
                <a:latin typeface="HM XKayhan" panose="02000503080000020003" pitchFamily="2" charset="-78"/>
                <a:cs typeface="HM XKayhan" panose="02000503080000020003" pitchFamily="2" charset="-78"/>
              </a:rPr>
              <a:t>مثال‌ها طوری هستند که برای تعداد کمی از آن‌ها مقدار خروجی موجود است اما برای مثال‌های زیادی مقدار خروجی مشخص نیست.</a:t>
            </a:r>
            <a:endParaRPr lang="en-US" sz="1900" dirty="0">
              <a:latin typeface="HM XKayhan" panose="02000503080000020003" pitchFamily="2" charset="-78"/>
              <a:cs typeface="HM XKayhan" panose="02000503080000020003" pitchFamily="2" charset="-78"/>
            </a:endParaRPr>
          </a:p>
          <a:p>
            <a:pPr algn="r" rt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042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499" y="1699561"/>
            <a:ext cx="9489494" cy="436638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71AA7B-D91F-B893-F88B-76FEC6E469EA}"/>
              </a:ext>
            </a:extLst>
          </p:cNvPr>
          <p:cNvSpPr txBox="1"/>
          <p:nvPr/>
        </p:nvSpPr>
        <p:spPr>
          <a:xfrm>
            <a:off x="3337986" y="603116"/>
            <a:ext cx="6094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a-IR" sz="4000" dirty="0">
                <a:cs typeface="B Titr" panose="00000700000000000000" pitchFamily="2" charset="-78"/>
              </a:rPr>
              <a:t>کاربرد یادگیری بی نظارت</a:t>
            </a:r>
          </a:p>
        </p:txBody>
      </p:sp>
    </p:spTree>
    <p:extLst>
      <p:ext uri="{BB962C8B-B14F-4D97-AF65-F5344CB8AC3E}">
        <p14:creationId xmlns:p14="http://schemas.microsoft.com/office/powerpoint/2010/main" val="104304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cs typeface="B Titr" panose="00000700000000000000" pitchFamily="2" charset="-78"/>
              </a:rPr>
              <a:t>تعریف یادگیری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 3" panose="05040102010807070707" pitchFamily="18" charset="2"/>
              <a:buChar char=""/>
            </a:pPr>
            <a:r>
              <a:rPr lang="fa-IR" altLang="en-US" sz="2000" dirty="0">
                <a:cs typeface="B Yekan" panose="00000400000000000000" pitchFamily="2" charset="-78"/>
              </a:rPr>
              <a:t>تعریف فرهنگ لغات از یادگیری:</a:t>
            </a:r>
          </a:p>
          <a:p>
            <a:pPr lvl="1" algn="r" rtl="1">
              <a:buFont typeface="Wingdings 3" panose="05040102010807070707" pitchFamily="18" charset="2"/>
              <a:buChar char=""/>
            </a:pPr>
            <a:r>
              <a:rPr lang="fa-IR" altLang="en-US" sz="2000" dirty="0">
                <a:solidFill>
                  <a:schemeClr val="tx2"/>
                </a:solidFill>
                <a:cs typeface="B Yekan" panose="00000400000000000000" pitchFamily="2" charset="-78"/>
              </a:rPr>
              <a:t>یادگیری عبارت است ازبدست آوردن دانش و یا فهم آن از طریق مطالعه، آموزش و یا تجربه </a:t>
            </a:r>
          </a:p>
          <a:p>
            <a:pPr lvl="1" algn="r" rtl="1">
              <a:buFont typeface="Wingdings 3" panose="05040102010807070707" pitchFamily="18" charset="2"/>
              <a:buChar char=""/>
            </a:pPr>
            <a:r>
              <a:rPr lang="fa-IR" altLang="en-US" sz="2000" dirty="0">
                <a:solidFill>
                  <a:schemeClr val="tx2"/>
                </a:solidFill>
                <a:cs typeface="B Yekan" panose="00000400000000000000" pitchFamily="2" charset="-78"/>
              </a:rPr>
              <a:t>همچنین گفته شده است که یادگیری عبارت است از بهبود عملکرد از طریق تجربه</a:t>
            </a:r>
          </a:p>
          <a:p>
            <a:pPr algn="r" rtl="1">
              <a:buFont typeface="Wingdings 3" panose="05040102010807070707" pitchFamily="18" charset="2"/>
              <a:buChar char=""/>
            </a:pPr>
            <a:r>
              <a:rPr lang="fa-IR" altLang="en-US" sz="2000" dirty="0">
                <a:cs typeface="B Yekan" panose="00000400000000000000" pitchFamily="2" charset="-78"/>
              </a:rPr>
              <a:t>تعریف یادگیری ماشین:</a:t>
            </a:r>
          </a:p>
          <a:p>
            <a:pPr lvl="1" algn="r" rtl="1">
              <a:buFont typeface="Wingdings 3" panose="05040102010807070707" pitchFamily="18" charset="2"/>
              <a:buChar char=""/>
            </a:pPr>
            <a:r>
              <a:rPr lang="fa-IR" altLang="en-US" sz="2000" dirty="0">
                <a:solidFill>
                  <a:schemeClr val="tx2"/>
                </a:solidFill>
                <a:cs typeface="B Yekan" panose="00000400000000000000" pitchFamily="2" charset="-78"/>
              </a:rPr>
              <a:t>یادگیری ماشین عبارت است از اینکه چگونه میتوان برنامه ای نوشت که از طریق تجربه یادگیری کرده و عملکرد خود را بهتر کند. یادگیری ممکن است باعث تغییر در ساختار برنامه و یا داده ها شود</a:t>
            </a:r>
            <a:r>
              <a:rPr lang="fa-IR" altLang="en-US" sz="2000" dirty="0">
                <a:cs typeface="B Yekan" panose="00000400000000000000" pitchFamily="2" charset="-78"/>
              </a:rPr>
              <a:t>.</a:t>
            </a:r>
          </a:p>
          <a:p>
            <a:pPr lvl="1" algn="r" rtl="1">
              <a:buFont typeface="Wingdings 3" panose="05040102010807070707" pitchFamily="18" charset="2"/>
              <a:buChar char=""/>
            </a:pPr>
            <a:r>
              <a:rPr lang="en-US" sz="2000" dirty="0">
                <a:cs typeface="B Yekan" panose="00000400000000000000" pitchFamily="2" charset="-78"/>
              </a:rPr>
              <a:t>Machine Learning Definition: </a:t>
            </a:r>
            <a:r>
              <a:rPr lang="en-US" sz="2000" b="1" dirty="0">
                <a:cs typeface="B Yekan" panose="00000400000000000000" pitchFamily="2" charset="-78"/>
              </a:rPr>
              <a:t>learn from data</a:t>
            </a:r>
          </a:p>
          <a:p>
            <a:pPr marL="457200" lvl="1" indent="0" algn="r" rtl="1">
              <a:buNone/>
            </a:pPr>
            <a:endParaRPr lang="fa-I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6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z="2600" dirty="0">
                <a:solidFill>
                  <a:srgbClr val="000000"/>
                </a:solidFill>
              </a:rPr>
              <a:t>From Mitchell (1997):</a:t>
            </a:r>
          </a:p>
          <a:p>
            <a:pPr lvl="2">
              <a:buNone/>
              <a:defRPr/>
            </a:pPr>
            <a:r>
              <a:rPr lang="en-US" sz="2100" dirty="0">
                <a:solidFill>
                  <a:srgbClr val="FF0000"/>
                </a:solidFill>
              </a:rPr>
              <a:t>A computer program is said to </a:t>
            </a:r>
            <a:r>
              <a:rPr lang="en-US" sz="2100" b="1" dirty="0">
                <a:solidFill>
                  <a:srgbClr val="FF0000"/>
                </a:solidFill>
              </a:rPr>
              <a:t>learn </a:t>
            </a:r>
            <a:r>
              <a:rPr lang="en-US" sz="2100" dirty="0">
                <a:solidFill>
                  <a:srgbClr val="FF0000"/>
                </a:solidFill>
              </a:rPr>
              <a:t>from </a:t>
            </a:r>
            <a:r>
              <a:rPr lang="en-US" sz="2100" dirty="0" err="1">
                <a:solidFill>
                  <a:srgbClr val="FF0000"/>
                </a:solidFill>
              </a:rPr>
              <a:t>experimence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i="1" dirty="0">
                <a:solidFill>
                  <a:srgbClr val="FF0000"/>
                </a:solidFill>
                <a:latin typeface="Times New Roman" pitchFamily="18" charset="0"/>
              </a:rPr>
              <a:t>E </a:t>
            </a:r>
            <a:r>
              <a:rPr lang="en-US" sz="2100" dirty="0">
                <a:solidFill>
                  <a:srgbClr val="FF0000"/>
                </a:solidFill>
              </a:rPr>
              <a:t>with respect to some class of tasks </a:t>
            </a:r>
            <a:r>
              <a:rPr lang="en-US" sz="2100" i="1" dirty="0">
                <a:solidFill>
                  <a:srgbClr val="FF0000"/>
                </a:solidFill>
                <a:latin typeface="Times New Roman" pitchFamily="18" charset="0"/>
              </a:rPr>
              <a:t>T </a:t>
            </a:r>
            <a:r>
              <a:rPr lang="en-US" sz="2100" dirty="0">
                <a:solidFill>
                  <a:srgbClr val="FF0000"/>
                </a:solidFill>
              </a:rPr>
              <a:t>and performance measure </a:t>
            </a:r>
            <a:r>
              <a:rPr lang="en-US" sz="2100" i="1" dirty="0">
                <a:solidFill>
                  <a:srgbClr val="FF0000"/>
                </a:solidFill>
                <a:latin typeface="Times New Roman" pitchFamily="18" charset="0"/>
              </a:rPr>
              <a:t>P</a:t>
            </a:r>
            <a:r>
              <a:rPr lang="en-US" sz="2100" dirty="0">
                <a:solidFill>
                  <a:srgbClr val="FF0000"/>
                </a:solidFill>
              </a:rPr>
              <a:t>, if its performance at tasks in </a:t>
            </a:r>
            <a:r>
              <a:rPr lang="en-US" sz="2100" i="1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sz="2100" dirty="0">
                <a:solidFill>
                  <a:srgbClr val="FF0000"/>
                </a:solidFill>
              </a:rPr>
              <a:t>, as measured by </a:t>
            </a:r>
            <a:r>
              <a:rPr lang="en-US" sz="2100" i="1" dirty="0">
                <a:solidFill>
                  <a:srgbClr val="FF0000"/>
                </a:solidFill>
                <a:latin typeface="Times New Roman" pitchFamily="18" charset="0"/>
              </a:rPr>
              <a:t>P</a:t>
            </a:r>
            <a:r>
              <a:rPr lang="en-US" sz="2100" dirty="0">
                <a:solidFill>
                  <a:srgbClr val="FF0000"/>
                </a:solidFill>
              </a:rPr>
              <a:t>, improves with experience </a:t>
            </a:r>
            <a:r>
              <a:rPr lang="en-US" sz="2100" i="1" dirty="0">
                <a:solidFill>
                  <a:srgbClr val="FF0000"/>
                </a:solidFill>
                <a:latin typeface="Times New Roman" pitchFamily="18" charset="0"/>
              </a:rPr>
              <a:t>E</a:t>
            </a:r>
            <a:r>
              <a:rPr lang="en-US" sz="2100" dirty="0">
                <a:solidFill>
                  <a:srgbClr val="FF0000"/>
                </a:solidFill>
              </a:rPr>
              <a:t>.</a:t>
            </a:r>
          </a:p>
          <a:p>
            <a:pPr>
              <a:defRPr/>
            </a:pPr>
            <a:r>
              <a:rPr lang="en-US" sz="2600" dirty="0">
                <a:solidFill>
                  <a:srgbClr val="000000"/>
                </a:solidFill>
              </a:rPr>
              <a:t>From Witten and Frank (2000):</a:t>
            </a:r>
          </a:p>
          <a:p>
            <a:pPr lvl="2">
              <a:buNone/>
              <a:defRPr/>
            </a:pPr>
            <a:r>
              <a:rPr lang="en-US" sz="2100" dirty="0">
                <a:solidFill>
                  <a:srgbClr val="FF0000"/>
                </a:solidFill>
              </a:rPr>
              <a:t>things learn when they change their behavior in a way that makes them perform better in the future</a:t>
            </a:r>
            <a:r>
              <a:rPr lang="fa-IR" sz="2100" dirty="0">
                <a:solidFill>
                  <a:srgbClr val="FF0000"/>
                </a:solidFill>
              </a:rPr>
              <a:t>.</a:t>
            </a:r>
          </a:p>
          <a:p>
            <a:pPr>
              <a:defRPr/>
            </a:pPr>
            <a:r>
              <a:rPr lang="en-US" sz="2400" dirty="0">
                <a:solidFill>
                  <a:srgbClr val="000000"/>
                </a:solidFill>
              </a:rPr>
              <a:t>From </a:t>
            </a:r>
            <a:r>
              <a:rPr lang="en-US" sz="2400" dirty="0" err="1"/>
              <a:t>Ethem</a:t>
            </a:r>
            <a:r>
              <a:rPr lang="en-US" sz="2400" dirty="0"/>
              <a:t> </a:t>
            </a:r>
            <a:r>
              <a:rPr lang="en-US" sz="2400" dirty="0" err="1"/>
              <a:t>Alpaydın</a:t>
            </a:r>
            <a:r>
              <a:rPr lang="en-US" sz="2400" dirty="0">
                <a:solidFill>
                  <a:srgbClr val="000000"/>
                </a:solidFill>
              </a:rPr>
              <a:t> (20</a:t>
            </a:r>
            <a:r>
              <a:rPr lang="fa-IR" sz="2400" dirty="0">
                <a:solidFill>
                  <a:srgbClr val="000000"/>
                </a:solidFill>
              </a:rPr>
              <a:t>1</a:t>
            </a:r>
            <a:r>
              <a:rPr lang="en-US" sz="2400" dirty="0">
                <a:solidFill>
                  <a:srgbClr val="000000"/>
                </a:solidFill>
              </a:rPr>
              <a:t>0): </a:t>
            </a:r>
            <a:endParaRPr lang="fa-IR" sz="2400" dirty="0">
              <a:solidFill>
                <a:srgbClr val="000000"/>
              </a:solidFill>
            </a:endParaRPr>
          </a:p>
          <a:p>
            <a:pPr>
              <a:buNone/>
              <a:defRPr/>
            </a:pPr>
            <a:r>
              <a:rPr lang="fa-IR" sz="2400" dirty="0">
                <a:solidFill>
                  <a:srgbClr val="000000"/>
                </a:solidFill>
              </a:rPr>
              <a:t>		</a:t>
            </a:r>
            <a:r>
              <a:rPr lang="en-US" sz="2100" dirty="0">
                <a:solidFill>
                  <a:srgbClr val="FF0000"/>
                </a:solidFill>
              </a:rPr>
              <a:t>Machine learning is programming computers to optimize a performance</a:t>
            </a:r>
            <a:r>
              <a:rPr lang="fa-IR" sz="2100" dirty="0">
                <a:solidFill>
                  <a:srgbClr val="FF0000"/>
                </a:solidFill>
              </a:rPr>
              <a:t> </a:t>
            </a:r>
            <a:r>
              <a:rPr lang="en-US" sz="2100" dirty="0">
                <a:solidFill>
                  <a:srgbClr val="FF0000"/>
                </a:solidFill>
              </a:rPr>
              <a:t>criterion using example data or past experience.</a:t>
            </a:r>
          </a:p>
          <a:p>
            <a:pPr>
              <a:buNone/>
              <a:defRPr/>
            </a:pPr>
            <a:endParaRPr lang="en-US" sz="2600" dirty="0">
              <a:solidFill>
                <a:srgbClr val="000000"/>
              </a:solidFill>
            </a:endParaRPr>
          </a:p>
          <a:p>
            <a:pPr>
              <a:buNone/>
              <a:defRPr/>
            </a:pPr>
            <a:endParaRPr lang="en-US" sz="2600" dirty="0">
              <a:solidFill>
                <a:srgbClr val="000000"/>
              </a:solidFill>
            </a:endParaRPr>
          </a:p>
          <a:p>
            <a:pPr>
              <a:buNone/>
              <a:defRPr/>
            </a:pPr>
            <a:r>
              <a:rPr lang="en-US" sz="2600" dirty="0">
                <a:solidFill>
                  <a:srgbClr val="000000"/>
                </a:solidFill>
              </a:rPr>
              <a:t>In practice this means:</a:t>
            </a:r>
          </a:p>
          <a:p>
            <a:pPr lvl="2">
              <a:buNone/>
              <a:defRPr/>
            </a:pPr>
            <a:r>
              <a:rPr lang="en-US" sz="2100" dirty="0">
                <a:solidFill>
                  <a:schemeClr val="hlink"/>
                </a:solidFill>
              </a:rPr>
              <a:t> We have sets of examples from which we want to extract regularities.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56" y="1782919"/>
            <a:ext cx="11344275" cy="30861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6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M XKayhan" panose="02000503080000020003" pitchFamily="2" charset="-78"/>
                <a:cs typeface="HM XKayhan" panose="02000503080000020003" pitchFamily="2" charset="-78"/>
              </a:rPr>
              <a:t>T , E , 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780" y="2017689"/>
            <a:ext cx="6324209" cy="441986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7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250" y="906632"/>
            <a:ext cx="8915400" cy="3777622"/>
          </a:xfrm>
        </p:spPr>
        <p:txBody>
          <a:bodyPr/>
          <a:lstStyle/>
          <a:p>
            <a:pPr algn="r" rtl="1">
              <a:buFont typeface="Wingdings 3" panose="05040102010807070707" pitchFamily="18" charset="2"/>
              <a:buChar char=""/>
            </a:pPr>
            <a:r>
              <a:rPr lang="fa-IR" altLang="en-US" dirty="0">
                <a:latin typeface="HM XKayhan" panose="02000503080000020003" pitchFamily="2" charset="-78"/>
                <a:cs typeface="HM XKayhan" panose="02000503080000020003" pitchFamily="2" charset="-78"/>
              </a:rPr>
              <a:t>یادگیری: می گوییم یک برنامه کامپیوتری از تجربه </a:t>
            </a:r>
            <a:r>
              <a:rPr lang="en-US" altLang="en-US" dirty="0">
                <a:latin typeface="HM XKayhan" panose="02000503080000020003" pitchFamily="2" charset="-78"/>
                <a:cs typeface="HM XKayhan" panose="02000503080000020003" pitchFamily="2" charset="-78"/>
              </a:rPr>
              <a:t>E</a:t>
            </a:r>
            <a:r>
              <a:rPr lang="fa-IR" altLang="en-US" dirty="0">
                <a:latin typeface="HM XKayhan" panose="02000503080000020003" pitchFamily="2" charset="-78"/>
                <a:cs typeface="HM XKayhan" panose="02000503080000020003" pitchFamily="2" charset="-78"/>
              </a:rPr>
              <a:t> در مورد کار </a:t>
            </a:r>
            <a:r>
              <a:rPr lang="en-US" altLang="en-US" dirty="0">
                <a:latin typeface="HM XKayhan" panose="02000503080000020003" pitchFamily="2" charset="-78"/>
                <a:cs typeface="HM XKayhan" panose="02000503080000020003" pitchFamily="2" charset="-78"/>
              </a:rPr>
              <a:t>T</a:t>
            </a:r>
            <a:r>
              <a:rPr lang="fa-IR" altLang="en-US" dirty="0">
                <a:latin typeface="HM XKayhan" panose="02000503080000020003" pitchFamily="2" charset="-78"/>
                <a:cs typeface="HM XKayhan" panose="02000503080000020003" pitchFamily="2" charset="-78"/>
              </a:rPr>
              <a:t> یادگیری انجام داده است اگر عملکرد آن در صورت اندازه گیری  با  معیار </a:t>
            </a:r>
            <a:r>
              <a:rPr lang="en-US" altLang="en-US" dirty="0">
                <a:latin typeface="HM XKayhan" panose="02000503080000020003" pitchFamily="2" charset="-78"/>
                <a:cs typeface="HM XKayhan" panose="02000503080000020003" pitchFamily="2" charset="-78"/>
              </a:rPr>
              <a:t>P</a:t>
            </a:r>
            <a:r>
              <a:rPr lang="fa-IR" altLang="en-US" dirty="0">
                <a:latin typeface="HM XKayhan" panose="02000503080000020003" pitchFamily="2" charset="-78"/>
                <a:cs typeface="HM XKayhan" panose="02000503080000020003" pitchFamily="2" charset="-78"/>
              </a:rPr>
              <a:t> پس از این تجربه بهبود پیدا کند.</a:t>
            </a:r>
          </a:p>
          <a:p>
            <a:pPr algn="r" rtl="1"/>
            <a:endParaRPr lang="fa-IR" altLang="en-US" dirty="0"/>
          </a:p>
          <a:p>
            <a:pPr algn="r" rtl="1"/>
            <a:endParaRPr lang="en-US" altLang="en-US" dirty="0"/>
          </a:p>
          <a:p>
            <a:pPr algn="r" rt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338" y="2212350"/>
            <a:ext cx="7649223" cy="309127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92925" y="946778"/>
            <a:ext cx="8911687" cy="958222"/>
          </a:xfrm>
        </p:spPr>
        <p:txBody>
          <a:bodyPr/>
          <a:lstStyle/>
          <a:p>
            <a:pPr algn="ctr" rtl="1"/>
            <a:r>
              <a:rPr lang="fa-IR" altLang="en-US" dirty="0">
                <a:cs typeface="B Titr" panose="00000700000000000000" pitchFamily="2" charset="-78"/>
              </a:rPr>
              <a:t>چرا ماشین را برنامه نویسی نکنیم؟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11659" y="2131593"/>
            <a:ext cx="8915400" cy="3777622"/>
          </a:xfrm>
        </p:spPr>
        <p:txBody>
          <a:bodyPr/>
          <a:lstStyle/>
          <a:p>
            <a:pPr lvl="1" algn="just" rtl="1">
              <a:buFont typeface="Wingdings 3" panose="05040102010807070707" pitchFamily="18" charset="2"/>
              <a:buChar char=""/>
            </a:pPr>
            <a:r>
              <a:rPr lang="fa-IR" altLang="en-US" dirty="0">
                <a:latin typeface="HM XKayhan" panose="02000503080000020003" pitchFamily="2" charset="-78"/>
                <a:cs typeface="HM XKayhan" panose="02000503080000020003" pitchFamily="2" charset="-78"/>
              </a:rPr>
              <a:t>بعضی کارها را به درستی نمیتوان توصیف نمود. در صورتیکه ممکن است آنها را بتوان بصورت مثال های (ورودی/خروجی) معین نمود. </a:t>
            </a:r>
          </a:p>
          <a:p>
            <a:pPr lvl="1" algn="just" rtl="1">
              <a:buFont typeface="Wingdings 3" panose="05040102010807070707" pitchFamily="18" charset="2"/>
              <a:buChar char=""/>
            </a:pPr>
            <a:r>
              <a:rPr lang="fa-IR" altLang="en-US" dirty="0">
                <a:latin typeface="HM XKayhan" panose="02000503080000020003" pitchFamily="2" charset="-78"/>
                <a:cs typeface="HM XKayhan" panose="02000503080000020003" pitchFamily="2" charset="-78"/>
              </a:rPr>
              <a:t>ممکن است در خیل عظیمی از داده اطلاعات مهمی نهفته باشد که بشر قادر به تشخیص آن نباشد (داده کاوی).</a:t>
            </a:r>
          </a:p>
          <a:p>
            <a:pPr lvl="1" algn="just" rtl="1">
              <a:buFont typeface="Wingdings 3" panose="05040102010807070707" pitchFamily="18" charset="2"/>
              <a:buChar char=""/>
            </a:pPr>
            <a:r>
              <a:rPr lang="fa-IR" altLang="en-US" dirty="0">
                <a:latin typeface="HM XKayhan" panose="02000503080000020003" pitchFamily="2" charset="-78"/>
                <a:cs typeface="HM XKayhan" panose="02000503080000020003" pitchFamily="2" charset="-78"/>
              </a:rPr>
              <a:t>ممکن است موقع طراحی یک سیستم تمامی ویژگی های آن شناخته شده نباشد در حالیکه ماشین میتواند حین کار آنها را یاد بگیرد.</a:t>
            </a:r>
          </a:p>
          <a:p>
            <a:pPr lvl="1" algn="just" rtl="1">
              <a:buFont typeface="Wingdings 3" panose="05040102010807070707" pitchFamily="18" charset="2"/>
              <a:buChar char=""/>
            </a:pPr>
            <a:r>
              <a:rPr lang="fa-IR" altLang="en-US" dirty="0">
                <a:latin typeface="HM XKayhan" panose="02000503080000020003" pitchFamily="2" charset="-78"/>
                <a:cs typeface="HM XKayhan" panose="02000503080000020003" pitchFamily="2" charset="-78"/>
              </a:rPr>
              <a:t>ممکن است محیط در طول زمان تغییر کند. ماشین میتواند با یادگیری این تغییرات خود را با آنها وفق دهد.</a:t>
            </a:r>
            <a:endParaRPr lang="en-US" altLang="en-US" dirty="0">
              <a:latin typeface="HM XKayhan" panose="02000503080000020003" pitchFamily="2" charset="-78"/>
              <a:cs typeface="HM XKayhan" panose="02000503080000020003" pitchFamily="2" charset="-78"/>
            </a:endParaRPr>
          </a:p>
          <a:p>
            <a:pPr algn="r" rt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19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cs typeface="B Titr" panose="00000700000000000000" pitchFamily="2" charset="-78"/>
              </a:rPr>
              <a:t>یادگیری مدل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 3" panose="05040102010807070707" pitchFamily="18" charset="2"/>
              <a:buChar char=""/>
            </a:pPr>
            <a:r>
              <a:rPr lang="fa-IR" altLang="en-US" dirty="0">
                <a:latin typeface="HM XKayhan" panose="02000503080000020003" pitchFamily="2" charset="-78"/>
                <a:cs typeface="HM XKayhan" panose="02000503080000020003" pitchFamily="2" charset="-78"/>
              </a:rPr>
              <a:t>در یادگیری ماشین با استفاده از تئوری اطلاعات مدلهای ریاضی ساخته میشود که میتوانند برای استنتاج استفاده شوند.</a:t>
            </a:r>
          </a:p>
          <a:p>
            <a:pPr algn="r" rtl="1">
              <a:buFont typeface="Wingdings 3" panose="05040102010807070707" pitchFamily="18" charset="2"/>
              <a:buChar char=""/>
            </a:pPr>
            <a:r>
              <a:rPr lang="fa-IR" altLang="en-US" dirty="0">
                <a:latin typeface="HM XKayhan" panose="02000503080000020003" pitchFamily="2" charset="-78"/>
                <a:cs typeface="HM XKayhan" panose="02000503080000020003" pitchFamily="2" charset="-78"/>
              </a:rPr>
              <a:t>مدل ممکن است پیشگویانه </a:t>
            </a:r>
            <a:r>
              <a:rPr lang="en-US" altLang="en-US" dirty="0">
                <a:latin typeface="HM XKayhan" panose="02000503080000020003" pitchFamily="2" charset="-78"/>
                <a:cs typeface="HM XKayhan" panose="02000503080000020003" pitchFamily="2" charset="-78"/>
              </a:rPr>
              <a:t>(Predictive)</a:t>
            </a:r>
            <a:r>
              <a:rPr lang="fa-IR" altLang="en-US" dirty="0">
                <a:latin typeface="HM XKayhan" panose="02000503080000020003" pitchFamily="2" charset="-78"/>
                <a:cs typeface="HM XKayhan" panose="02000503080000020003" pitchFamily="2" charset="-78"/>
              </a:rPr>
              <a:t> باشد که برای پیش بینی موارد جدید به کار می روند.</a:t>
            </a:r>
          </a:p>
          <a:p>
            <a:pPr algn="r" rtl="1">
              <a:buFont typeface="Wingdings 3" panose="05040102010807070707" pitchFamily="18" charset="2"/>
              <a:buChar char=""/>
            </a:pPr>
            <a:r>
              <a:rPr lang="fa-IR" altLang="en-US" dirty="0">
                <a:latin typeface="HM XKayhan" panose="02000503080000020003" pitchFamily="2" charset="-78"/>
                <a:cs typeface="HM XKayhan" panose="02000503080000020003" pitchFamily="2" charset="-78"/>
              </a:rPr>
              <a:t>مدل ممکن است توصیفی باشد </a:t>
            </a:r>
            <a:r>
              <a:rPr lang="en-US" altLang="en-US" dirty="0">
                <a:latin typeface="HM XKayhan" panose="02000503080000020003" pitchFamily="2" charset="-78"/>
                <a:cs typeface="HM XKayhan" panose="02000503080000020003" pitchFamily="2" charset="-78"/>
              </a:rPr>
              <a:t>(Descriptive)</a:t>
            </a:r>
            <a:r>
              <a:rPr lang="fa-IR" altLang="en-US" dirty="0">
                <a:latin typeface="HM XKayhan" panose="02000503080000020003" pitchFamily="2" charset="-78"/>
                <a:cs typeface="HM XKayhan" panose="02000503080000020003" pitchFamily="2" charset="-78"/>
              </a:rPr>
              <a:t> که دانش آن از داده یادگرفته میشود.</a:t>
            </a:r>
          </a:p>
          <a:p>
            <a:pPr algn="r" rtl="1">
              <a:buFont typeface="Wingdings 3" panose="05040102010807070707" pitchFamily="18" charset="2"/>
              <a:buChar char=""/>
            </a:pPr>
            <a:r>
              <a:rPr lang="fa-IR" altLang="en-US" dirty="0">
                <a:latin typeface="HM XKayhan" panose="02000503080000020003" pitchFamily="2" charset="-78"/>
                <a:cs typeface="HM XKayhan" panose="02000503080000020003" pitchFamily="2" charset="-78"/>
              </a:rPr>
              <a:t>البته مدل می تواند هر دو خاصیت فوق را داشته باشد.</a:t>
            </a:r>
          </a:p>
          <a:p>
            <a:pPr algn="r" rt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0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altLang="en-US" dirty="0">
                <a:cs typeface="B Titr" panose="00000700000000000000" pitchFamily="2" charset="-78"/>
              </a:rPr>
              <a:t>انواع یادگیری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90000"/>
              </a:lnSpc>
              <a:buFont typeface="Wingdings 3" panose="05040102010807070707" pitchFamily="18" charset="2"/>
              <a:buChar char=""/>
            </a:pPr>
            <a:r>
              <a:rPr lang="fa-IR" altLang="en-US" b="1" dirty="0">
                <a:latin typeface="HM XKayhan" panose="02000503080000020003" pitchFamily="2" charset="-78"/>
                <a:cs typeface="HM XKayhan" panose="02000503080000020003" pitchFamily="2" charset="-78"/>
              </a:rPr>
              <a:t>یادگیری ماشین در مسائل مختلفی کاربرد دارد:</a:t>
            </a:r>
          </a:p>
          <a:p>
            <a:pPr algn="r" rtl="1">
              <a:lnSpc>
                <a:spcPct val="90000"/>
              </a:lnSpc>
            </a:pPr>
            <a:endParaRPr lang="en-US" altLang="en-US" i="1" dirty="0">
              <a:latin typeface="HM XKayhan" panose="02000503080000020003" pitchFamily="2" charset="-78"/>
              <a:cs typeface="HM XKayhan" panose="02000503080000020003" pitchFamily="2" charset="-78"/>
            </a:endParaRPr>
          </a:p>
          <a:p>
            <a:pPr algn="r" rtl="1">
              <a:lnSpc>
                <a:spcPct val="90000"/>
              </a:lnSpc>
              <a:buFont typeface="Wingdings 3" panose="05040102010807070707" pitchFamily="18" charset="2"/>
              <a:buChar char=""/>
            </a:pPr>
            <a:r>
              <a:rPr lang="en-US" altLang="en-US" dirty="0">
                <a:latin typeface="HM XKayhan" panose="02000503080000020003" pitchFamily="2" charset="-78"/>
                <a:cs typeface="HM XKayhan" panose="02000503080000020003" pitchFamily="2" charset="-78"/>
              </a:rPr>
              <a:t>Classification</a:t>
            </a:r>
          </a:p>
          <a:p>
            <a:pPr algn="r" rtl="1">
              <a:lnSpc>
                <a:spcPct val="90000"/>
              </a:lnSpc>
              <a:buNone/>
            </a:pPr>
            <a:r>
              <a:rPr lang="fa-IR" altLang="en-US" dirty="0">
                <a:latin typeface="HM XKayhan" panose="02000503080000020003" pitchFamily="2" charset="-78"/>
                <a:cs typeface="HM XKayhan" panose="02000503080000020003" pitchFamily="2" charset="-78"/>
              </a:rPr>
              <a:t>ماشین یاد می‌گیرد که ورودی‌ها را به دسته‌های از پیش تعیین شده‌ای نسبت دهد.</a:t>
            </a:r>
            <a:endParaRPr lang="en-US" altLang="en-US" dirty="0">
              <a:latin typeface="HM XKayhan" panose="02000503080000020003" pitchFamily="2" charset="-78"/>
              <a:cs typeface="HM XKayhan" panose="02000503080000020003" pitchFamily="2" charset="-78"/>
            </a:endParaRPr>
          </a:p>
          <a:p>
            <a:pPr algn="r" rtl="1">
              <a:lnSpc>
                <a:spcPct val="90000"/>
              </a:lnSpc>
            </a:pPr>
            <a:endParaRPr lang="en-US" altLang="en-US" i="1" dirty="0">
              <a:latin typeface="HM XKayhan" panose="02000503080000020003" pitchFamily="2" charset="-78"/>
              <a:cs typeface="HM XKayhan" panose="02000503080000020003" pitchFamily="2" charset="-78"/>
            </a:endParaRPr>
          </a:p>
          <a:p>
            <a:pPr algn="r" rtl="1">
              <a:lnSpc>
                <a:spcPct val="90000"/>
              </a:lnSpc>
              <a:buFont typeface="Wingdings 3" panose="05040102010807070707" pitchFamily="18" charset="2"/>
              <a:buChar char=""/>
            </a:pPr>
            <a:r>
              <a:rPr lang="en-US" altLang="en-US" dirty="0">
                <a:latin typeface="HM XKayhan" panose="02000503080000020003" pitchFamily="2" charset="-78"/>
                <a:cs typeface="HM XKayhan" panose="02000503080000020003" pitchFamily="2" charset="-78"/>
              </a:rPr>
              <a:t>Clustering</a:t>
            </a:r>
          </a:p>
          <a:p>
            <a:pPr algn="r" rtl="1">
              <a:lnSpc>
                <a:spcPct val="90000"/>
              </a:lnSpc>
              <a:buNone/>
            </a:pPr>
            <a:r>
              <a:rPr lang="fa-IR" altLang="en-US" dirty="0">
                <a:latin typeface="HM XKayhan" panose="02000503080000020003" pitchFamily="2" charset="-78"/>
                <a:cs typeface="HM XKayhan" panose="02000503080000020003" pitchFamily="2" charset="-78"/>
              </a:rPr>
              <a:t>سیستم یادگیر کشف می‌کند که کدام ورودی‌ها با هم در یک دسته بندی قرار می‌گیرند.</a:t>
            </a:r>
            <a:endParaRPr lang="en-US" altLang="en-US" dirty="0">
              <a:latin typeface="HM XKayhan" panose="02000503080000020003" pitchFamily="2" charset="-78"/>
              <a:cs typeface="HM XKayhan" panose="02000503080000020003" pitchFamily="2" charset="-78"/>
            </a:endParaRPr>
          </a:p>
          <a:p>
            <a:pPr algn="r" rtl="1">
              <a:lnSpc>
                <a:spcPct val="90000"/>
              </a:lnSpc>
            </a:pPr>
            <a:endParaRPr lang="en-US" altLang="en-US" i="1" dirty="0">
              <a:latin typeface="HM XKayhan" panose="02000503080000020003" pitchFamily="2" charset="-78"/>
              <a:cs typeface="HM XKayhan" panose="02000503080000020003" pitchFamily="2" charset="-78"/>
            </a:endParaRPr>
          </a:p>
          <a:p>
            <a:pPr algn="r" rtl="1">
              <a:lnSpc>
                <a:spcPct val="90000"/>
              </a:lnSpc>
              <a:buFont typeface="Wingdings 3" panose="05040102010807070707" pitchFamily="18" charset="2"/>
              <a:buChar char=""/>
            </a:pPr>
            <a:r>
              <a:rPr lang="en-US" altLang="en-US" dirty="0">
                <a:latin typeface="HM XKayhan" panose="02000503080000020003" pitchFamily="2" charset="-78"/>
                <a:cs typeface="HM XKayhan" panose="02000503080000020003" pitchFamily="2" charset="-78"/>
              </a:rPr>
              <a:t>Numeric prediction</a:t>
            </a:r>
          </a:p>
          <a:p>
            <a:pPr algn="r" rtl="1">
              <a:lnSpc>
                <a:spcPct val="90000"/>
              </a:lnSpc>
              <a:buNone/>
            </a:pPr>
            <a:r>
              <a:rPr lang="fa-IR" altLang="en-US" dirty="0">
                <a:latin typeface="HM XKayhan" panose="02000503080000020003" pitchFamily="2" charset="-78"/>
                <a:cs typeface="HM XKayhan" panose="02000503080000020003" pitchFamily="2" charset="-78"/>
              </a:rPr>
              <a:t>ماشین یاد می‌گیرد که به جای تعیین دسته بندی یک ورودی مقدار عددی آن را پیش بینی نماید.</a:t>
            </a:r>
            <a:endParaRPr lang="en-US" altLang="en-US" dirty="0">
              <a:latin typeface="HM XKayhan" panose="02000503080000020003" pitchFamily="2" charset="-78"/>
              <a:cs typeface="HM XKayhan" panose="02000503080000020003" pitchFamily="2" charset="-78"/>
            </a:endParaRPr>
          </a:p>
          <a:p>
            <a:pPr algn="r" rt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2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Classification</a:t>
            </a:r>
          </a:p>
        </p:txBody>
      </p:sp>
      <p:pic>
        <p:nvPicPr>
          <p:cNvPr id="2050" name="Picture 2" descr="Image result for classification machine lear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297" y="2145261"/>
            <a:ext cx="5454704" cy="272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081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10267</TotalTime>
  <Words>754</Words>
  <Application>Microsoft Office PowerPoint</Application>
  <PresentationFormat>Widescreen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Black</vt:lpstr>
      <vt:lpstr>Calibri</vt:lpstr>
      <vt:lpstr>Century Gothic</vt:lpstr>
      <vt:lpstr>HM XKayhan</vt:lpstr>
      <vt:lpstr>Times New Roman</vt:lpstr>
      <vt:lpstr>Wingdings 3</vt:lpstr>
      <vt:lpstr>Wisp</vt:lpstr>
      <vt:lpstr>یادگیری ماشین</vt:lpstr>
      <vt:lpstr>تعریف یادگیری</vt:lpstr>
      <vt:lpstr>Machine Learning:</vt:lpstr>
      <vt:lpstr>T , E , P</vt:lpstr>
      <vt:lpstr>PowerPoint Presentation</vt:lpstr>
      <vt:lpstr>چرا ماشین را برنامه نویسی نکنیم؟</vt:lpstr>
      <vt:lpstr>یادگیری مدل</vt:lpstr>
      <vt:lpstr>انواع یادگیری</vt:lpstr>
      <vt:lpstr>Classification</vt:lpstr>
      <vt:lpstr>k-means clustering</vt:lpstr>
      <vt:lpstr>Logistic Regression Algorithm</vt:lpstr>
      <vt:lpstr>Underfitting &amp; Overfitting</vt:lpstr>
      <vt:lpstr>SVM</vt:lpstr>
      <vt:lpstr>Decision Trees</vt:lpstr>
      <vt:lpstr>Neural Network</vt:lpstr>
      <vt:lpstr>برخی کاربردهای موفق یادگیری ماشین</vt:lpstr>
      <vt:lpstr>دسته بندی یادگیری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یادگیری ماشین</dc:title>
  <dc:creator>borna</dc:creator>
  <cp:lastModifiedBy>Minoo Sayyadpour</cp:lastModifiedBy>
  <cp:revision>110</cp:revision>
  <dcterms:created xsi:type="dcterms:W3CDTF">2018-09-16T04:15:20Z</dcterms:created>
  <dcterms:modified xsi:type="dcterms:W3CDTF">2024-02-27T04:13:36Z</dcterms:modified>
</cp:coreProperties>
</file>