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349" r:id="rId5"/>
    <p:sldId id="350" r:id="rId6"/>
    <p:sldId id="265" r:id="rId7"/>
    <p:sldId id="266" r:id="rId8"/>
    <p:sldId id="267" r:id="rId9"/>
    <p:sldId id="351" r:id="rId10"/>
    <p:sldId id="352" r:id="rId11"/>
    <p:sldId id="353" r:id="rId12"/>
    <p:sldId id="268" r:id="rId13"/>
    <p:sldId id="272" r:id="rId14"/>
    <p:sldId id="269" r:id="rId15"/>
    <p:sldId id="270" r:id="rId16"/>
    <p:sldId id="271" r:id="rId17"/>
    <p:sldId id="263" r:id="rId18"/>
    <p:sldId id="354" r:id="rId19"/>
    <p:sldId id="280" r:id="rId20"/>
    <p:sldId id="278" r:id="rId21"/>
    <p:sldId id="341" r:id="rId22"/>
    <p:sldId id="279" r:id="rId23"/>
    <p:sldId id="273" r:id="rId24"/>
    <p:sldId id="274" r:id="rId25"/>
    <p:sldId id="275" r:id="rId26"/>
    <p:sldId id="342" r:id="rId27"/>
    <p:sldId id="276" r:id="rId28"/>
    <p:sldId id="277" r:id="rId29"/>
    <p:sldId id="281" r:id="rId30"/>
    <p:sldId id="282" r:id="rId31"/>
    <p:sldId id="283" r:id="rId32"/>
    <p:sldId id="284" r:id="rId33"/>
    <p:sldId id="343" r:id="rId34"/>
    <p:sldId id="285" r:id="rId35"/>
    <p:sldId id="286" r:id="rId36"/>
    <p:sldId id="287" r:id="rId37"/>
    <p:sldId id="288" r:id="rId38"/>
    <p:sldId id="290" r:id="rId39"/>
    <p:sldId id="344"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4" r:id="rId53"/>
    <p:sldId id="305" r:id="rId54"/>
    <p:sldId id="306" r:id="rId55"/>
    <p:sldId id="307" r:id="rId56"/>
    <p:sldId id="348" r:id="rId57"/>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8765-B595-46E3-A0C1-4D7FCE045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C1218F2F-421A-4877-8201-9CA67A431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B849A879-D8E5-4A5F-A220-4EF8FD5BEB5E}"/>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6DE2DA69-B2B7-4D5E-8873-C49467BB3347}"/>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A36753EE-B32D-4D33-BE67-A612DAFB3221}"/>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420042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C408-3454-4DE1-B85E-F4A6AD938748}"/>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D962F299-8307-40A3-BCFC-504AA9781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2C57B50-2670-4E3A-A2AD-A9FC4FFA4465}"/>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B8824354-D6FB-4009-A892-99DE8FF6E99A}"/>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486D19-3283-445E-9EA6-D1EDAD2E160D}"/>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279008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490-9AC6-4501-80C1-739F3072A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A0431C95-D1E2-4AE1-BF49-A4666BA57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B745BCE-946A-4FE6-ACF0-D8162C126B8C}"/>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E6F45A45-5EA2-494F-9E69-497D2F755D4F}"/>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BFBD4AF-69DE-4409-8F59-7F34EA8C1EB5}"/>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59598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5436-69B6-4090-95C7-7DDB05FD8EE4}"/>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CDAB7F34-7B36-4EAB-B5D1-7C75CA9AE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79DEBBFB-9E8A-4F8D-A439-29420FD27229}"/>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1B5175EF-DCE5-4752-969C-099955B3315F}"/>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D9AC7E9-616E-44A8-BDFF-2B60DCFEEA0C}"/>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394078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B702-0CAC-49EA-8B0A-21D612B3C9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C365B373-C374-4A5A-B2C2-060EC69B2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B6EEA-6C9A-41E7-93B0-F82A2F01F391}"/>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E98FC6D5-B83C-4592-AF88-D8B25AF11F8E}"/>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6C1C2A9-1AFC-4C81-A64E-DADCE761421F}"/>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291743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D3C-95F7-46B6-A8E3-70B1D14DBC6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46766B28-6F2A-4BB7-9C85-BA33FEE1D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9A8822B9-C5EB-4D38-8A51-F44473046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7D7F90F7-AE68-4963-A84F-F1F01886536F}"/>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6" name="Footer Placeholder 5">
            <a:extLst>
              <a:ext uri="{FF2B5EF4-FFF2-40B4-BE49-F238E27FC236}">
                <a16:creationId xmlns:a16="http://schemas.microsoft.com/office/drawing/2014/main" id="{A72298DE-E889-482B-8BDE-B6AF2489B14C}"/>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54524702-C5B8-45E8-9AA4-FF44959CF8C6}"/>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82540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D12B-133B-418E-B78A-1D2F0C7B7E6F}"/>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92A2F9AA-84AE-4D18-8D67-63D57B5D5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DD410-157C-4C62-B0F6-50CFDDE02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C92666E2-4ED0-4205-9175-180247431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D88E0-4C37-4219-ACD3-14E0B726C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56277670-ACD3-4125-8639-12B440ECAFF2}"/>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8" name="Footer Placeholder 7">
            <a:extLst>
              <a:ext uri="{FF2B5EF4-FFF2-40B4-BE49-F238E27FC236}">
                <a16:creationId xmlns:a16="http://schemas.microsoft.com/office/drawing/2014/main" id="{7A9D5C0E-07C8-4344-B176-CF7262C0B5C6}"/>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E9EF491E-54B1-4E1B-A773-9FE2FBE97648}"/>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22150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4A57-4EBC-4E10-9607-A6AA254E98B2}"/>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E4AAE468-8968-4F0B-9126-CB23181FC06D}"/>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4" name="Footer Placeholder 3">
            <a:extLst>
              <a:ext uri="{FF2B5EF4-FFF2-40B4-BE49-F238E27FC236}">
                <a16:creationId xmlns:a16="http://schemas.microsoft.com/office/drawing/2014/main" id="{431DA21A-C01B-4157-B526-2498576B7A55}"/>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4F2D13D9-5883-4D19-B1B8-3D96DD5D9F81}"/>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190733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8ED89-9A66-48E6-88F9-13D517C6023F}"/>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3" name="Footer Placeholder 2">
            <a:extLst>
              <a:ext uri="{FF2B5EF4-FFF2-40B4-BE49-F238E27FC236}">
                <a16:creationId xmlns:a16="http://schemas.microsoft.com/office/drawing/2014/main" id="{1219E27A-4C74-4DA7-A289-D91F1CB8315C}"/>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867ED496-5854-45D8-8997-C6F3CB347669}"/>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181435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BFE3-11C9-421B-B13F-7753EF576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D5F6D704-68C1-466E-BFAD-B3FE43F04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16D63499-9572-4FB9-AC91-A36F5164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9660A-0D99-4D22-8541-E5548B33C8BD}"/>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6" name="Footer Placeholder 5">
            <a:extLst>
              <a:ext uri="{FF2B5EF4-FFF2-40B4-BE49-F238E27FC236}">
                <a16:creationId xmlns:a16="http://schemas.microsoft.com/office/drawing/2014/main" id="{4E995BE4-C5A5-4681-A8AA-8F5E3106C522}"/>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B949E6A-E6EA-4892-8413-7FBE8FC7AA1C}"/>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118025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28AC-EE1E-4BA7-BDF4-E476B52A1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2A5BBF9D-D738-4022-AE9D-753950B87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6C6ADBD0-86A7-4F29-A94F-CFC7F6756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6A50D-090A-4E78-9E3F-A059C3ADDD0A}"/>
              </a:ext>
            </a:extLst>
          </p:cNvPr>
          <p:cNvSpPr>
            <a:spLocks noGrp="1"/>
          </p:cNvSpPr>
          <p:nvPr>
            <p:ph type="dt" sz="half" idx="10"/>
          </p:nvPr>
        </p:nvSpPr>
        <p:spPr/>
        <p:txBody>
          <a:bodyPr/>
          <a:lstStyle/>
          <a:p>
            <a:fld id="{CB6BBD4F-9630-4059-9796-C69537AA38A2}" type="datetimeFigureOut">
              <a:rPr lang="fa-IR" smtClean="0"/>
              <a:t>13/07/1445</a:t>
            </a:fld>
            <a:endParaRPr lang="fa-IR"/>
          </a:p>
        </p:txBody>
      </p:sp>
      <p:sp>
        <p:nvSpPr>
          <p:cNvPr id="6" name="Footer Placeholder 5">
            <a:extLst>
              <a:ext uri="{FF2B5EF4-FFF2-40B4-BE49-F238E27FC236}">
                <a16:creationId xmlns:a16="http://schemas.microsoft.com/office/drawing/2014/main" id="{8168715A-85AF-4372-8D94-9CB2738CF2ED}"/>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0F434C6-BC21-439E-8821-544BA772C82B}"/>
              </a:ext>
            </a:extLst>
          </p:cNvPr>
          <p:cNvSpPr>
            <a:spLocks noGrp="1"/>
          </p:cNvSpPr>
          <p:nvPr>
            <p:ph type="sldNum" sz="quarter" idx="12"/>
          </p:nvPr>
        </p:nvSpPr>
        <p:spPr/>
        <p:txBody>
          <a:bodyPr/>
          <a:lstStyle/>
          <a:p>
            <a:fld id="{F48CA028-A841-4844-A816-819EC352C8FA}" type="slidenum">
              <a:rPr lang="fa-IR" smtClean="0"/>
              <a:t>‹#›</a:t>
            </a:fld>
            <a:endParaRPr lang="fa-IR"/>
          </a:p>
        </p:txBody>
      </p:sp>
    </p:spTree>
    <p:extLst>
      <p:ext uri="{BB962C8B-B14F-4D97-AF65-F5344CB8AC3E}">
        <p14:creationId xmlns:p14="http://schemas.microsoft.com/office/powerpoint/2010/main" val="28748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CDA54-47BD-446D-A197-2DCA13ED5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4C2A0B5-8C9E-45AC-8E7D-7CB14BF66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004AB2CF-DA56-48A0-8FD5-6A5462A5D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BD4F-9630-4059-9796-C69537AA38A2}" type="datetimeFigureOut">
              <a:rPr lang="fa-IR" smtClean="0"/>
              <a:t>13/07/1445</a:t>
            </a:fld>
            <a:endParaRPr lang="fa-IR"/>
          </a:p>
        </p:txBody>
      </p:sp>
      <p:sp>
        <p:nvSpPr>
          <p:cNvPr id="5" name="Footer Placeholder 4">
            <a:extLst>
              <a:ext uri="{FF2B5EF4-FFF2-40B4-BE49-F238E27FC236}">
                <a16:creationId xmlns:a16="http://schemas.microsoft.com/office/drawing/2014/main" id="{D826316B-3371-4EFE-81F2-F5208C786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0790695D-1715-4590-B79C-C9C663E86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CA028-A841-4844-A816-819EC352C8FA}" type="slidenum">
              <a:rPr lang="fa-IR" smtClean="0"/>
              <a:t>‹#›</a:t>
            </a:fld>
            <a:endParaRPr lang="fa-IR"/>
          </a:p>
        </p:txBody>
      </p:sp>
    </p:spTree>
    <p:extLst>
      <p:ext uri="{BB962C8B-B14F-4D97-AF65-F5344CB8AC3E}">
        <p14:creationId xmlns:p14="http://schemas.microsoft.com/office/powerpoint/2010/main" val="161003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582B-666B-4C5B-8D56-759E838B81FD}"/>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3BAC800C-BFE6-494D-9696-6739B7AB2498}"/>
              </a:ext>
            </a:extLst>
          </p:cNvPr>
          <p:cNvSpPr>
            <a:spLocks noGrp="1"/>
          </p:cNvSpPr>
          <p:nvPr>
            <p:ph idx="1"/>
          </p:nvPr>
        </p:nvSpPr>
        <p:spPr/>
        <p:txBody>
          <a:bodyPr/>
          <a:lstStyle/>
          <a:p>
            <a:r>
              <a:rPr lang="en-US" dirty="0"/>
              <a:t>Interpreted (i.e. non-compiled), high-level programming language</a:t>
            </a:r>
          </a:p>
          <a:p>
            <a:pPr lvl="1"/>
            <a:r>
              <a:rPr lang="en-US" dirty="0"/>
              <a:t>Compiler translates to source code to machine code before executing script</a:t>
            </a:r>
          </a:p>
          <a:p>
            <a:pPr lvl="1"/>
            <a:r>
              <a:rPr lang="en-US" dirty="0"/>
              <a:t>Interpreter executes source code directly without prior compilation</a:t>
            </a:r>
          </a:p>
          <a:p>
            <a:r>
              <a:rPr lang="en-US" dirty="0"/>
              <a:t>Open-source (free) and community driven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759" y="3658584"/>
            <a:ext cx="5492481" cy="3046326"/>
          </a:xfrm>
          <a:prstGeom prst="rect">
            <a:avLst/>
          </a:prstGeom>
        </p:spPr>
      </p:pic>
    </p:spTree>
    <p:extLst>
      <p:ext uri="{BB962C8B-B14F-4D97-AF65-F5344CB8AC3E}">
        <p14:creationId xmlns:p14="http://schemas.microsoft.com/office/powerpoint/2010/main" val="205629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Booleans and Strings</a:t>
            </a:r>
          </a:p>
        </p:txBody>
      </p:sp>
      <p:pic>
        <p:nvPicPr>
          <p:cNvPr id="4" name="Picture 3"/>
          <p:cNvPicPr>
            <a:picLocks noChangeAspect="1"/>
          </p:cNvPicPr>
          <p:nvPr/>
        </p:nvPicPr>
        <p:blipFill>
          <a:blip r:embed="rId2"/>
          <a:stretch>
            <a:fillRect/>
          </a:stretch>
        </p:blipFill>
        <p:spPr>
          <a:xfrm>
            <a:off x="785072" y="1458868"/>
            <a:ext cx="2295659" cy="4680992"/>
          </a:xfrm>
          <a:prstGeom prst="rect">
            <a:avLst/>
          </a:prstGeom>
        </p:spPr>
      </p:pic>
      <p:pic>
        <p:nvPicPr>
          <p:cNvPr id="5" name="Picture 4"/>
          <p:cNvPicPr>
            <a:picLocks noChangeAspect="1"/>
          </p:cNvPicPr>
          <p:nvPr/>
        </p:nvPicPr>
        <p:blipFill>
          <a:blip r:embed="rId3"/>
          <a:stretch>
            <a:fillRect/>
          </a:stretch>
        </p:blipFill>
        <p:spPr>
          <a:xfrm>
            <a:off x="4125531" y="1458868"/>
            <a:ext cx="6278726" cy="5093115"/>
          </a:xfrm>
          <a:prstGeom prst="rect">
            <a:avLst/>
          </a:prstGeom>
        </p:spPr>
      </p:pic>
    </p:spTree>
    <p:extLst>
      <p:ext uri="{BB962C8B-B14F-4D97-AF65-F5344CB8AC3E}">
        <p14:creationId xmlns:p14="http://schemas.microsoft.com/office/powerpoint/2010/main" val="370237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Assignment</a:t>
            </a:r>
          </a:p>
        </p:txBody>
      </p:sp>
      <p:pic>
        <p:nvPicPr>
          <p:cNvPr id="5" name="Picture 4"/>
          <p:cNvPicPr>
            <a:picLocks noChangeAspect="1"/>
          </p:cNvPicPr>
          <p:nvPr/>
        </p:nvPicPr>
        <p:blipFill rotWithShape="1">
          <a:blip r:embed="rId2"/>
          <a:srcRect t="22104" b="37141"/>
          <a:stretch/>
        </p:blipFill>
        <p:spPr>
          <a:xfrm>
            <a:off x="2547059" y="1677457"/>
            <a:ext cx="4523443" cy="2506078"/>
          </a:xfrm>
          <a:prstGeom prst="rect">
            <a:avLst/>
          </a:prstGeom>
        </p:spPr>
      </p:pic>
      <p:pic>
        <p:nvPicPr>
          <p:cNvPr id="6" name="Picture 5"/>
          <p:cNvPicPr>
            <a:picLocks noChangeAspect="1"/>
          </p:cNvPicPr>
          <p:nvPr/>
        </p:nvPicPr>
        <p:blipFill rotWithShape="1">
          <a:blip r:embed="rId2"/>
          <a:srcRect t="66740"/>
          <a:stretch/>
        </p:blipFill>
        <p:spPr>
          <a:xfrm>
            <a:off x="7286225" y="1677457"/>
            <a:ext cx="4523443" cy="2045156"/>
          </a:xfrm>
          <a:prstGeom prst="rect">
            <a:avLst/>
          </a:prstGeom>
        </p:spPr>
      </p:pic>
      <p:pic>
        <p:nvPicPr>
          <p:cNvPr id="9" name="Picture 8"/>
          <p:cNvPicPr>
            <a:picLocks noChangeAspect="1"/>
          </p:cNvPicPr>
          <p:nvPr/>
        </p:nvPicPr>
        <p:blipFill>
          <a:blip r:embed="rId3"/>
          <a:stretch>
            <a:fillRect/>
          </a:stretch>
        </p:blipFill>
        <p:spPr>
          <a:xfrm>
            <a:off x="104718" y="1736073"/>
            <a:ext cx="2226618" cy="1941154"/>
          </a:xfrm>
          <a:prstGeom prst="rect">
            <a:avLst/>
          </a:prstGeom>
        </p:spPr>
      </p:pic>
      <p:pic>
        <p:nvPicPr>
          <p:cNvPr id="10" name="Picture 9"/>
          <p:cNvPicPr>
            <a:picLocks noChangeAspect="1"/>
          </p:cNvPicPr>
          <p:nvPr/>
        </p:nvPicPr>
        <p:blipFill>
          <a:blip r:embed="rId4"/>
          <a:stretch>
            <a:fillRect/>
          </a:stretch>
        </p:blipFill>
        <p:spPr>
          <a:xfrm>
            <a:off x="2652240" y="4183535"/>
            <a:ext cx="4019017" cy="2636912"/>
          </a:xfrm>
          <a:prstGeom prst="rect">
            <a:avLst/>
          </a:prstGeom>
        </p:spPr>
      </p:pic>
    </p:spTree>
    <p:extLst>
      <p:ext uri="{BB962C8B-B14F-4D97-AF65-F5344CB8AC3E}">
        <p14:creationId xmlns:p14="http://schemas.microsoft.com/office/powerpoint/2010/main" val="197326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operators</a:t>
            </a:r>
          </a:p>
        </p:txBody>
      </p:sp>
      <p:sp>
        <p:nvSpPr>
          <p:cNvPr id="3" name="Content Placeholder 2"/>
          <p:cNvSpPr>
            <a:spLocks noGrp="1"/>
          </p:cNvSpPr>
          <p:nvPr>
            <p:ph idx="1"/>
          </p:nvPr>
        </p:nvSpPr>
        <p:spPr>
          <a:xfrm>
            <a:off x="838200" y="1825625"/>
            <a:ext cx="3947984" cy="4351338"/>
          </a:xfrm>
        </p:spPr>
        <p:txBody>
          <a:bodyPr/>
          <a:lstStyle/>
          <a:p>
            <a:pPr marL="0" indent="0">
              <a:buNone/>
            </a:pPr>
            <a:r>
              <a:rPr lang="en-GB" dirty="0"/>
              <a:t>The arithmetic operators:</a:t>
            </a:r>
          </a:p>
          <a:p>
            <a:r>
              <a:rPr lang="en-GB" dirty="0"/>
              <a:t>Addition: </a:t>
            </a:r>
            <a:r>
              <a:rPr lang="en-GB" dirty="0">
                <a:solidFill>
                  <a:schemeClr val="accent5">
                    <a:lumMod val="75000"/>
                  </a:schemeClr>
                </a:solidFill>
                <a:latin typeface="Agency FB" panose="020B0503020202020204" pitchFamily="34" charset="0"/>
              </a:rPr>
              <a:t>+</a:t>
            </a:r>
          </a:p>
          <a:p>
            <a:r>
              <a:rPr lang="en-GB" dirty="0"/>
              <a:t>Subtract: </a:t>
            </a:r>
            <a:r>
              <a:rPr lang="en-GB" dirty="0">
                <a:solidFill>
                  <a:schemeClr val="accent5">
                    <a:lumMod val="75000"/>
                  </a:schemeClr>
                </a:solidFill>
                <a:latin typeface="Agency FB" panose="020B0503020202020204" pitchFamily="34" charset="0"/>
              </a:rPr>
              <a:t>-</a:t>
            </a:r>
          </a:p>
          <a:p>
            <a:r>
              <a:rPr lang="en-GB" dirty="0"/>
              <a:t>Multiplication: </a:t>
            </a:r>
            <a:r>
              <a:rPr lang="en-GB" dirty="0">
                <a:solidFill>
                  <a:schemeClr val="accent5">
                    <a:lumMod val="75000"/>
                  </a:schemeClr>
                </a:solidFill>
                <a:latin typeface="Agency FB" panose="020B0503020202020204" pitchFamily="34" charset="0"/>
              </a:rPr>
              <a:t>*</a:t>
            </a:r>
          </a:p>
          <a:p>
            <a:r>
              <a:rPr lang="en-GB" dirty="0"/>
              <a:t>Division: </a:t>
            </a:r>
            <a:r>
              <a:rPr lang="en-GB" dirty="0">
                <a:solidFill>
                  <a:schemeClr val="accent5">
                    <a:lumMod val="75000"/>
                  </a:schemeClr>
                </a:solidFill>
                <a:latin typeface="Agency FB" panose="020B0503020202020204" pitchFamily="34" charset="0"/>
              </a:rPr>
              <a:t>/</a:t>
            </a:r>
          </a:p>
          <a:p>
            <a:r>
              <a:rPr lang="en-GB" dirty="0"/>
              <a:t>Power: </a:t>
            </a:r>
            <a:r>
              <a:rPr lang="en-GB" dirty="0">
                <a:solidFill>
                  <a:schemeClr val="accent5">
                    <a:lumMod val="75000"/>
                  </a:schemeClr>
                </a:solidFill>
                <a:latin typeface="Agency FB" panose="020B0503020202020204" pitchFamily="34" charset="0"/>
              </a:rPr>
              <a:t>**</a:t>
            </a:r>
          </a:p>
        </p:txBody>
      </p:sp>
      <p:sp>
        <p:nvSpPr>
          <p:cNvPr id="4" name="Content Placeholder 2"/>
          <p:cNvSpPr txBox="1">
            <a:spLocks/>
          </p:cNvSpPr>
          <p:nvPr/>
        </p:nvSpPr>
        <p:spPr>
          <a:xfrm>
            <a:off x="6353432" y="1928598"/>
            <a:ext cx="53442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Write a couple of operations using the arithmetic operators, and print the results to the screen.</a:t>
            </a:r>
            <a:endParaRPr lang="en-GB" dirty="0">
              <a:solidFill>
                <a:schemeClr val="accent2">
                  <a:lumMod val="50000"/>
                </a:schemeClr>
              </a:solidFill>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7125639" y="4001294"/>
            <a:ext cx="1814590" cy="1466335"/>
          </a:xfrm>
          <a:prstGeom prst="rect">
            <a:avLst/>
          </a:prstGeom>
        </p:spPr>
      </p:pic>
      <p:pic>
        <p:nvPicPr>
          <p:cNvPr id="6" name="Picture 5"/>
          <p:cNvPicPr>
            <a:picLocks noChangeAspect="1"/>
          </p:cNvPicPr>
          <p:nvPr/>
        </p:nvPicPr>
        <p:blipFill>
          <a:blip r:embed="rId3"/>
          <a:stretch>
            <a:fillRect/>
          </a:stretch>
        </p:blipFill>
        <p:spPr>
          <a:xfrm>
            <a:off x="9854286" y="4001294"/>
            <a:ext cx="1080640" cy="1206715"/>
          </a:xfrm>
          <a:prstGeom prst="rect">
            <a:avLst/>
          </a:prstGeom>
        </p:spPr>
      </p:pic>
      <p:sp>
        <p:nvSpPr>
          <p:cNvPr id="8" name="TextBox 7"/>
          <p:cNvSpPr txBox="1"/>
          <p:nvPr/>
        </p:nvSpPr>
        <p:spPr>
          <a:xfrm>
            <a:off x="6595727" y="383857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9" name="TextBox 8"/>
          <p:cNvSpPr txBox="1"/>
          <p:nvPr/>
        </p:nvSpPr>
        <p:spPr>
          <a:xfrm>
            <a:off x="9140010" y="383857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373619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quick note on the increment operator shorthand</a:t>
            </a:r>
          </a:p>
        </p:txBody>
      </p:sp>
      <p:sp>
        <p:nvSpPr>
          <p:cNvPr id="3" name="Content Placeholder 2"/>
          <p:cNvSpPr>
            <a:spLocks noGrp="1"/>
          </p:cNvSpPr>
          <p:nvPr>
            <p:ph idx="1"/>
          </p:nvPr>
        </p:nvSpPr>
        <p:spPr/>
        <p:txBody>
          <a:bodyPr>
            <a:normAutofit fontScale="85000" lnSpcReduction="20000"/>
          </a:bodyPr>
          <a:lstStyle/>
          <a:p>
            <a:r>
              <a:rPr lang="en-GB" dirty="0"/>
              <a:t>Python has a common idiom that is not necessary, but which is used frequently and is therefore worth noting:</a:t>
            </a:r>
          </a:p>
          <a:p>
            <a:pPr marL="0" indent="0">
              <a:buNone/>
            </a:pPr>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x += 1</a:t>
            </a:r>
          </a:p>
          <a:p>
            <a:pPr marL="0" indent="0">
              <a:buNone/>
            </a:pPr>
            <a:r>
              <a:rPr lang="en-GB" dirty="0">
                <a:latin typeface="Agency FB" panose="020B0503020202020204" pitchFamily="34" charset="0"/>
              </a:rPr>
              <a:t>   </a:t>
            </a:r>
            <a:r>
              <a:rPr lang="en-GB" dirty="0"/>
              <a:t>Is the same as:</a:t>
            </a:r>
          </a:p>
          <a:p>
            <a:pPr marL="0" indent="0">
              <a:buNone/>
            </a:pPr>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x = x + 1</a:t>
            </a:r>
            <a:br>
              <a:rPr lang="en-GB" dirty="0">
                <a:latin typeface="Agency FB" panose="020B0503020202020204" pitchFamily="34" charset="0"/>
              </a:rPr>
            </a:br>
            <a:endParaRPr lang="en-GB" dirty="0">
              <a:latin typeface="Agency FB" panose="020B0503020202020204" pitchFamily="34" charset="0"/>
            </a:endParaRPr>
          </a:p>
          <a:p>
            <a:r>
              <a:rPr lang="en-GB" dirty="0"/>
              <a:t>This also works for other operators:</a:t>
            </a:r>
          </a:p>
          <a:p>
            <a:pPr marL="0" indent="0">
              <a:buNone/>
            </a:pPr>
            <a:r>
              <a:rPr lang="en-GB" dirty="0"/>
              <a:t>	</a:t>
            </a:r>
            <a:r>
              <a:rPr lang="en-GB" dirty="0">
                <a:solidFill>
                  <a:schemeClr val="accent5">
                    <a:lumMod val="75000"/>
                  </a:schemeClr>
                </a:solidFill>
                <a:latin typeface="Agency FB" panose="020B0503020202020204" pitchFamily="34" charset="0"/>
              </a:rPr>
              <a:t>x += y </a:t>
            </a:r>
            <a:r>
              <a:rPr lang="en-GB" dirty="0">
                <a:latin typeface="Agency FB" panose="020B0503020202020204" pitchFamily="34" charset="0"/>
              </a:rPr>
              <a:t>	</a:t>
            </a:r>
            <a:r>
              <a:rPr lang="en-GB" dirty="0"/>
              <a:t>	# adds y to the value of x </a:t>
            </a:r>
          </a:p>
          <a:p>
            <a:pPr marL="0" indent="0">
              <a:buNone/>
            </a:pPr>
            <a:r>
              <a:rPr lang="en-GB" dirty="0"/>
              <a:t>	</a:t>
            </a:r>
            <a:r>
              <a:rPr lang="en-GB" dirty="0">
                <a:solidFill>
                  <a:schemeClr val="accent5">
                    <a:lumMod val="75000"/>
                  </a:schemeClr>
                </a:solidFill>
                <a:latin typeface="Agency FB" panose="020B0503020202020204" pitchFamily="34" charset="0"/>
              </a:rPr>
              <a:t>x *= y </a:t>
            </a:r>
            <a:r>
              <a:rPr lang="en-GB" dirty="0">
                <a:latin typeface="Agency FB" panose="020B0503020202020204" pitchFamily="34" charset="0"/>
              </a:rPr>
              <a:t>	</a:t>
            </a:r>
            <a:r>
              <a:rPr lang="en-GB" dirty="0"/>
              <a:t>	# multiplies x by the value y </a:t>
            </a:r>
          </a:p>
          <a:p>
            <a:pPr marL="0" indent="0">
              <a:buNone/>
            </a:pPr>
            <a:r>
              <a:rPr lang="en-GB" dirty="0"/>
              <a:t>	</a:t>
            </a:r>
            <a:r>
              <a:rPr lang="en-GB" dirty="0">
                <a:solidFill>
                  <a:schemeClr val="accent5">
                    <a:lumMod val="75000"/>
                  </a:schemeClr>
                </a:solidFill>
                <a:latin typeface="Agency FB" panose="020B0503020202020204" pitchFamily="34" charset="0"/>
              </a:rPr>
              <a:t>x -= y </a:t>
            </a:r>
            <a:r>
              <a:rPr lang="en-GB" dirty="0">
                <a:latin typeface="Agency FB" panose="020B0503020202020204" pitchFamily="34" charset="0"/>
              </a:rPr>
              <a:t>	</a:t>
            </a:r>
            <a:r>
              <a:rPr lang="en-GB" dirty="0"/>
              <a:t>	# subtracts y from x </a:t>
            </a:r>
          </a:p>
          <a:p>
            <a:pPr marL="0" indent="0">
              <a:buNone/>
            </a:pPr>
            <a:r>
              <a:rPr lang="en-GB" dirty="0"/>
              <a:t>	</a:t>
            </a:r>
            <a:r>
              <a:rPr lang="en-GB" dirty="0">
                <a:solidFill>
                  <a:schemeClr val="accent5">
                    <a:lumMod val="75000"/>
                  </a:schemeClr>
                </a:solidFill>
                <a:latin typeface="Agency FB" panose="020B0503020202020204" pitchFamily="34" charset="0"/>
              </a:rPr>
              <a:t>x /= y </a:t>
            </a:r>
            <a:r>
              <a:rPr lang="en-GB" dirty="0"/>
              <a:t>		# divides x by y</a:t>
            </a:r>
            <a:br>
              <a:rPr lang="en-GB" dirty="0"/>
            </a:br>
            <a:endParaRPr lang="en-GB" dirty="0"/>
          </a:p>
        </p:txBody>
      </p:sp>
    </p:spTree>
    <p:extLst>
      <p:ext uri="{BB962C8B-B14F-4D97-AF65-F5344CB8AC3E}">
        <p14:creationId xmlns:p14="http://schemas.microsoft.com/office/powerpoint/2010/main" val="41206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Boolean operators</a:t>
            </a:r>
          </a:p>
        </p:txBody>
      </p:sp>
      <p:sp>
        <p:nvSpPr>
          <p:cNvPr id="3" name="Content Placeholder 2"/>
          <p:cNvSpPr>
            <a:spLocks noGrp="1"/>
          </p:cNvSpPr>
          <p:nvPr>
            <p:ph idx="1"/>
          </p:nvPr>
        </p:nvSpPr>
        <p:spPr/>
        <p:txBody>
          <a:bodyPr/>
          <a:lstStyle/>
          <a:p>
            <a:r>
              <a:rPr lang="en-GB" dirty="0"/>
              <a:t>Boolean operators are useful when making conditional statements, we will cover these in-depth later.</a:t>
            </a:r>
          </a:p>
          <a:p>
            <a:r>
              <a:rPr lang="en-GB" dirty="0">
                <a:solidFill>
                  <a:schemeClr val="accent5">
                    <a:lumMod val="75000"/>
                  </a:schemeClr>
                </a:solidFill>
                <a:latin typeface="Agency FB" panose="020B0503020202020204" pitchFamily="34" charset="0"/>
              </a:rPr>
              <a:t>and</a:t>
            </a:r>
          </a:p>
          <a:p>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or</a:t>
            </a:r>
          </a:p>
          <a:p>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not</a:t>
            </a:r>
          </a:p>
        </p:txBody>
      </p:sp>
    </p:spTree>
    <p:extLst>
      <p:ext uri="{BB962C8B-B14F-4D97-AF65-F5344CB8AC3E}">
        <p14:creationId xmlns:p14="http://schemas.microsoft.com/office/powerpoint/2010/main" val="280951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a:xfrm>
            <a:off x="838200" y="1668635"/>
            <a:ext cx="10515600" cy="4351338"/>
          </a:xfrm>
        </p:spPr>
        <p:txBody>
          <a:bodyPr/>
          <a:lstStyle/>
          <a:p>
            <a:r>
              <a:rPr lang="en-GB" dirty="0"/>
              <a:t>Greater than: </a:t>
            </a:r>
            <a:r>
              <a:rPr lang="en-GB" dirty="0">
                <a:solidFill>
                  <a:schemeClr val="accent5">
                    <a:lumMod val="75000"/>
                  </a:schemeClr>
                </a:solidFill>
                <a:latin typeface="Agency FB" panose="020B0503020202020204" pitchFamily="34" charset="0"/>
              </a:rPr>
              <a:t>&gt;</a:t>
            </a:r>
          </a:p>
          <a:p>
            <a:r>
              <a:rPr lang="en-GB" dirty="0"/>
              <a:t>Lesser than: </a:t>
            </a:r>
            <a:r>
              <a:rPr lang="en-GB" dirty="0">
                <a:solidFill>
                  <a:schemeClr val="accent5">
                    <a:lumMod val="75000"/>
                  </a:schemeClr>
                </a:solidFill>
                <a:latin typeface="Agency FB" panose="020B0503020202020204" pitchFamily="34" charset="0"/>
              </a:rPr>
              <a:t>&lt;</a:t>
            </a:r>
          </a:p>
          <a:p>
            <a:r>
              <a:rPr lang="en-GB" dirty="0"/>
              <a:t>Greater than or equal to: </a:t>
            </a:r>
            <a:r>
              <a:rPr lang="en-GB" dirty="0">
                <a:solidFill>
                  <a:schemeClr val="accent5">
                    <a:lumMod val="75000"/>
                  </a:schemeClr>
                </a:solidFill>
                <a:latin typeface="Agency FB" panose="020B0503020202020204" pitchFamily="34" charset="0"/>
              </a:rPr>
              <a:t>&gt;=</a:t>
            </a:r>
          </a:p>
          <a:p>
            <a:r>
              <a:rPr lang="en-GB" dirty="0"/>
              <a:t>Lesser than or equal to: </a:t>
            </a:r>
            <a:r>
              <a:rPr lang="en-GB" dirty="0">
                <a:solidFill>
                  <a:schemeClr val="accent5">
                    <a:lumMod val="75000"/>
                  </a:schemeClr>
                </a:solidFill>
                <a:latin typeface="Agency FB" panose="020B0503020202020204" pitchFamily="34" charset="0"/>
              </a:rPr>
              <a:t>&lt;=</a:t>
            </a:r>
          </a:p>
          <a:p>
            <a:r>
              <a:rPr lang="en-GB" dirty="0"/>
              <a:t>Is equal to: </a:t>
            </a:r>
            <a:r>
              <a:rPr lang="en-GB" dirty="0">
                <a:solidFill>
                  <a:schemeClr val="accent5">
                    <a:lumMod val="75000"/>
                  </a:schemeClr>
                </a:solidFill>
                <a:latin typeface="Agency FB" panose="020B0503020202020204" pitchFamily="34" charset="0"/>
              </a:rPr>
              <a:t>==</a:t>
            </a:r>
          </a:p>
        </p:txBody>
      </p:sp>
      <p:pic>
        <p:nvPicPr>
          <p:cNvPr id="4" name="Picture 3"/>
          <p:cNvPicPr>
            <a:picLocks noChangeAspect="1"/>
          </p:cNvPicPr>
          <p:nvPr/>
        </p:nvPicPr>
        <p:blipFill>
          <a:blip r:embed="rId2"/>
          <a:stretch>
            <a:fillRect/>
          </a:stretch>
        </p:blipFill>
        <p:spPr>
          <a:xfrm>
            <a:off x="7929507" y="2555812"/>
            <a:ext cx="2312001" cy="2026569"/>
          </a:xfrm>
          <a:prstGeom prst="rect">
            <a:avLst/>
          </a:prstGeom>
        </p:spPr>
      </p:pic>
      <p:pic>
        <p:nvPicPr>
          <p:cNvPr id="5" name="Picture 4"/>
          <p:cNvPicPr>
            <a:picLocks noChangeAspect="1"/>
          </p:cNvPicPr>
          <p:nvPr/>
        </p:nvPicPr>
        <p:blipFill>
          <a:blip r:embed="rId3"/>
          <a:stretch>
            <a:fillRect/>
          </a:stretch>
        </p:blipFill>
        <p:spPr>
          <a:xfrm>
            <a:off x="8044837" y="5225123"/>
            <a:ext cx="1220026" cy="1039281"/>
          </a:xfrm>
          <a:prstGeom prst="rect">
            <a:avLst/>
          </a:prstGeom>
        </p:spPr>
      </p:pic>
      <p:sp>
        <p:nvSpPr>
          <p:cNvPr id="6" name="TextBox 5"/>
          <p:cNvSpPr txBox="1"/>
          <p:nvPr/>
        </p:nvSpPr>
        <p:spPr>
          <a:xfrm>
            <a:off x="7362770" y="247884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362770" y="515998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8" name="TextBox 7"/>
          <p:cNvSpPr txBox="1"/>
          <p:nvPr/>
        </p:nvSpPr>
        <p:spPr>
          <a:xfrm>
            <a:off x="6135331" y="1574511"/>
            <a:ext cx="5908387"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accent2">
                    <a:lumMod val="50000"/>
                  </a:schemeClr>
                </a:solidFill>
              </a:rPr>
              <a:t>Write a couple of operations using comparison operators; i.e.</a:t>
            </a:r>
          </a:p>
        </p:txBody>
      </p:sp>
    </p:spTree>
    <p:extLst>
      <p:ext uri="{BB962C8B-B14F-4D97-AF65-F5344CB8AC3E}">
        <p14:creationId xmlns:p14="http://schemas.microsoft.com/office/powerpoint/2010/main" val="56627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4937" y="1855711"/>
            <a:ext cx="5475974" cy="1918335"/>
          </a:xfrm>
          <a:prstGeom prst="rect">
            <a:avLst/>
          </a:prstGeom>
        </p:spPr>
      </p:pic>
      <p:pic>
        <p:nvPicPr>
          <p:cNvPr id="5" name="Picture 4"/>
          <p:cNvPicPr>
            <a:picLocks noChangeAspect="1"/>
          </p:cNvPicPr>
          <p:nvPr/>
        </p:nvPicPr>
        <p:blipFill>
          <a:blip r:embed="rId3"/>
          <a:stretch>
            <a:fillRect/>
          </a:stretch>
        </p:blipFill>
        <p:spPr>
          <a:xfrm>
            <a:off x="8120062" y="1855711"/>
            <a:ext cx="2628900" cy="1663601"/>
          </a:xfrm>
          <a:prstGeom prst="rect">
            <a:avLst/>
          </a:prstGeom>
        </p:spPr>
      </p:pic>
      <p:sp>
        <p:nvSpPr>
          <p:cNvPr id="6" name="TextBox 5"/>
          <p:cNvSpPr txBox="1"/>
          <p:nvPr/>
        </p:nvSpPr>
        <p:spPr>
          <a:xfrm>
            <a:off x="838200" y="169068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313791" y="169068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8" name="Title 1"/>
          <p:cNvSpPr>
            <a:spLocks noGrp="1"/>
          </p:cNvSpPr>
          <p:nvPr>
            <p:ph type="title"/>
          </p:nvPr>
        </p:nvSpPr>
        <p:spPr>
          <a:xfrm>
            <a:off x="838200" y="365125"/>
            <a:ext cx="10515600" cy="1325563"/>
          </a:xfrm>
        </p:spPr>
        <p:txBody>
          <a:bodyPr/>
          <a:lstStyle/>
          <a:p>
            <a:r>
              <a:rPr lang="en-GB" dirty="0"/>
              <a:t>Working with strings</a:t>
            </a:r>
          </a:p>
        </p:txBody>
      </p:sp>
      <p:pic>
        <p:nvPicPr>
          <p:cNvPr id="9" name="Picture 8"/>
          <p:cNvPicPr>
            <a:picLocks noChangeAspect="1"/>
          </p:cNvPicPr>
          <p:nvPr/>
        </p:nvPicPr>
        <p:blipFill>
          <a:blip r:embed="rId4"/>
          <a:stretch>
            <a:fillRect/>
          </a:stretch>
        </p:blipFill>
        <p:spPr>
          <a:xfrm>
            <a:off x="1404937" y="3774046"/>
            <a:ext cx="3493265" cy="1307905"/>
          </a:xfrm>
          <a:prstGeom prst="rect">
            <a:avLst/>
          </a:prstGeom>
        </p:spPr>
      </p:pic>
      <p:pic>
        <p:nvPicPr>
          <p:cNvPr id="10" name="Picture 9"/>
          <p:cNvPicPr>
            <a:picLocks noChangeAspect="1"/>
          </p:cNvPicPr>
          <p:nvPr/>
        </p:nvPicPr>
        <p:blipFill>
          <a:blip r:embed="rId5"/>
          <a:stretch>
            <a:fillRect/>
          </a:stretch>
        </p:blipFill>
        <p:spPr>
          <a:xfrm>
            <a:off x="8142923" y="3395428"/>
            <a:ext cx="2766060" cy="672825"/>
          </a:xfrm>
          <a:prstGeom prst="rect">
            <a:avLst/>
          </a:prstGeom>
        </p:spPr>
      </p:pic>
      <p:sp>
        <p:nvSpPr>
          <p:cNvPr id="11" name="TextBox 10"/>
          <p:cNvSpPr txBox="1"/>
          <p:nvPr/>
        </p:nvSpPr>
        <p:spPr>
          <a:xfrm>
            <a:off x="838200" y="5313763"/>
            <a:ext cx="10694773"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accent2">
                    <a:lumMod val="50000"/>
                  </a:schemeClr>
                </a:solidFill>
              </a:rPr>
              <a:t>Create a string variable.</a:t>
            </a:r>
          </a:p>
          <a:p>
            <a:pPr marL="285750" indent="-285750">
              <a:buFont typeface="Arial" panose="020B0604020202020204" pitchFamily="34" charset="0"/>
              <a:buChar char="•"/>
            </a:pPr>
            <a:r>
              <a:rPr lang="en-GB" sz="2800" dirty="0">
                <a:solidFill>
                  <a:schemeClr val="accent2">
                    <a:lumMod val="50000"/>
                  </a:schemeClr>
                </a:solidFill>
              </a:rPr>
              <a:t>Work out the length of the string.</a:t>
            </a:r>
          </a:p>
        </p:txBody>
      </p:sp>
    </p:spTree>
    <p:extLst>
      <p:ext uri="{BB962C8B-B14F-4D97-AF65-F5344CB8AC3E}">
        <p14:creationId xmlns:p14="http://schemas.microsoft.com/office/powerpoint/2010/main" val="30961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7E33-36BF-4B75-9F9F-828496532252}"/>
              </a:ext>
            </a:extLst>
          </p:cNvPr>
          <p:cNvSpPr>
            <a:spLocks noGrp="1"/>
          </p:cNvSpPr>
          <p:nvPr>
            <p:ph type="title"/>
          </p:nvPr>
        </p:nvSpPr>
        <p:spPr/>
        <p:txBody>
          <a:bodyPr/>
          <a:lstStyle/>
          <a:p>
            <a:r>
              <a:rPr lang="en-US" dirty="0"/>
              <a:t>Data Containers (aka Objects)</a:t>
            </a:r>
          </a:p>
        </p:txBody>
      </p:sp>
      <p:sp>
        <p:nvSpPr>
          <p:cNvPr id="3" name="Content Placeholder 2">
            <a:extLst>
              <a:ext uri="{FF2B5EF4-FFF2-40B4-BE49-F238E27FC236}">
                <a16:creationId xmlns:a16="http://schemas.microsoft.com/office/drawing/2014/main" id="{24EE064F-578C-470A-BE38-0505ACAFF1B5}"/>
              </a:ext>
            </a:extLst>
          </p:cNvPr>
          <p:cNvSpPr>
            <a:spLocks noGrp="1"/>
          </p:cNvSpPr>
          <p:nvPr>
            <p:ph idx="1"/>
          </p:nvPr>
        </p:nvSpPr>
        <p:spPr/>
        <p:txBody>
          <a:bodyPr>
            <a:normAutofit/>
          </a:bodyPr>
          <a:lstStyle/>
          <a:p>
            <a:r>
              <a:rPr lang="en-US" dirty="0"/>
              <a:t>Lists (mutable set of objects)</a:t>
            </a:r>
          </a:p>
          <a:p>
            <a:pPr lvl="1"/>
            <a:r>
              <a:rPr lang="en-US" dirty="0"/>
              <a:t>var = ['one', 1, 1.0]</a:t>
            </a:r>
          </a:p>
          <a:p>
            <a:r>
              <a:rPr lang="en-US" dirty="0"/>
              <a:t>Tuples (immutable set of objects)</a:t>
            </a:r>
          </a:p>
          <a:p>
            <a:pPr lvl="1"/>
            <a:r>
              <a:rPr lang="en-US" dirty="0"/>
              <a:t>var = ('one', 1, 1.0)</a:t>
            </a:r>
          </a:p>
          <a:p>
            <a:r>
              <a:rPr lang="en-US" dirty="0"/>
              <a:t>Dictionaries (hashing arbitrary key names to values)</a:t>
            </a:r>
          </a:p>
          <a:p>
            <a:pPr lvl="1"/>
            <a:r>
              <a:rPr lang="en-US" dirty="0"/>
              <a:t>var = {'one': 1, 'two': 2, 1: 'one', 2: 'two’}</a:t>
            </a:r>
          </a:p>
          <a:p>
            <a:r>
              <a:rPr lang="en-US" dirty="0"/>
              <a:t>Etc.</a:t>
            </a:r>
          </a:p>
          <a:p>
            <a:r>
              <a:rPr lang="en-US" dirty="0"/>
              <a:t>Each of the above has its own set of methods</a:t>
            </a:r>
          </a:p>
        </p:txBody>
      </p:sp>
    </p:spTree>
    <p:extLst>
      <p:ext uri="{BB962C8B-B14F-4D97-AF65-F5344CB8AC3E}">
        <p14:creationId xmlns:p14="http://schemas.microsoft.com/office/powerpoint/2010/main" val="159932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7E33-36BF-4B75-9F9F-828496532252}"/>
              </a:ext>
            </a:extLst>
          </p:cNvPr>
          <p:cNvSpPr>
            <a:spLocks noGrp="1"/>
          </p:cNvSpPr>
          <p:nvPr>
            <p:ph type="title"/>
          </p:nvPr>
        </p:nvSpPr>
        <p:spPr/>
        <p:txBody>
          <a:bodyPr/>
          <a:lstStyle/>
          <a:p>
            <a:r>
              <a:rPr lang="en-US" dirty="0"/>
              <a:t>When to use one container over another</a:t>
            </a:r>
          </a:p>
        </p:txBody>
      </p:sp>
      <p:sp>
        <p:nvSpPr>
          <p:cNvPr id="3" name="Content Placeholder 2">
            <a:extLst>
              <a:ext uri="{FF2B5EF4-FFF2-40B4-BE49-F238E27FC236}">
                <a16:creationId xmlns:a16="http://schemas.microsoft.com/office/drawing/2014/main" id="{24EE064F-578C-470A-BE38-0505ACAFF1B5}"/>
              </a:ext>
            </a:extLst>
          </p:cNvPr>
          <p:cNvSpPr>
            <a:spLocks noGrp="1"/>
          </p:cNvSpPr>
          <p:nvPr>
            <p:ph idx="1"/>
          </p:nvPr>
        </p:nvSpPr>
        <p:spPr/>
        <p:txBody>
          <a:bodyPr>
            <a:normAutofit/>
          </a:bodyPr>
          <a:lstStyle/>
          <a:p>
            <a:r>
              <a:rPr lang="en-US" dirty="0"/>
              <a:t>Lists</a:t>
            </a:r>
          </a:p>
          <a:p>
            <a:pPr lvl="1"/>
            <a:r>
              <a:rPr lang="en-US" dirty="0"/>
              <a:t>If you need to append/insert/remove data from a collection of (arbitrary typed) data</a:t>
            </a:r>
          </a:p>
          <a:p>
            <a:r>
              <a:rPr lang="en-US" dirty="0"/>
              <a:t>Tuples</a:t>
            </a:r>
          </a:p>
          <a:p>
            <a:pPr lvl="1"/>
            <a:r>
              <a:rPr lang="en-US" dirty="0"/>
              <a:t>If you are defining a constant set of values (and then not change it), iterating over a tuple is faster than iterating over a list</a:t>
            </a:r>
          </a:p>
          <a:p>
            <a:r>
              <a:rPr lang="en-US" dirty="0"/>
              <a:t>Dictionaries</a:t>
            </a:r>
          </a:p>
          <a:p>
            <a:pPr lvl="1"/>
            <a:r>
              <a:rPr lang="en-US" dirty="0"/>
              <a:t>If you need a </a:t>
            </a:r>
            <a:r>
              <a:rPr lang="en-US" dirty="0" err="1"/>
              <a:t>key:value</a:t>
            </a:r>
            <a:r>
              <a:rPr lang="en-US" dirty="0"/>
              <a:t> pairing structure for your dataset (i.e. searching for a persons name (a key) will provide their phone number (a value))</a:t>
            </a:r>
          </a:p>
        </p:txBody>
      </p:sp>
    </p:spTree>
    <p:extLst>
      <p:ext uri="{BB962C8B-B14F-4D97-AF65-F5344CB8AC3E}">
        <p14:creationId xmlns:p14="http://schemas.microsoft.com/office/powerpoint/2010/main" val="122277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Dictionaries</a:t>
            </a:r>
          </a:p>
        </p:txBody>
      </p:sp>
      <p:sp>
        <p:nvSpPr>
          <p:cNvPr id="3" name="Content Placeholder 2"/>
          <p:cNvSpPr>
            <a:spLocks noGrp="1"/>
          </p:cNvSpPr>
          <p:nvPr>
            <p:ph idx="1"/>
          </p:nvPr>
        </p:nvSpPr>
        <p:spPr>
          <a:xfrm>
            <a:off x="838200" y="1552576"/>
            <a:ext cx="10515600" cy="664844"/>
          </a:xfrm>
        </p:spPr>
        <p:txBody>
          <a:bodyPr/>
          <a:lstStyle/>
          <a:p>
            <a:r>
              <a:rPr lang="en-GB" dirty="0"/>
              <a:t>Dictionaries are lists of key-valued pairs.</a:t>
            </a:r>
          </a:p>
        </p:txBody>
      </p:sp>
      <p:pic>
        <p:nvPicPr>
          <p:cNvPr id="4" name="Picture 3"/>
          <p:cNvPicPr>
            <a:picLocks noChangeAspect="1"/>
          </p:cNvPicPr>
          <p:nvPr/>
        </p:nvPicPr>
        <p:blipFill>
          <a:blip r:embed="rId2"/>
          <a:stretch>
            <a:fillRect/>
          </a:stretch>
        </p:blipFill>
        <p:spPr>
          <a:xfrm>
            <a:off x="2452687" y="2287588"/>
            <a:ext cx="6821304" cy="2234565"/>
          </a:xfrm>
          <a:prstGeom prst="rect">
            <a:avLst/>
          </a:prstGeom>
        </p:spPr>
      </p:pic>
      <p:pic>
        <p:nvPicPr>
          <p:cNvPr id="5" name="Picture 4"/>
          <p:cNvPicPr>
            <a:picLocks noChangeAspect="1"/>
          </p:cNvPicPr>
          <p:nvPr/>
        </p:nvPicPr>
        <p:blipFill>
          <a:blip r:embed="rId3"/>
          <a:stretch>
            <a:fillRect/>
          </a:stretch>
        </p:blipFill>
        <p:spPr>
          <a:xfrm>
            <a:off x="2452687" y="4952684"/>
            <a:ext cx="8346758" cy="1314450"/>
          </a:xfrm>
          <a:prstGeom prst="rect">
            <a:avLst/>
          </a:prstGeom>
        </p:spPr>
      </p:pic>
      <p:sp>
        <p:nvSpPr>
          <p:cNvPr id="6" name="TextBox 5"/>
          <p:cNvSpPr txBox="1"/>
          <p:nvPr/>
        </p:nvSpPr>
        <p:spPr>
          <a:xfrm>
            <a:off x="1885950" y="211959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1885950" y="473802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105116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EA74-E0F5-4BC3-B0CA-3CDF55EA85DA}"/>
              </a:ext>
            </a:extLst>
          </p:cNvPr>
          <p:cNvSpPr>
            <a:spLocks noGrp="1"/>
          </p:cNvSpPr>
          <p:nvPr>
            <p:ph type="title"/>
          </p:nvPr>
        </p:nvSpPr>
        <p:spPr/>
        <p:txBody>
          <a:bodyPr/>
          <a:lstStyle/>
          <a:p>
            <a:r>
              <a:rPr lang="en-US" dirty="0"/>
              <a:t>Why use Python?</a:t>
            </a:r>
          </a:p>
        </p:txBody>
      </p:sp>
      <p:sp>
        <p:nvSpPr>
          <p:cNvPr id="3" name="Content Placeholder 2">
            <a:extLst>
              <a:ext uri="{FF2B5EF4-FFF2-40B4-BE49-F238E27FC236}">
                <a16:creationId xmlns:a16="http://schemas.microsoft.com/office/drawing/2014/main" id="{00E73CA0-CA25-4432-9434-F9E9945CD645}"/>
              </a:ext>
            </a:extLst>
          </p:cNvPr>
          <p:cNvSpPr>
            <a:spLocks noGrp="1"/>
          </p:cNvSpPr>
          <p:nvPr>
            <p:ph idx="1"/>
          </p:nvPr>
        </p:nvSpPr>
        <p:spPr/>
        <p:txBody>
          <a:bodyPr/>
          <a:lstStyle/>
          <a:p>
            <a:r>
              <a:rPr lang="en-US" dirty="0"/>
              <a:t>PROs:</a:t>
            </a:r>
          </a:p>
          <a:p>
            <a:pPr lvl="1"/>
            <a:r>
              <a:rPr lang="en-US" dirty="0"/>
              <a:t>Designed to be intuitive and easy to program in (without sacrificing power)</a:t>
            </a:r>
          </a:p>
          <a:p>
            <a:pPr lvl="1"/>
            <a:r>
              <a:rPr lang="en-US" dirty="0"/>
              <a:t>Open source, with a large community of packages and resources</a:t>
            </a:r>
          </a:p>
          <a:p>
            <a:pPr lvl="1"/>
            <a:r>
              <a:rPr lang="en-US" dirty="0"/>
              <a:t>One of the most commonly used programming languages in the world</a:t>
            </a:r>
          </a:p>
          <a:p>
            <a:pPr lvl="1"/>
            <a:r>
              <a:rPr lang="en-US" dirty="0"/>
              <a:t>“Tried and True” language that has been in development for decades</a:t>
            </a:r>
          </a:p>
          <a:p>
            <a:pPr lvl="1"/>
            <a:r>
              <a:rPr lang="en-US" dirty="0"/>
              <a:t>High quality visualizations</a:t>
            </a:r>
          </a:p>
          <a:p>
            <a:pPr lvl="1"/>
            <a:r>
              <a:rPr lang="en-US" dirty="0"/>
              <a:t>Runs on most operating systems and platforms</a:t>
            </a:r>
          </a:p>
          <a:p>
            <a:r>
              <a:rPr lang="en-US" dirty="0"/>
              <a:t>CONs:</a:t>
            </a:r>
          </a:p>
          <a:p>
            <a:pPr lvl="1"/>
            <a:r>
              <a:rPr lang="en-US" dirty="0"/>
              <a:t>Slower than “pure” (i.e. compiled) languages like C++</a:t>
            </a:r>
          </a:p>
          <a:p>
            <a:pPr lvl="1"/>
            <a:r>
              <a:rPr lang="en-US" dirty="0"/>
              <a:t>Smaller/specialized packages might not be well tested / maintained</a:t>
            </a:r>
          </a:p>
        </p:txBody>
      </p:sp>
    </p:spTree>
    <p:extLst>
      <p:ext uri="{BB962C8B-B14F-4D97-AF65-F5344CB8AC3E}">
        <p14:creationId xmlns:p14="http://schemas.microsoft.com/office/powerpoint/2010/main" val="43753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Indexing</a:t>
            </a:r>
          </a:p>
        </p:txBody>
      </p:sp>
      <p:sp>
        <p:nvSpPr>
          <p:cNvPr id="3" name="Content Placeholder 2"/>
          <p:cNvSpPr>
            <a:spLocks noGrp="1"/>
          </p:cNvSpPr>
          <p:nvPr>
            <p:ph idx="1"/>
          </p:nvPr>
        </p:nvSpPr>
        <p:spPr>
          <a:xfrm>
            <a:off x="838200" y="1690688"/>
            <a:ext cx="10515600" cy="1397635"/>
          </a:xfrm>
        </p:spPr>
        <p:txBody>
          <a:bodyPr>
            <a:normAutofit/>
          </a:bodyPr>
          <a:lstStyle/>
          <a:p>
            <a:r>
              <a:rPr lang="en-GB" dirty="0"/>
              <a:t>Indexing in Python is 0-based, meaning that the first element in a string, list, array, </a:t>
            </a:r>
            <a:r>
              <a:rPr lang="en-GB" dirty="0" err="1"/>
              <a:t>etc</a:t>
            </a:r>
            <a:r>
              <a:rPr lang="en-GB" dirty="0"/>
              <a:t>, has an index of 0. The second element then has an index of 1, and so on.</a:t>
            </a:r>
          </a:p>
        </p:txBody>
      </p:sp>
      <p:sp>
        <p:nvSpPr>
          <p:cNvPr id="6" name="TextBox 5"/>
          <p:cNvSpPr txBox="1"/>
          <p:nvPr/>
        </p:nvSpPr>
        <p:spPr>
          <a:xfrm>
            <a:off x="949642" y="289007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425233" y="2890073"/>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8" name="Content Placeholder 2"/>
          <p:cNvSpPr txBox="1">
            <a:spLocks/>
          </p:cNvSpPr>
          <p:nvPr/>
        </p:nvSpPr>
        <p:spPr>
          <a:xfrm>
            <a:off x="949642" y="4233357"/>
            <a:ext cx="10515600" cy="93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cycle backwards through a list, string, array, </a:t>
            </a:r>
            <a:r>
              <a:rPr lang="en-GB" dirty="0" err="1"/>
              <a:t>etc</a:t>
            </a:r>
            <a:r>
              <a:rPr lang="en-GB" dirty="0"/>
              <a:t>, by placing a minus symbol in front of the index location.</a:t>
            </a:r>
          </a:p>
        </p:txBody>
      </p:sp>
      <p:sp>
        <p:nvSpPr>
          <p:cNvPr id="11" name="TextBox 10"/>
          <p:cNvSpPr txBox="1"/>
          <p:nvPr/>
        </p:nvSpPr>
        <p:spPr>
          <a:xfrm>
            <a:off x="1017766" y="5180143"/>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12" name="TextBox 11"/>
          <p:cNvSpPr txBox="1"/>
          <p:nvPr/>
        </p:nvSpPr>
        <p:spPr>
          <a:xfrm>
            <a:off x="7493357" y="518014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pic>
        <p:nvPicPr>
          <p:cNvPr id="13" name="Picture 12"/>
          <p:cNvPicPr>
            <a:picLocks noChangeAspect="1"/>
          </p:cNvPicPr>
          <p:nvPr/>
        </p:nvPicPr>
        <p:blipFill>
          <a:blip r:embed="rId2"/>
          <a:stretch>
            <a:fillRect/>
          </a:stretch>
        </p:blipFill>
        <p:spPr>
          <a:xfrm>
            <a:off x="1453201" y="3016251"/>
            <a:ext cx="4259314" cy="758508"/>
          </a:xfrm>
          <a:prstGeom prst="rect">
            <a:avLst/>
          </a:prstGeom>
        </p:spPr>
      </p:pic>
      <p:pic>
        <p:nvPicPr>
          <p:cNvPr id="14" name="Picture 13"/>
          <p:cNvPicPr>
            <a:picLocks noChangeAspect="1"/>
          </p:cNvPicPr>
          <p:nvPr/>
        </p:nvPicPr>
        <p:blipFill>
          <a:blip r:embed="rId3"/>
          <a:stretch>
            <a:fillRect/>
          </a:stretch>
        </p:blipFill>
        <p:spPr>
          <a:xfrm>
            <a:off x="8152498" y="3016251"/>
            <a:ext cx="2611848" cy="620079"/>
          </a:xfrm>
          <a:prstGeom prst="rect">
            <a:avLst/>
          </a:prstGeom>
        </p:spPr>
      </p:pic>
      <p:pic>
        <p:nvPicPr>
          <p:cNvPr id="15" name="Picture 14"/>
          <p:cNvPicPr>
            <a:picLocks noChangeAspect="1"/>
          </p:cNvPicPr>
          <p:nvPr/>
        </p:nvPicPr>
        <p:blipFill>
          <a:blip r:embed="rId4"/>
          <a:stretch>
            <a:fillRect/>
          </a:stretch>
        </p:blipFill>
        <p:spPr>
          <a:xfrm>
            <a:off x="1453201" y="5180142"/>
            <a:ext cx="5284762" cy="750760"/>
          </a:xfrm>
          <a:prstGeom prst="rect">
            <a:avLst/>
          </a:prstGeom>
        </p:spPr>
      </p:pic>
      <p:pic>
        <p:nvPicPr>
          <p:cNvPr id="16" name="Picture 15"/>
          <p:cNvPicPr>
            <a:picLocks noChangeAspect="1"/>
          </p:cNvPicPr>
          <p:nvPr/>
        </p:nvPicPr>
        <p:blipFill>
          <a:blip r:embed="rId5"/>
          <a:stretch>
            <a:fillRect/>
          </a:stretch>
        </p:blipFill>
        <p:spPr>
          <a:xfrm>
            <a:off x="8207953" y="5296316"/>
            <a:ext cx="3224383" cy="634586"/>
          </a:xfrm>
          <a:prstGeom prst="rect">
            <a:avLst/>
          </a:prstGeom>
        </p:spPr>
      </p:pic>
    </p:spTree>
    <p:extLst>
      <p:ext uri="{BB962C8B-B14F-4D97-AF65-F5344CB8AC3E}">
        <p14:creationId xmlns:p14="http://schemas.microsoft.com/office/powerpoint/2010/main" val="255979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5740" y="1000511"/>
            <a:ext cx="4721107" cy="737673"/>
          </a:xfrm>
          <a:prstGeom prst="rect">
            <a:avLst/>
          </a:prstGeom>
        </p:spPr>
      </p:pic>
      <p:pic>
        <p:nvPicPr>
          <p:cNvPr id="5" name="Picture 4"/>
          <p:cNvPicPr>
            <a:picLocks noChangeAspect="1"/>
          </p:cNvPicPr>
          <p:nvPr/>
        </p:nvPicPr>
        <p:blipFill>
          <a:blip r:embed="rId3"/>
          <a:stretch>
            <a:fillRect/>
          </a:stretch>
        </p:blipFill>
        <p:spPr>
          <a:xfrm>
            <a:off x="7264052" y="1102712"/>
            <a:ext cx="4379604" cy="635472"/>
          </a:xfrm>
          <a:prstGeom prst="rect">
            <a:avLst/>
          </a:prstGeom>
        </p:spPr>
      </p:pic>
      <p:sp>
        <p:nvSpPr>
          <p:cNvPr id="6" name="TextBox 5"/>
          <p:cNvSpPr txBox="1"/>
          <p:nvPr/>
        </p:nvSpPr>
        <p:spPr>
          <a:xfrm>
            <a:off x="1032020" y="904755"/>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6580567" y="904755"/>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pic>
        <p:nvPicPr>
          <p:cNvPr id="9" name="Picture 8"/>
          <p:cNvPicPr>
            <a:picLocks noChangeAspect="1"/>
          </p:cNvPicPr>
          <p:nvPr/>
        </p:nvPicPr>
        <p:blipFill>
          <a:blip r:embed="rId4"/>
          <a:stretch>
            <a:fillRect/>
          </a:stretch>
        </p:blipFill>
        <p:spPr>
          <a:xfrm>
            <a:off x="1445740" y="2362200"/>
            <a:ext cx="5323634" cy="562232"/>
          </a:xfrm>
          <a:prstGeom prst="rect">
            <a:avLst/>
          </a:prstGeom>
        </p:spPr>
      </p:pic>
      <p:pic>
        <p:nvPicPr>
          <p:cNvPr id="10" name="Picture 9"/>
          <p:cNvPicPr>
            <a:picLocks noChangeAspect="1"/>
          </p:cNvPicPr>
          <p:nvPr/>
        </p:nvPicPr>
        <p:blipFill>
          <a:blip r:embed="rId5"/>
          <a:stretch>
            <a:fillRect/>
          </a:stretch>
        </p:blipFill>
        <p:spPr>
          <a:xfrm>
            <a:off x="7264052" y="2262831"/>
            <a:ext cx="1204715" cy="463352"/>
          </a:xfrm>
          <a:prstGeom prst="rect">
            <a:avLst/>
          </a:prstGeom>
        </p:spPr>
      </p:pic>
      <p:sp>
        <p:nvSpPr>
          <p:cNvPr id="11" name="TextBox 10"/>
          <p:cNvSpPr txBox="1"/>
          <p:nvPr/>
        </p:nvSpPr>
        <p:spPr>
          <a:xfrm>
            <a:off x="1032020" y="2262831"/>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12" name="TextBox 11"/>
          <p:cNvSpPr txBox="1"/>
          <p:nvPr/>
        </p:nvSpPr>
        <p:spPr>
          <a:xfrm>
            <a:off x="6616357" y="214140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13" name="TextBox 12"/>
          <p:cNvSpPr txBox="1"/>
          <p:nvPr/>
        </p:nvSpPr>
        <p:spPr>
          <a:xfrm>
            <a:off x="1032020" y="3620907"/>
            <a:ext cx="10694773"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accent2">
                    <a:lumMod val="50000"/>
                  </a:schemeClr>
                </a:solidFill>
              </a:rPr>
              <a:t>Create a string that is 10 characters in length.</a:t>
            </a:r>
          </a:p>
          <a:p>
            <a:pPr marL="285750" indent="-285750">
              <a:buFont typeface="Arial" panose="020B0604020202020204" pitchFamily="34" charset="0"/>
              <a:buChar char="•"/>
            </a:pPr>
            <a:r>
              <a:rPr lang="en-GB" sz="2800" dirty="0">
                <a:solidFill>
                  <a:schemeClr val="accent2">
                    <a:lumMod val="50000"/>
                  </a:schemeClr>
                </a:solidFill>
              </a:rPr>
              <a:t>Print the second character to the screen.</a:t>
            </a:r>
          </a:p>
          <a:p>
            <a:pPr marL="285750" indent="-285750">
              <a:buFont typeface="Arial" panose="020B0604020202020204" pitchFamily="34" charset="0"/>
              <a:buChar char="•"/>
            </a:pPr>
            <a:r>
              <a:rPr lang="en-GB" sz="2800" dirty="0">
                <a:solidFill>
                  <a:schemeClr val="accent2">
                    <a:lumMod val="50000"/>
                  </a:schemeClr>
                </a:solidFill>
              </a:rPr>
              <a:t>Print the third to last character to the screen.</a:t>
            </a:r>
          </a:p>
          <a:p>
            <a:pPr marL="285750" indent="-285750">
              <a:buFont typeface="Arial" panose="020B0604020202020204" pitchFamily="34" charset="0"/>
              <a:buChar char="•"/>
            </a:pPr>
            <a:r>
              <a:rPr lang="en-GB" sz="2800" dirty="0">
                <a:solidFill>
                  <a:schemeClr val="accent2">
                    <a:lumMod val="50000"/>
                  </a:schemeClr>
                </a:solidFill>
              </a:rPr>
              <a:t>Print all characters after the fourth character.</a:t>
            </a:r>
          </a:p>
          <a:p>
            <a:pPr marL="285750" indent="-285750">
              <a:buFont typeface="Arial" panose="020B0604020202020204" pitchFamily="34" charset="0"/>
              <a:buChar char="•"/>
            </a:pPr>
            <a:r>
              <a:rPr lang="en-GB" sz="2800" dirty="0">
                <a:solidFill>
                  <a:schemeClr val="accent2">
                    <a:lumMod val="50000"/>
                  </a:schemeClr>
                </a:solidFill>
              </a:rPr>
              <a:t>Print characters 2-8.</a:t>
            </a:r>
          </a:p>
        </p:txBody>
      </p:sp>
    </p:spTree>
    <p:extLst>
      <p:ext uri="{BB962C8B-B14F-4D97-AF65-F5344CB8AC3E}">
        <p14:creationId xmlns:p14="http://schemas.microsoft.com/office/powerpoint/2010/main" val="26889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Tuples</a:t>
            </a:r>
          </a:p>
        </p:txBody>
      </p:sp>
      <p:sp>
        <p:nvSpPr>
          <p:cNvPr id="3" name="Content Placeholder 2"/>
          <p:cNvSpPr>
            <a:spLocks noGrp="1"/>
          </p:cNvSpPr>
          <p:nvPr>
            <p:ph idx="1"/>
          </p:nvPr>
        </p:nvSpPr>
        <p:spPr>
          <a:xfrm>
            <a:off x="838200" y="1690688"/>
            <a:ext cx="10515600" cy="1125085"/>
          </a:xfrm>
        </p:spPr>
        <p:txBody>
          <a:bodyPr/>
          <a:lstStyle/>
          <a:p>
            <a:r>
              <a:rPr lang="en-GB" dirty="0"/>
              <a:t>Tuples are containers that are immutable; i.e. their contents cannot be altered once created.</a:t>
            </a:r>
          </a:p>
        </p:txBody>
      </p:sp>
      <p:pic>
        <p:nvPicPr>
          <p:cNvPr id="4" name="Picture 3"/>
          <p:cNvPicPr>
            <a:picLocks noChangeAspect="1"/>
          </p:cNvPicPr>
          <p:nvPr/>
        </p:nvPicPr>
        <p:blipFill>
          <a:blip r:embed="rId2"/>
          <a:stretch>
            <a:fillRect/>
          </a:stretch>
        </p:blipFill>
        <p:spPr>
          <a:xfrm>
            <a:off x="1393507" y="3339783"/>
            <a:ext cx="4155254" cy="1124903"/>
          </a:xfrm>
          <a:prstGeom prst="rect">
            <a:avLst/>
          </a:prstGeom>
        </p:spPr>
      </p:pic>
      <p:pic>
        <p:nvPicPr>
          <p:cNvPr id="5" name="Picture 4"/>
          <p:cNvPicPr>
            <a:picLocks noChangeAspect="1"/>
          </p:cNvPicPr>
          <p:nvPr/>
        </p:nvPicPr>
        <p:blipFill>
          <a:blip r:embed="rId3"/>
          <a:stretch>
            <a:fillRect/>
          </a:stretch>
        </p:blipFill>
        <p:spPr>
          <a:xfrm>
            <a:off x="6472237" y="3342006"/>
            <a:ext cx="3435064" cy="877571"/>
          </a:xfrm>
          <a:prstGeom prst="rect">
            <a:avLst/>
          </a:prstGeom>
        </p:spPr>
      </p:pic>
      <p:pic>
        <p:nvPicPr>
          <p:cNvPr id="6" name="Picture 5"/>
          <p:cNvPicPr>
            <a:picLocks noChangeAspect="1"/>
          </p:cNvPicPr>
          <p:nvPr/>
        </p:nvPicPr>
        <p:blipFill>
          <a:blip r:embed="rId4"/>
          <a:stretch>
            <a:fillRect/>
          </a:stretch>
        </p:blipFill>
        <p:spPr>
          <a:xfrm>
            <a:off x="1393507" y="4944170"/>
            <a:ext cx="2309813" cy="434519"/>
          </a:xfrm>
          <a:prstGeom prst="rect">
            <a:avLst/>
          </a:prstGeom>
        </p:spPr>
      </p:pic>
      <p:pic>
        <p:nvPicPr>
          <p:cNvPr id="7" name="Picture 6"/>
          <p:cNvPicPr>
            <a:picLocks noChangeAspect="1"/>
          </p:cNvPicPr>
          <p:nvPr/>
        </p:nvPicPr>
        <p:blipFill>
          <a:blip r:embed="rId5"/>
          <a:stretch>
            <a:fillRect/>
          </a:stretch>
        </p:blipFill>
        <p:spPr>
          <a:xfrm>
            <a:off x="4526280" y="4976268"/>
            <a:ext cx="7665720" cy="370324"/>
          </a:xfrm>
          <a:prstGeom prst="rect">
            <a:avLst/>
          </a:prstGeom>
        </p:spPr>
      </p:pic>
      <p:sp>
        <p:nvSpPr>
          <p:cNvPr id="8" name="TextBox 7"/>
          <p:cNvSpPr txBox="1"/>
          <p:nvPr/>
        </p:nvSpPr>
        <p:spPr>
          <a:xfrm>
            <a:off x="838200" y="3193033"/>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9" name="TextBox 8"/>
          <p:cNvSpPr txBox="1"/>
          <p:nvPr/>
        </p:nvSpPr>
        <p:spPr>
          <a:xfrm>
            <a:off x="5905500" y="326640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10" name="TextBox 9"/>
          <p:cNvSpPr txBox="1"/>
          <p:nvPr/>
        </p:nvSpPr>
        <p:spPr>
          <a:xfrm>
            <a:off x="821054" y="472497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11" name="TextBox 10"/>
          <p:cNvSpPr txBox="1"/>
          <p:nvPr/>
        </p:nvSpPr>
        <p:spPr>
          <a:xfrm>
            <a:off x="3795713" y="479996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23969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Lists</a:t>
            </a:r>
          </a:p>
        </p:txBody>
      </p:sp>
      <p:sp>
        <p:nvSpPr>
          <p:cNvPr id="3" name="Content Placeholder 2"/>
          <p:cNvSpPr>
            <a:spLocks noGrp="1"/>
          </p:cNvSpPr>
          <p:nvPr>
            <p:ph idx="1"/>
          </p:nvPr>
        </p:nvSpPr>
        <p:spPr>
          <a:xfrm>
            <a:off x="838199" y="1492849"/>
            <a:ext cx="4753097" cy="5365151"/>
          </a:xfrm>
        </p:spPr>
        <p:txBody>
          <a:bodyPr>
            <a:normAutofit fontScale="92500" lnSpcReduction="10000"/>
          </a:bodyPr>
          <a:lstStyle/>
          <a:p>
            <a:r>
              <a:rPr lang="en-GB" dirty="0"/>
              <a:t>Lists are essentially containers of arbitrary type.</a:t>
            </a:r>
          </a:p>
          <a:p>
            <a:r>
              <a:rPr lang="en-GB" dirty="0"/>
              <a:t>They are probably the container that you will use most frequently.</a:t>
            </a:r>
          </a:p>
          <a:p>
            <a:r>
              <a:rPr lang="en-GB" dirty="0"/>
              <a:t>The elements of a list can be of different types.</a:t>
            </a:r>
          </a:p>
          <a:p>
            <a:r>
              <a:rPr lang="en-GB" dirty="0"/>
              <a:t>The difference between tuples and lists is in performance; it is much faster to ‘grab’ an element stored in a tuple, but lists are much more versatile.</a:t>
            </a:r>
          </a:p>
          <a:p>
            <a:r>
              <a:rPr lang="en-GB" dirty="0"/>
              <a:t>Note that lists are denoted by </a:t>
            </a:r>
            <a:r>
              <a:rPr lang="en-GB" dirty="0">
                <a:solidFill>
                  <a:schemeClr val="accent5">
                    <a:lumMod val="75000"/>
                  </a:schemeClr>
                </a:solidFill>
              </a:rPr>
              <a:t>[]</a:t>
            </a:r>
            <a:r>
              <a:rPr lang="en-GB" dirty="0"/>
              <a:t> and not the </a:t>
            </a:r>
            <a:r>
              <a:rPr lang="en-GB" dirty="0">
                <a:solidFill>
                  <a:schemeClr val="accent5">
                    <a:lumMod val="75000"/>
                  </a:schemeClr>
                </a:solidFill>
              </a:rPr>
              <a:t>()</a:t>
            </a:r>
            <a:r>
              <a:rPr lang="en-GB" dirty="0"/>
              <a:t> used by tuples.</a:t>
            </a:r>
          </a:p>
          <a:p>
            <a:endParaRPr lang="en-GB" dirty="0"/>
          </a:p>
        </p:txBody>
      </p:sp>
      <p:pic>
        <p:nvPicPr>
          <p:cNvPr id="4" name="Picture 3"/>
          <p:cNvPicPr>
            <a:picLocks noChangeAspect="1"/>
          </p:cNvPicPr>
          <p:nvPr/>
        </p:nvPicPr>
        <p:blipFill>
          <a:blip r:embed="rId2"/>
          <a:stretch>
            <a:fillRect/>
          </a:stretch>
        </p:blipFill>
        <p:spPr>
          <a:xfrm>
            <a:off x="6194502" y="1539194"/>
            <a:ext cx="5997498" cy="1526356"/>
          </a:xfrm>
          <a:prstGeom prst="rect">
            <a:avLst/>
          </a:prstGeom>
        </p:spPr>
      </p:pic>
      <p:pic>
        <p:nvPicPr>
          <p:cNvPr id="5" name="Picture 4"/>
          <p:cNvPicPr>
            <a:picLocks noChangeAspect="1"/>
          </p:cNvPicPr>
          <p:nvPr/>
        </p:nvPicPr>
        <p:blipFill>
          <a:blip r:embed="rId3"/>
          <a:stretch>
            <a:fillRect/>
          </a:stretch>
        </p:blipFill>
        <p:spPr>
          <a:xfrm>
            <a:off x="6502499" y="3598052"/>
            <a:ext cx="5381503" cy="1283134"/>
          </a:xfrm>
          <a:prstGeom prst="rect">
            <a:avLst/>
          </a:prstGeom>
        </p:spPr>
      </p:pic>
      <p:sp>
        <p:nvSpPr>
          <p:cNvPr id="6" name="TextBox 5"/>
          <p:cNvSpPr txBox="1"/>
          <p:nvPr/>
        </p:nvSpPr>
        <p:spPr>
          <a:xfrm>
            <a:off x="5591297" y="149284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5591297" y="353500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8" name="Content Placeholder 2"/>
          <p:cNvSpPr txBox="1">
            <a:spLocks/>
          </p:cNvSpPr>
          <p:nvPr/>
        </p:nvSpPr>
        <p:spPr>
          <a:xfrm>
            <a:off x="5709464" y="5295106"/>
            <a:ext cx="5765844" cy="916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Create a list and populate it with some elements.</a:t>
            </a:r>
          </a:p>
        </p:txBody>
      </p:sp>
    </p:spTree>
    <p:extLst>
      <p:ext uri="{BB962C8B-B14F-4D97-AF65-F5344CB8AC3E}">
        <p14:creationId xmlns:p14="http://schemas.microsoft.com/office/powerpoint/2010/main" val="361974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871344"/>
            <a:ext cx="10515600" cy="1728468"/>
          </a:xfrm>
        </p:spPr>
        <p:txBody>
          <a:bodyPr>
            <a:normAutofit lnSpcReduction="10000"/>
          </a:bodyPr>
          <a:lstStyle/>
          <a:p>
            <a:r>
              <a:rPr lang="en-GB" dirty="0"/>
              <a:t>Lists are mutable; i.e. their contents can be changed. This can be done in a number of ways.</a:t>
            </a:r>
          </a:p>
          <a:p>
            <a:r>
              <a:rPr lang="en-GB" dirty="0"/>
              <a:t>With the use of an index to replace a current element with a new one.</a:t>
            </a:r>
          </a:p>
          <a:p>
            <a:endParaRPr lang="en-GB" dirty="0"/>
          </a:p>
        </p:txBody>
      </p:sp>
      <p:pic>
        <p:nvPicPr>
          <p:cNvPr id="4" name="Picture 3"/>
          <p:cNvPicPr>
            <a:picLocks noChangeAspect="1"/>
          </p:cNvPicPr>
          <p:nvPr/>
        </p:nvPicPr>
        <p:blipFill>
          <a:blip r:embed="rId2"/>
          <a:stretch>
            <a:fillRect/>
          </a:stretch>
        </p:blipFill>
        <p:spPr>
          <a:xfrm>
            <a:off x="1450657" y="3599812"/>
            <a:ext cx="5464324" cy="1535430"/>
          </a:xfrm>
          <a:prstGeom prst="rect">
            <a:avLst/>
          </a:prstGeom>
        </p:spPr>
      </p:pic>
      <p:pic>
        <p:nvPicPr>
          <p:cNvPr id="5" name="Picture 4"/>
          <p:cNvPicPr>
            <a:picLocks noChangeAspect="1"/>
          </p:cNvPicPr>
          <p:nvPr/>
        </p:nvPicPr>
        <p:blipFill>
          <a:blip r:embed="rId3"/>
          <a:stretch>
            <a:fillRect/>
          </a:stretch>
        </p:blipFill>
        <p:spPr>
          <a:xfrm>
            <a:off x="7071438" y="3525974"/>
            <a:ext cx="4894819" cy="921068"/>
          </a:xfrm>
          <a:prstGeom prst="rect">
            <a:avLst/>
          </a:prstGeom>
        </p:spPr>
      </p:pic>
      <p:sp>
        <p:nvSpPr>
          <p:cNvPr id="7" name="TextBox 6"/>
          <p:cNvSpPr txBox="1"/>
          <p:nvPr/>
        </p:nvSpPr>
        <p:spPr>
          <a:xfrm>
            <a:off x="883920" y="339368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TextBox 7"/>
          <p:cNvSpPr txBox="1"/>
          <p:nvPr/>
        </p:nvSpPr>
        <p:spPr>
          <a:xfrm>
            <a:off x="6504701" y="345224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14" name="Title 1"/>
          <p:cNvSpPr>
            <a:spLocks noGrp="1"/>
          </p:cNvSpPr>
          <p:nvPr>
            <p:ph type="title"/>
          </p:nvPr>
        </p:nvSpPr>
        <p:spPr>
          <a:xfrm>
            <a:off x="838200" y="365125"/>
            <a:ext cx="10515600" cy="1325563"/>
          </a:xfrm>
        </p:spPr>
        <p:txBody>
          <a:bodyPr/>
          <a:lstStyle/>
          <a:p>
            <a:r>
              <a:rPr lang="en-GB" dirty="0"/>
              <a:t>Adding elements to a list</a:t>
            </a:r>
          </a:p>
        </p:txBody>
      </p:sp>
      <p:sp>
        <p:nvSpPr>
          <p:cNvPr id="9" name="Content Placeholder 2"/>
          <p:cNvSpPr txBox="1">
            <a:spLocks/>
          </p:cNvSpPr>
          <p:nvPr/>
        </p:nvSpPr>
        <p:spPr>
          <a:xfrm>
            <a:off x="883920" y="5278865"/>
            <a:ext cx="10515600" cy="1728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Replace the second element in your string with the integer 2.</a:t>
            </a:r>
          </a:p>
          <a:p>
            <a:endParaRPr lang="en-GB" dirty="0"/>
          </a:p>
        </p:txBody>
      </p:sp>
    </p:spTree>
    <p:extLst>
      <p:ext uri="{BB962C8B-B14F-4D97-AF65-F5344CB8AC3E}">
        <p14:creationId xmlns:p14="http://schemas.microsoft.com/office/powerpoint/2010/main" val="8284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705571" y="1250768"/>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use the </a:t>
            </a:r>
            <a:r>
              <a:rPr lang="en-GB" dirty="0">
                <a:solidFill>
                  <a:schemeClr val="accent5">
                    <a:lumMod val="75000"/>
                  </a:schemeClr>
                </a:solidFill>
                <a:latin typeface="Agency FB" panose="020B0503020202020204" pitchFamily="34" charset="0"/>
              </a:rPr>
              <a:t>insert() </a:t>
            </a:r>
            <a:r>
              <a:rPr lang="en-GB" dirty="0"/>
              <a:t>function in order to add an element to a list at a specific indexed location, without overwriting any of the original elements.</a:t>
            </a:r>
          </a:p>
        </p:txBody>
      </p:sp>
      <p:pic>
        <p:nvPicPr>
          <p:cNvPr id="9" name="Picture 8"/>
          <p:cNvPicPr>
            <a:picLocks noChangeAspect="1"/>
          </p:cNvPicPr>
          <p:nvPr/>
        </p:nvPicPr>
        <p:blipFill>
          <a:blip r:embed="rId2"/>
          <a:stretch>
            <a:fillRect/>
          </a:stretch>
        </p:blipFill>
        <p:spPr>
          <a:xfrm>
            <a:off x="1272308" y="2588352"/>
            <a:ext cx="4679068" cy="1232347"/>
          </a:xfrm>
          <a:prstGeom prst="rect">
            <a:avLst/>
          </a:prstGeom>
        </p:spPr>
      </p:pic>
      <p:pic>
        <p:nvPicPr>
          <p:cNvPr id="10" name="Picture 9"/>
          <p:cNvPicPr>
            <a:picLocks noChangeAspect="1"/>
          </p:cNvPicPr>
          <p:nvPr/>
        </p:nvPicPr>
        <p:blipFill>
          <a:blip r:embed="rId3"/>
          <a:stretch>
            <a:fillRect/>
          </a:stretch>
        </p:blipFill>
        <p:spPr>
          <a:xfrm>
            <a:off x="6846848" y="2864888"/>
            <a:ext cx="4987300" cy="679274"/>
          </a:xfrm>
          <a:prstGeom prst="rect">
            <a:avLst/>
          </a:prstGeom>
        </p:spPr>
      </p:pic>
      <p:sp>
        <p:nvSpPr>
          <p:cNvPr id="11" name="TextBox 10"/>
          <p:cNvSpPr txBox="1"/>
          <p:nvPr/>
        </p:nvSpPr>
        <p:spPr>
          <a:xfrm>
            <a:off x="711285" y="2449106"/>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12" name="TextBox 11"/>
          <p:cNvSpPr txBox="1"/>
          <p:nvPr/>
        </p:nvSpPr>
        <p:spPr>
          <a:xfrm>
            <a:off x="6169895" y="257760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13" name="Content Placeholder 2"/>
          <p:cNvSpPr txBox="1">
            <a:spLocks/>
          </p:cNvSpPr>
          <p:nvPr/>
        </p:nvSpPr>
        <p:spPr>
          <a:xfrm>
            <a:off x="705571" y="3892724"/>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Use </a:t>
            </a:r>
            <a:r>
              <a:rPr lang="en-GB" dirty="0">
                <a:solidFill>
                  <a:schemeClr val="accent5">
                    <a:lumMod val="75000"/>
                  </a:schemeClr>
                </a:solidFill>
                <a:latin typeface="Agency FB" panose="020B0503020202020204" pitchFamily="34" charset="0"/>
              </a:rPr>
              <a:t>insert() </a:t>
            </a:r>
            <a:r>
              <a:rPr lang="en-GB" dirty="0">
                <a:solidFill>
                  <a:schemeClr val="accent2">
                    <a:lumMod val="50000"/>
                  </a:schemeClr>
                </a:solidFill>
              </a:rPr>
              <a:t>to put the integer 3 after the 2 that you just added to your string. </a:t>
            </a:r>
          </a:p>
        </p:txBody>
      </p:sp>
    </p:spTree>
    <p:extLst>
      <p:ext uri="{BB962C8B-B14F-4D97-AF65-F5344CB8AC3E}">
        <p14:creationId xmlns:p14="http://schemas.microsoft.com/office/powerpoint/2010/main" val="17587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93575" y="1809635"/>
            <a:ext cx="10515600" cy="734695"/>
          </a:xfrm>
        </p:spPr>
        <p:txBody>
          <a:bodyPr/>
          <a:lstStyle/>
          <a:p>
            <a:r>
              <a:rPr lang="en-GB" dirty="0"/>
              <a:t>You can add an element to the end of a list using the </a:t>
            </a:r>
            <a:r>
              <a:rPr lang="en-GB" dirty="0">
                <a:solidFill>
                  <a:schemeClr val="accent5">
                    <a:lumMod val="75000"/>
                  </a:schemeClr>
                </a:solidFill>
                <a:latin typeface="Agency FB" panose="020B0503020202020204" pitchFamily="34" charset="0"/>
              </a:rPr>
              <a:t>append() </a:t>
            </a:r>
            <a:r>
              <a:rPr lang="en-GB" dirty="0"/>
              <a:t>function.</a:t>
            </a:r>
          </a:p>
        </p:txBody>
      </p:sp>
      <p:pic>
        <p:nvPicPr>
          <p:cNvPr id="5" name="Picture 4"/>
          <p:cNvPicPr>
            <a:picLocks noChangeAspect="1"/>
          </p:cNvPicPr>
          <p:nvPr/>
        </p:nvPicPr>
        <p:blipFill>
          <a:blip r:embed="rId2"/>
          <a:stretch>
            <a:fillRect/>
          </a:stretch>
        </p:blipFill>
        <p:spPr>
          <a:xfrm>
            <a:off x="1362230" y="2544330"/>
            <a:ext cx="5280660" cy="1440180"/>
          </a:xfrm>
          <a:prstGeom prst="rect">
            <a:avLst/>
          </a:prstGeom>
        </p:spPr>
      </p:pic>
      <p:pic>
        <p:nvPicPr>
          <p:cNvPr id="6" name="Picture 5"/>
          <p:cNvPicPr>
            <a:picLocks noChangeAspect="1"/>
          </p:cNvPicPr>
          <p:nvPr/>
        </p:nvPicPr>
        <p:blipFill>
          <a:blip r:embed="rId3"/>
          <a:stretch>
            <a:fillRect/>
          </a:stretch>
        </p:blipFill>
        <p:spPr>
          <a:xfrm>
            <a:off x="7209627" y="2614755"/>
            <a:ext cx="4688840" cy="811530"/>
          </a:xfrm>
          <a:prstGeom prst="rect">
            <a:avLst/>
          </a:prstGeom>
        </p:spPr>
      </p:pic>
      <p:sp>
        <p:nvSpPr>
          <p:cNvPr id="7" name="TextBox 6"/>
          <p:cNvSpPr txBox="1"/>
          <p:nvPr/>
        </p:nvSpPr>
        <p:spPr>
          <a:xfrm>
            <a:off x="795493" y="2435745"/>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TextBox 7"/>
          <p:cNvSpPr txBox="1"/>
          <p:nvPr/>
        </p:nvSpPr>
        <p:spPr>
          <a:xfrm>
            <a:off x="6416274" y="249429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9" name="Content Placeholder 2"/>
          <p:cNvSpPr txBox="1">
            <a:spLocks/>
          </p:cNvSpPr>
          <p:nvPr/>
        </p:nvSpPr>
        <p:spPr>
          <a:xfrm>
            <a:off x="693575" y="4329330"/>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Use </a:t>
            </a:r>
            <a:r>
              <a:rPr lang="en-GB" dirty="0">
                <a:solidFill>
                  <a:schemeClr val="accent5">
                    <a:lumMod val="75000"/>
                  </a:schemeClr>
                </a:solidFill>
                <a:latin typeface="Agency FB" panose="020B0503020202020204" pitchFamily="34" charset="0"/>
              </a:rPr>
              <a:t>append() </a:t>
            </a:r>
            <a:r>
              <a:rPr lang="en-GB" dirty="0">
                <a:solidFill>
                  <a:schemeClr val="accent2">
                    <a:lumMod val="50000"/>
                  </a:schemeClr>
                </a:solidFill>
              </a:rPr>
              <a:t>to add the string “end” as the last element in your list.</a:t>
            </a:r>
          </a:p>
        </p:txBody>
      </p:sp>
    </p:spTree>
    <p:extLst>
      <p:ext uri="{BB962C8B-B14F-4D97-AF65-F5344CB8AC3E}">
        <p14:creationId xmlns:p14="http://schemas.microsoft.com/office/powerpoint/2010/main" val="1740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elements from a list</a:t>
            </a:r>
          </a:p>
        </p:txBody>
      </p:sp>
      <p:sp>
        <p:nvSpPr>
          <p:cNvPr id="3" name="Content Placeholder 2"/>
          <p:cNvSpPr>
            <a:spLocks noGrp="1"/>
          </p:cNvSpPr>
          <p:nvPr>
            <p:ph idx="1"/>
          </p:nvPr>
        </p:nvSpPr>
        <p:spPr>
          <a:xfrm>
            <a:off x="838200" y="1553174"/>
            <a:ext cx="10515600" cy="1466215"/>
          </a:xfrm>
        </p:spPr>
        <p:txBody>
          <a:bodyPr/>
          <a:lstStyle/>
          <a:p>
            <a:r>
              <a:rPr lang="en-GB" dirty="0"/>
              <a:t>You can remove an element from a list based upon the element value.</a:t>
            </a:r>
          </a:p>
          <a:p>
            <a:r>
              <a:rPr lang="en-GB" dirty="0"/>
              <a:t>Remember: If there is more than one element with this value, only the first occurrence will be removed.</a:t>
            </a:r>
          </a:p>
        </p:txBody>
      </p:sp>
      <p:pic>
        <p:nvPicPr>
          <p:cNvPr id="4" name="Picture 3"/>
          <p:cNvPicPr>
            <a:picLocks noChangeAspect="1"/>
          </p:cNvPicPr>
          <p:nvPr/>
        </p:nvPicPr>
        <p:blipFill>
          <a:blip r:embed="rId2"/>
          <a:stretch>
            <a:fillRect/>
          </a:stretch>
        </p:blipFill>
        <p:spPr>
          <a:xfrm>
            <a:off x="1346969" y="3772854"/>
            <a:ext cx="4520431" cy="1191578"/>
          </a:xfrm>
          <a:prstGeom prst="rect">
            <a:avLst/>
          </a:prstGeom>
        </p:spPr>
      </p:pic>
      <p:pic>
        <p:nvPicPr>
          <p:cNvPr id="5" name="Picture 4"/>
          <p:cNvPicPr>
            <a:picLocks noChangeAspect="1"/>
          </p:cNvPicPr>
          <p:nvPr/>
        </p:nvPicPr>
        <p:blipFill>
          <a:blip r:embed="rId3"/>
          <a:stretch>
            <a:fillRect/>
          </a:stretch>
        </p:blipFill>
        <p:spPr>
          <a:xfrm>
            <a:off x="7103745" y="3793808"/>
            <a:ext cx="3790386" cy="770573"/>
          </a:xfrm>
          <a:prstGeom prst="rect">
            <a:avLst/>
          </a:prstGeom>
        </p:spPr>
      </p:pic>
      <p:sp>
        <p:nvSpPr>
          <p:cNvPr id="6" name="TextBox 5"/>
          <p:cNvSpPr txBox="1"/>
          <p:nvPr/>
        </p:nvSpPr>
        <p:spPr>
          <a:xfrm>
            <a:off x="838200" y="352231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6458981" y="3580863"/>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417252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75360" y="1443993"/>
            <a:ext cx="10515600" cy="1002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 is better practice to remove elements by their index using the </a:t>
            </a:r>
            <a:r>
              <a:rPr lang="en-GB" dirty="0">
                <a:solidFill>
                  <a:schemeClr val="accent5">
                    <a:lumMod val="75000"/>
                  </a:schemeClr>
                </a:solidFill>
                <a:latin typeface="Agency FB" panose="020B0503020202020204" pitchFamily="34" charset="0"/>
              </a:rPr>
              <a:t>del</a:t>
            </a:r>
            <a:r>
              <a:rPr lang="en-GB" dirty="0">
                <a:latin typeface="Agency FB" panose="020B0503020202020204" pitchFamily="34" charset="0"/>
              </a:rPr>
              <a:t> </a:t>
            </a:r>
            <a:r>
              <a:rPr lang="en-GB" dirty="0"/>
              <a:t>function.</a:t>
            </a:r>
          </a:p>
        </p:txBody>
      </p:sp>
      <p:pic>
        <p:nvPicPr>
          <p:cNvPr id="5" name="Picture 4"/>
          <p:cNvPicPr>
            <a:picLocks noChangeAspect="1"/>
          </p:cNvPicPr>
          <p:nvPr/>
        </p:nvPicPr>
        <p:blipFill>
          <a:blip r:embed="rId2"/>
          <a:stretch>
            <a:fillRect/>
          </a:stretch>
        </p:blipFill>
        <p:spPr>
          <a:xfrm>
            <a:off x="1656397" y="2963227"/>
            <a:ext cx="3797263" cy="1496379"/>
          </a:xfrm>
          <a:prstGeom prst="rect">
            <a:avLst/>
          </a:prstGeom>
        </p:spPr>
      </p:pic>
      <p:pic>
        <p:nvPicPr>
          <p:cNvPr id="6" name="Picture 5"/>
          <p:cNvPicPr>
            <a:picLocks noChangeAspect="1"/>
          </p:cNvPicPr>
          <p:nvPr/>
        </p:nvPicPr>
        <p:blipFill>
          <a:blip r:embed="rId3"/>
          <a:stretch>
            <a:fillRect/>
          </a:stretch>
        </p:blipFill>
        <p:spPr>
          <a:xfrm>
            <a:off x="7455217" y="2963227"/>
            <a:ext cx="3672269" cy="992505"/>
          </a:xfrm>
          <a:prstGeom prst="rect">
            <a:avLst/>
          </a:prstGeom>
        </p:spPr>
      </p:pic>
      <p:sp>
        <p:nvSpPr>
          <p:cNvPr id="7" name="TextBox 6"/>
          <p:cNvSpPr txBox="1"/>
          <p:nvPr/>
        </p:nvSpPr>
        <p:spPr>
          <a:xfrm>
            <a:off x="1089660" y="2804159"/>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TextBox 7"/>
          <p:cNvSpPr txBox="1"/>
          <p:nvPr/>
        </p:nvSpPr>
        <p:spPr>
          <a:xfrm>
            <a:off x="6710441" y="286271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9" name="Content Placeholder 2"/>
          <p:cNvSpPr txBox="1">
            <a:spLocks/>
          </p:cNvSpPr>
          <p:nvPr/>
        </p:nvSpPr>
        <p:spPr>
          <a:xfrm>
            <a:off x="975360" y="522321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Use </a:t>
            </a:r>
            <a:r>
              <a:rPr lang="en-GB" dirty="0">
                <a:solidFill>
                  <a:schemeClr val="accent5">
                    <a:lumMod val="75000"/>
                  </a:schemeClr>
                </a:solidFill>
                <a:latin typeface="Agency FB" panose="020B0503020202020204" pitchFamily="34" charset="0"/>
              </a:rPr>
              <a:t>del </a:t>
            </a:r>
            <a:r>
              <a:rPr lang="en-GB" dirty="0">
                <a:solidFill>
                  <a:schemeClr val="accent2">
                    <a:lumMod val="50000"/>
                  </a:schemeClr>
                </a:solidFill>
              </a:rPr>
              <a:t>to remove the 3 that you added to the list earlier.</a:t>
            </a:r>
          </a:p>
        </p:txBody>
      </p:sp>
    </p:spTree>
    <p:extLst>
      <p:ext uri="{BB962C8B-B14F-4D97-AF65-F5344CB8AC3E}">
        <p14:creationId xmlns:p14="http://schemas.microsoft.com/office/powerpoint/2010/main" val="376935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loops</a:t>
            </a:r>
          </a:p>
        </p:txBody>
      </p:sp>
      <p:sp>
        <p:nvSpPr>
          <p:cNvPr id="3" name="Content Placeholder 2"/>
          <p:cNvSpPr>
            <a:spLocks noGrp="1"/>
          </p:cNvSpPr>
          <p:nvPr>
            <p:ph idx="1"/>
          </p:nvPr>
        </p:nvSpPr>
        <p:spPr/>
        <p:txBody>
          <a:bodyPr/>
          <a:lstStyle/>
          <a:p>
            <a:r>
              <a:rPr lang="en-GB" dirty="0"/>
              <a:t>The for loop is used to iterate over elements in a sequence, and is often used when you have a piece of code that you want to repeat a number of times.</a:t>
            </a:r>
          </a:p>
          <a:p>
            <a:r>
              <a:rPr lang="en-GB" dirty="0"/>
              <a:t>For loops essentially say:</a:t>
            </a:r>
            <a:br>
              <a:rPr lang="en-GB" dirty="0"/>
            </a:br>
            <a:br>
              <a:rPr lang="en-GB" dirty="0"/>
            </a:br>
            <a:r>
              <a:rPr lang="en-GB" dirty="0"/>
              <a:t>		</a:t>
            </a:r>
            <a:r>
              <a:rPr lang="en-GB" i="1" dirty="0"/>
              <a:t>“For all elements in a sequence, do something”</a:t>
            </a:r>
          </a:p>
        </p:txBody>
      </p:sp>
    </p:spTree>
    <p:extLst>
      <p:ext uri="{BB962C8B-B14F-4D97-AF65-F5344CB8AC3E}">
        <p14:creationId xmlns:p14="http://schemas.microsoft.com/office/powerpoint/2010/main" val="240172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language is the best</a:t>
            </a:r>
          </a:p>
        </p:txBody>
      </p:sp>
      <p:pic>
        <p:nvPicPr>
          <p:cNvPr id="4" name="Picture 3"/>
          <p:cNvPicPr>
            <a:picLocks noChangeAspect="1"/>
          </p:cNvPicPr>
          <p:nvPr/>
        </p:nvPicPr>
        <p:blipFill>
          <a:blip r:embed="rId2"/>
          <a:stretch>
            <a:fillRect/>
          </a:stretch>
        </p:blipFill>
        <p:spPr>
          <a:xfrm>
            <a:off x="4958715" y="2088526"/>
            <a:ext cx="6395085" cy="4007780"/>
          </a:xfrm>
          <a:prstGeom prst="rect">
            <a:avLst/>
          </a:prstGeom>
        </p:spPr>
      </p:pic>
      <p:sp>
        <p:nvSpPr>
          <p:cNvPr id="6" name="Content Placeholder 2"/>
          <p:cNvSpPr>
            <a:spLocks noGrp="1"/>
          </p:cNvSpPr>
          <p:nvPr>
            <p:ph idx="1"/>
          </p:nvPr>
        </p:nvSpPr>
        <p:spPr>
          <a:xfrm>
            <a:off x="838200" y="1825625"/>
            <a:ext cx="3939540" cy="4270681"/>
          </a:xfrm>
        </p:spPr>
        <p:txBody>
          <a:bodyPr>
            <a:normAutofit/>
          </a:bodyPr>
          <a:lstStyle/>
          <a:p>
            <a:r>
              <a:rPr lang="en-GB" dirty="0"/>
              <a:t>No one language is better than all others. </a:t>
            </a:r>
          </a:p>
          <a:p>
            <a:r>
              <a:rPr lang="en-GB" dirty="0"/>
              <a:t>The ‘best’ language depends on the task you are using it for and your personal preference.</a:t>
            </a:r>
          </a:p>
        </p:txBody>
      </p:sp>
    </p:spTree>
    <p:extLst>
      <p:ext uri="{BB962C8B-B14F-4D97-AF65-F5344CB8AC3E}">
        <p14:creationId xmlns:p14="http://schemas.microsoft.com/office/powerpoint/2010/main" val="2247040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a:t>
            </a:r>
          </a:p>
        </p:txBody>
      </p:sp>
      <p:sp>
        <p:nvSpPr>
          <p:cNvPr id="6" name="TextBox 5"/>
          <p:cNvSpPr txBox="1"/>
          <p:nvPr/>
        </p:nvSpPr>
        <p:spPr>
          <a:xfrm>
            <a:off x="838200" y="1778150"/>
            <a:ext cx="556260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We have a list of species:</a:t>
            </a:r>
          </a:p>
        </p:txBody>
      </p:sp>
      <p:sp>
        <p:nvSpPr>
          <p:cNvPr id="7" name="TextBox 6"/>
          <p:cNvSpPr txBox="1"/>
          <p:nvPr/>
        </p:nvSpPr>
        <p:spPr>
          <a:xfrm>
            <a:off x="758756" y="3375497"/>
            <a:ext cx="10848358"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command underneath the list then cycles through each entry in the species list and prints the animal’s name to the screen. Note: The </a:t>
            </a:r>
            <a:r>
              <a:rPr lang="en-GB" sz="2400" dirty="0" err="1">
                <a:solidFill>
                  <a:schemeClr val="accent5">
                    <a:lumMod val="75000"/>
                  </a:schemeClr>
                </a:solidFill>
                <a:latin typeface="Agency FB" panose="020B0503020202020204" pitchFamily="34" charset="0"/>
              </a:rPr>
              <a:t>i</a:t>
            </a:r>
            <a:r>
              <a:rPr lang="en-GB" sz="2400" dirty="0"/>
              <a:t> is quite arbitrary. You could just as easily replace it with ‘animal’, ‘t’, or anything else.</a:t>
            </a:r>
          </a:p>
        </p:txBody>
      </p:sp>
      <p:pic>
        <p:nvPicPr>
          <p:cNvPr id="8" name="Picture 7"/>
          <p:cNvPicPr>
            <a:picLocks noChangeAspect="1"/>
          </p:cNvPicPr>
          <p:nvPr/>
        </p:nvPicPr>
        <p:blipFill>
          <a:blip r:embed="rId2"/>
          <a:stretch>
            <a:fillRect/>
          </a:stretch>
        </p:blipFill>
        <p:spPr>
          <a:xfrm>
            <a:off x="970005" y="4689821"/>
            <a:ext cx="2313562" cy="1823271"/>
          </a:xfrm>
          <a:prstGeom prst="rect">
            <a:avLst/>
          </a:prstGeom>
        </p:spPr>
      </p:pic>
      <p:pic>
        <p:nvPicPr>
          <p:cNvPr id="3" name="Picture 2"/>
          <p:cNvPicPr>
            <a:picLocks noChangeAspect="1"/>
          </p:cNvPicPr>
          <p:nvPr/>
        </p:nvPicPr>
        <p:blipFill>
          <a:blip r:embed="rId3"/>
          <a:stretch>
            <a:fillRect/>
          </a:stretch>
        </p:blipFill>
        <p:spPr>
          <a:xfrm>
            <a:off x="1049779" y="2469518"/>
            <a:ext cx="7581900" cy="676275"/>
          </a:xfrm>
          <a:prstGeom prst="rect">
            <a:avLst/>
          </a:prstGeom>
        </p:spPr>
      </p:pic>
    </p:spTree>
    <p:extLst>
      <p:ext uri="{BB962C8B-B14F-4D97-AF65-F5344CB8AC3E}">
        <p14:creationId xmlns:p14="http://schemas.microsoft.com/office/powerpoint/2010/main" val="572394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a:t>
            </a:r>
          </a:p>
        </p:txBody>
      </p:sp>
      <p:sp>
        <p:nvSpPr>
          <p:cNvPr id="3" name="Content Placeholder 2"/>
          <p:cNvSpPr>
            <a:spLocks noGrp="1"/>
          </p:cNvSpPr>
          <p:nvPr>
            <p:ph idx="1"/>
          </p:nvPr>
        </p:nvSpPr>
        <p:spPr>
          <a:xfrm>
            <a:off x="838200" y="1825625"/>
            <a:ext cx="10515600" cy="810571"/>
          </a:xfrm>
        </p:spPr>
        <p:txBody>
          <a:bodyPr>
            <a:normAutofit lnSpcReduction="10000"/>
          </a:bodyPr>
          <a:lstStyle/>
          <a:p>
            <a:r>
              <a:rPr lang="en-GB" dirty="0"/>
              <a:t>We can also use for loops for operations other than printing to a screen. For example:</a:t>
            </a:r>
          </a:p>
        </p:txBody>
      </p:sp>
      <p:pic>
        <p:nvPicPr>
          <p:cNvPr id="5" name="Picture 4"/>
          <p:cNvPicPr>
            <a:picLocks noChangeAspect="1"/>
          </p:cNvPicPr>
          <p:nvPr/>
        </p:nvPicPr>
        <p:blipFill>
          <a:blip r:embed="rId2"/>
          <a:stretch>
            <a:fillRect/>
          </a:stretch>
        </p:blipFill>
        <p:spPr>
          <a:xfrm>
            <a:off x="1119390" y="4311515"/>
            <a:ext cx="3003839" cy="1017048"/>
          </a:xfrm>
          <a:prstGeom prst="rect">
            <a:avLst/>
          </a:prstGeom>
        </p:spPr>
      </p:pic>
      <p:sp>
        <p:nvSpPr>
          <p:cNvPr id="6" name="Content Placeholder 2"/>
          <p:cNvSpPr txBox="1">
            <a:spLocks/>
          </p:cNvSpPr>
          <p:nvPr/>
        </p:nvSpPr>
        <p:spPr>
          <a:xfrm>
            <a:off x="838200" y="5328563"/>
            <a:ext cx="10515600" cy="126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Using the list you made a moment ago, use a for loop to print each element of the list to the screen in turn.</a:t>
            </a:r>
          </a:p>
        </p:txBody>
      </p:sp>
      <p:pic>
        <p:nvPicPr>
          <p:cNvPr id="7" name="Picture 6"/>
          <p:cNvPicPr>
            <a:picLocks noChangeAspect="1"/>
          </p:cNvPicPr>
          <p:nvPr/>
        </p:nvPicPr>
        <p:blipFill>
          <a:blip r:embed="rId3"/>
          <a:stretch>
            <a:fillRect/>
          </a:stretch>
        </p:blipFill>
        <p:spPr>
          <a:xfrm>
            <a:off x="1081514" y="2726577"/>
            <a:ext cx="4285299" cy="1278859"/>
          </a:xfrm>
          <a:prstGeom prst="rect">
            <a:avLst/>
          </a:prstGeom>
        </p:spPr>
      </p:pic>
    </p:spTree>
    <p:extLst>
      <p:ext uri="{BB962C8B-B14F-4D97-AF65-F5344CB8AC3E}">
        <p14:creationId xmlns:p14="http://schemas.microsoft.com/office/powerpoint/2010/main" val="262650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07" y="-80408"/>
            <a:ext cx="10515600" cy="1325563"/>
          </a:xfrm>
        </p:spPr>
        <p:txBody>
          <a:bodyPr/>
          <a:lstStyle/>
          <a:p>
            <a:r>
              <a:rPr lang="en-GB" dirty="0"/>
              <a:t>The </a:t>
            </a:r>
            <a:r>
              <a:rPr lang="en-GB" dirty="0">
                <a:latin typeface="Agency FB" panose="020B0503020202020204" pitchFamily="34" charset="0"/>
              </a:rPr>
              <a:t>range()</a:t>
            </a:r>
            <a:r>
              <a:rPr lang="en-GB" dirty="0"/>
              <a:t> function</a:t>
            </a:r>
          </a:p>
        </p:txBody>
      </p:sp>
      <p:sp>
        <p:nvSpPr>
          <p:cNvPr id="3" name="Content Placeholder 2"/>
          <p:cNvSpPr>
            <a:spLocks noGrp="1"/>
          </p:cNvSpPr>
          <p:nvPr>
            <p:ph idx="1"/>
          </p:nvPr>
        </p:nvSpPr>
        <p:spPr>
          <a:xfrm>
            <a:off x="869749" y="992244"/>
            <a:ext cx="10737716" cy="1347473"/>
          </a:xfrm>
        </p:spPr>
        <p:txBody>
          <a:bodyPr>
            <a:normAutofit/>
          </a:bodyPr>
          <a:lstStyle/>
          <a:p>
            <a:r>
              <a:rPr lang="en-GB" sz="2400" dirty="0"/>
              <a:t>The </a:t>
            </a:r>
            <a:r>
              <a:rPr lang="en-GB" sz="2400" dirty="0">
                <a:solidFill>
                  <a:schemeClr val="accent5">
                    <a:lumMod val="75000"/>
                  </a:schemeClr>
                </a:solidFill>
                <a:latin typeface="Agency FB" panose="020B0503020202020204" pitchFamily="34" charset="0"/>
              </a:rPr>
              <a:t>range() </a:t>
            </a:r>
            <a:r>
              <a:rPr lang="en-GB" sz="2400" dirty="0"/>
              <a:t>function generates a list of numbers, which is generally used to iterate over within for loops.</a:t>
            </a:r>
          </a:p>
          <a:p>
            <a:r>
              <a:rPr lang="en-GB" sz="2400" dirty="0"/>
              <a:t>The </a:t>
            </a:r>
            <a:r>
              <a:rPr lang="en-GB" sz="2400" dirty="0">
                <a:solidFill>
                  <a:schemeClr val="accent5">
                    <a:lumMod val="75000"/>
                  </a:schemeClr>
                </a:solidFill>
                <a:latin typeface="Agency FB" panose="020B0503020202020204" pitchFamily="34" charset="0"/>
              </a:rPr>
              <a:t>range() </a:t>
            </a:r>
            <a:r>
              <a:rPr lang="en-GB" sz="2400" dirty="0"/>
              <a:t>function has two sets of parameters to follow:</a:t>
            </a:r>
          </a:p>
        </p:txBody>
      </p:sp>
      <p:sp>
        <p:nvSpPr>
          <p:cNvPr id="7" name="TextBox 6"/>
          <p:cNvSpPr txBox="1"/>
          <p:nvPr/>
        </p:nvSpPr>
        <p:spPr>
          <a:xfrm>
            <a:off x="1185340" y="2212040"/>
            <a:ext cx="4727642" cy="1200329"/>
          </a:xfrm>
          <a:prstGeom prst="rect">
            <a:avLst/>
          </a:prstGeom>
          <a:noFill/>
        </p:spPr>
        <p:txBody>
          <a:bodyPr wrap="square" rtlCol="0">
            <a:spAutoFit/>
          </a:bodyPr>
          <a:lstStyle/>
          <a:p>
            <a:r>
              <a:rPr lang="en-GB" dirty="0">
                <a:solidFill>
                  <a:schemeClr val="accent5">
                    <a:lumMod val="75000"/>
                  </a:schemeClr>
                </a:solidFill>
                <a:latin typeface="Agency FB" panose="020B0503020202020204" pitchFamily="34" charset="0"/>
              </a:rPr>
              <a:t>range(stop)</a:t>
            </a:r>
          </a:p>
          <a:p>
            <a:r>
              <a:rPr lang="en-GB" dirty="0"/>
              <a:t>stop: Number of integers </a:t>
            </a:r>
          </a:p>
          <a:p>
            <a:r>
              <a:rPr lang="en-GB" dirty="0"/>
              <a:t>(whole numbers) to generate, </a:t>
            </a:r>
          </a:p>
          <a:p>
            <a:r>
              <a:rPr lang="en-GB" dirty="0"/>
              <a:t>starting from zero. </a:t>
            </a:r>
            <a:r>
              <a:rPr lang="en-GB" dirty="0" err="1"/>
              <a:t>i.e</a:t>
            </a:r>
            <a:r>
              <a:rPr lang="en-GB" dirty="0"/>
              <a:t>:</a:t>
            </a:r>
          </a:p>
        </p:txBody>
      </p:sp>
      <p:sp>
        <p:nvSpPr>
          <p:cNvPr id="8" name="TextBox 7"/>
          <p:cNvSpPr txBox="1"/>
          <p:nvPr/>
        </p:nvSpPr>
        <p:spPr>
          <a:xfrm>
            <a:off x="5666764" y="2136974"/>
            <a:ext cx="6050072" cy="1477328"/>
          </a:xfrm>
          <a:prstGeom prst="rect">
            <a:avLst/>
          </a:prstGeom>
          <a:noFill/>
        </p:spPr>
        <p:txBody>
          <a:bodyPr wrap="square" rtlCol="0">
            <a:spAutoFit/>
          </a:bodyPr>
          <a:lstStyle/>
          <a:p>
            <a:r>
              <a:rPr lang="en-GB" dirty="0">
                <a:solidFill>
                  <a:schemeClr val="accent5">
                    <a:lumMod val="75000"/>
                  </a:schemeClr>
                </a:solidFill>
                <a:latin typeface="Agency FB" panose="020B0503020202020204" pitchFamily="34" charset="0"/>
              </a:rPr>
              <a:t>range([start], stop[, step])</a:t>
            </a:r>
          </a:p>
          <a:p>
            <a:r>
              <a:rPr lang="en-GB" dirty="0"/>
              <a:t>start: Starting number of the sequence.</a:t>
            </a:r>
          </a:p>
          <a:p>
            <a:r>
              <a:rPr lang="en-GB" dirty="0"/>
              <a:t>stop: Generate numbers up to, but not including this number.</a:t>
            </a:r>
          </a:p>
          <a:p>
            <a:r>
              <a:rPr lang="en-GB" dirty="0"/>
              <a:t>step: Difference between each number in the sequence</a:t>
            </a:r>
          </a:p>
          <a:p>
            <a:r>
              <a:rPr lang="en-GB" dirty="0"/>
              <a:t>i.e.:</a:t>
            </a:r>
          </a:p>
        </p:txBody>
      </p:sp>
      <p:pic>
        <p:nvPicPr>
          <p:cNvPr id="10" name="Picture 9"/>
          <p:cNvPicPr>
            <a:picLocks noChangeAspect="1"/>
          </p:cNvPicPr>
          <p:nvPr/>
        </p:nvPicPr>
        <p:blipFill>
          <a:blip r:embed="rId2"/>
          <a:stretch>
            <a:fillRect/>
          </a:stretch>
        </p:blipFill>
        <p:spPr>
          <a:xfrm>
            <a:off x="1269785" y="4006972"/>
            <a:ext cx="1648512" cy="1272080"/>
          </a:xfrm>
          <a:prstGeom prst="rect">
            <a:avLst/>
          </a:prstGeom>
        </p:spPr>
      </p:pic>
      <p:pic>
        <p:nvPicPr>
          <p:cNvPr id="12" name="Picture 11"/>
          <p:cNvPicPr>
            <a:picLocks noChangeAspect="1"/>
          </p:cNvPicPr>
          <p:nvPr/>
        </p:nvPicPr>
        <p:blipFill>
          <a:blip r:embed="rId3"/>
          <a:stretch>
            <a:fillRect/>
          </a:stretch>
        </p:blipFill>
        <p:spPr>
          <a:xfrm>
            <a:off x="5676491" y="4241613"/>
            <a:ext cx="1706802" cy="860016"/>
          </a:xfrm>
          <a:prstGeom prst="rect">
            <a:avLst/>
          </a:prstGeom>
        </p:spPr>
      </p:pic>
      <p:pic>
        <p:nvPicPr>
          <p:cNvPr id="14" name="Picture 13"/>
          <p:cNvPicPr>
            <a:picLocks noChangeAspect="1"/>
          </p:cNvPicPr>
          <p:nvPr/>
        </p:nvPicPr>
        <p:blipFill>
          <a:blip r:embed="rId4"/>
          <a:stretch>
            <a:fillRect/>
          </a:stretch>
        </p:blipFill>
        <p:spPr>
          <a:xfrm>
            <a:off x="9229243" y="4143833"/>
            <a:ext cx="1555193" cy="980752"/>
          </a:xfrm>
          <a:prstGeom prst="rect">
            <a:avLst/>
          </a:prstGeom>
        </p:spPr>
      </p:pic>
      <p:sp>
        <p:nvSpPr>
          <p:cNvPr id="15" name="TextBox 14"/>
          <p:cNvSpPr txBox="1"/>
          <p:nvPr/>
        </p:nvSpPr>
        <p:spPr>
          <a:xfrm>
            <a:off x="510758" y="5124585"/>
            <a:ext cx="11455698" cy="1754326"/>
          </a:xfrm>
          <a:prstGeom prst="rect">
            <a:avLst/>
          </a:prstGeom>
          <a:noFill/>
        </p:spPr>
        <p:txBody>
          <a:bodyPr wrap="square" rtlCol="0">
            <a:spAutoFit/>
          </a:bodyPr>
          <a:lstStyle/>
          <a:p>
            <a:r>
              <a:rPr lang="en-GB" b="1" dirty="0"/>
              <a:t>Note:</a:t>
            </a:r>
          </a:p>
          <a:p>
            <a:pPr marL="285750" indent="-285750">
              <a:buFont typeface="Arial" panose="020B0604020202020204" pitchFamily="34" charset="0"/>
              <a:buChar char="•"/>
            </a:pPr>
            <a:r>
              <a:rPr lang="en-GB" dirty="0"/>
              <a:t>All parameters must be integers.</a:t>
            </a:r>
          </a:p>
          <a:p>
            <a:pPr marL="285750" indent="-285750">
              <a:buFont typeface="Arial" panose="020B0604020202020204" pitchFamily="34" charset="0"/>
              <a:buChar char="•"/>
            </a:pPr>
            <a:r>
              <a:rPr lang="en-GB" dirty="0"/>
              <a:t>Parameters can be positive or negative.</a:t>
            </a:r>
          </a:p>
          <a:p>
            <a:pPr marL="285750" indent="-285750">
              <a:buFont typeface="Arial" panose="020B0604020202020204" pitchFamily="34" charset="0"/>
              <a:buChar char="•"/>
            </a:pPr>
            <a:r>
              <a:rPr lang="en-GB" dirty="0"/>
              <a:t>The</a:t>
            </a:r>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range() </a:t>
            </a:r>
            <a:r>
              <a:rPr lang="en-GB" dirty="0"/>
              <a:t>function</a:t>
            </a:r>
            <a:r>
              <a:rPr lang="en-GB" dirty="0">
                <a:latin typeface="Agency FB" panose="020B0503020202020204" pitchFamily="34" charset="0"/>
              </a:rPr>
              <a:t> </a:t>
            </a:r>
            <a:r>
              <a:rPr lang="en-GB" dirty="0"/>
              <a:t>(and Python in general) is 0-index based, meaning list indexes start at 0, not 1. </a:t>
            </a:r>
            <a:r>
              <a:rPr lang="en-GB" dirty="0" err="1"/>
              <a:t>eg</a:t>
            </a:r>
            <a:r>
              <a:rPr lang="en-GB" dirty="0"/>
              <a:t>. The syntax to access the first element of a list is </a:t>
            </a:r>
            <a:r>
              <a:rPr lang="en-GB" dirty="0" err="1">
                <a:solidFill>
                  <a:schemeClr val="accent5">
                    <a:lumMod val="75000"/>
                  </a:schemeClr>
                </a:solidFill>
              </a:rPr>
              <a:t>mylist</a:t>
            </a:r>
            <a:r>
              <a:rPr lang="en-GB" dirty="0">
                <a:solidFill>
                  <a:schemeClr val="accent5">
                    <a:lumMod val="75000"/>
                  </a:schemeClr>
                </a:solidFill>
              </a:rPr>
              <a:t>[0]</a:t>
            </a:r>
            <a:r>
              <a:rPr lang="en-GB" dirty="0"/>
              <a:t>. Therefore the last integer generated by </a:t>
            </a:r>
            <a:r>
              <a:rPr lang="en-GB" dirty="0">
                <a:solidFill>
                  <a:schemeClr val="accent5">
                    <a:lumMod val="75000"/>
                  </a:schemeClr>
                </a:solidFill>
                <a:latin typeface="Agency FB" panose="020B0503020202020204" pitchFamily="34" charset="0"/>
              </a:rPr>
              <a:t>range() </a:t>
            </a:r>
            <a:r>
              <a:rPr lang="en-GB" dirty="0"/>
              <a:t>is up to, but not including, stop.</a:t>
            </a:r>
          </a:p>
        </p:txBody>
      </p:sp>
      <p:pic>
        <p:nvPicPr>
          <p:cNvPr id="4" name="Picture 3"/>
          <p:cNvPicPr>
            <a:picLocks noChangeAspect="1"/>
          </p:cNvPicPr>
          <p:nvPr/>
        </p:nvPicPr>
        <p:blipFill>
          <a:blip r:embed="rId5"/>
          <a:stretch>
            <a:fillRect/>
          </a:stretch>
        </p:blipFill>
        <p:spPr>
          <a:xfrm>
            <a:off x="1185340" y="3412198"/>
            <a:ext cx="2133600" cy="533400"/>
          </a:xfrm>
          <a:prstGeom prst="rect">
            <a:avLst/>
          </a:prstGeom>
        </p:spPr>
      </p:pic>
      <p:pic>
        <p:nvPicPr>
          <p:cNvPr id="6" name="Picture 5"/>
          <p:cNvPicPr>
            <a:picLocks noChangeAspect="1"/>
          </p:cNvPicPr>
          <p:nvPr/>
        </p:nvPicPr>
        <p:blipFill>
          <a:blip r:embed="rId6"/>
          <a:stretch>
            <a:fillRect/>
          </a:stretch>
        </p:blipFill>
        <p:spPr>
          <a:xfrm>
            <a:off x="5666764" y="3624292"/>
            <a:ext cx="2362200" cy="495300"/>
          </a:xfrm>
          <a:prstGeom prst="rect">
            <a:avLst/>
          </a:prstGeom>
        </p:spPr>
      </p:pic>
      <p:pic>
        <p:nvPicPr>
          <p:cNvPr id="9" name="Picture 8"/>
          <p:cNvPicPr>
            <a:picLocks noChangeAspect="1"/>
          </p:cNvPicPr>
          <p:nvPr/>
        </p:nvPicPr>
        <p:blipFill>
          <a:blip r:embed="rId7"/>
          <a:stretch>
            <a:fillRect/>
          </a:stretch>
        </p:blipFill>
        <p:spPr>
          <a:xfrm>
            <a:off x="9174322" y="3614767"/>
            <a:ext cx="2857500" cy="504825"/>
          </a:xfrm>
          <a:prstGeom prst="rect">
            <a:avLst/>
          </a:prstGeom>
        </p:spPr>
      </p:pic>
    </p:spTree>
    <p:extLst>
      <p:ext uri="{BB962C8B-B14F-4D97-AF65-F5344CB8AC3E}">
        <p14:creationId xmlns:p14="http://schemas.microsoft.com/office/powerpoint/2010/main" val="1449411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297" y="902987"/>
            <a:ext cx="10515600" cy="472732"/>
          </a:xfrm>
        </p:spPr>
        <p:txBody>
          <a:bodyPr>
            <a:normAutofit lnSpcReduction="10000"/>
          </a:bodyPr>
          <a:lstStyle/>
          <a:p>
            <a:r>
              <a:rPr lang="en-GB" dirty="0">
                <a:solidFill>
                  <a:schemeClr val="accent2">
                    <a:lumMod val="50000"/>
                  </a:schemeClr>
                </a:solidFill>
              </a:rPr>
              <a:t>Create an empty list.</a:t>
            </a:r>
          </a:p>
        </p:txBody>
      </p:sp>
      <p:sp>
        <p:nvSpPr>
          <p:cNvPr id="4" name="Content Placeholder 2"/>
          <p:cNvSpPr txBox="1">
            <a:spLocks/>
          </p:cNvSpPr>
          <p:nvPr/>
        </p:nvSpPr>
        <p:spPr>
          <a:xfrm>
            <a:off x="772297" y="2389916"/>
            <a:ext cx="10515600" cy="472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Use the range() and append() functions to add the integers 1-20 to the empty list.</a:t>
            </a:r>
          </a:p>
        </p:txBody>
      </p:sp>
      <p:sp>
        <p:nvSpPr>
          <p:cNvPr id="5" name="Content Placeholder 2"/>
          <p:cNvSpPr txBox="1">
            <a:spLocks/>
          </p:cNvSpPr>
          <p:nvPr/>
        </p:nvSpPr>
        <p:spPr>
          <a:xfrm>
            <a:off x="772297" y="4601775"/>
            <a:ext cx="10515600" cy="4727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Print the list to the screen, what do you have?</a:t>
            </a:r>
          </a:p>
        </p:txBody>
      </p:sp>
      <p:pic>
        <p:nvPicPr>
          <p:cNvPr id="6" name="Picture 5"/>
          <p:cNvPicPr>
            <a:picLocks noChangeAspect="1"/>
          </p:cNvPicPr>
          <p:nvPr/>
        </p:nvPicPr>
        <p:blipFill>
          <a:blip r:embed="rId2"/>
          <a:stretch>
            <a:fillRect/>
          </a:stretch>
        </p:blipFill>
        <p:spPr>
          <a:xfrm>
            <a:off x="1174793" y="1444153"/>
            <a:ext cx="2012072" cy="318744"/>
          </a:xfrm>
          <a:prstGeom prst="rect">
            <a:avLst/>
          </a:prstGeom>
        </p:spPr>
      </p:pic>
      <p:pic>
        <p:nvPicPr>
          <p:cNvPr id="7" name="Picture 6"/>
          <p:cNvPicPr>
            <a:picLocks noChangeAspect="1"/>
          </p:cNvPicPr>
          <p:nvPr/>
        </p:nvPicPr>
        <p:blipFill>
          <a:blip r:embed="rId3"/>
          <a:stretch>
            <a:fillRect/>
          </a:stretch>
        </p:blipFill>
        <p:spPr>
          <a:xfrm>
            <a:off x="1257171" y="3436936"/>
            <a:ext cx="2972209" cy="558415"/>
          </a:xfrm>
          <a:prstGeom prst="rect">
            <a:avLst/>
          </a:prstGeom>
        </p:spPr>
      </p:pic>
      <p:pic>
        <p:nvPicPr>
          <p:cNvPr id="8" name="Picture 7"/>
          <p:cNvPicPr>
            <a:picLocks noChangeAspect="1"/>
          </p:cNvPicPr>
          <p:nvPr/>
        </p:nvPicPr>
        <p:blipFill>
          <a:blip r:embed="rId4"/>
          <a:stretch>
            <a:fillRect/>
          </a:stretch>
        </p:blipFill>
        <p:spPr>
          <a:xfrm>
            <a:off x="1257170" y="5253765"/>
            <a:ext cx="1929695" cy="327359"/>
          </a:xfrm>
          <a:prstGeom prst="rect">
            <a:avLst/>
          </a:prstGeom>
        </p:spPr>
      </p:pic>
      <p:pic>
        <p:nvPicPr>
          <p:cNvPr id="9" name="Picture 8"/>
          <p:cNvPicPr>
            <a:picLocks noChangeAspect="1"/>
          </p:cNvPicPr>
          <p:nvPr/>
        </p:nvPicPr>
        <p:blipFill>
          <a:blip r:embed="rId5"/>
          <a:stretch>
            <a:fillRect/>
          </a:stretch>
        </p:blipFill>
        <p:spPr>
          <a:xfrm>
            <a:off x="4167833" y="6153665"/>
            <a:ext cx="7199096" cy="338781"/>
          </a:xfrm>
          <a:prstGeom prst="rect">
            <a:avLst/>
          </a:prstGeom>
        </p:spPr>
      </p:pic>
      <p:sp>
        <p:nvSpPr>
          <p:cNvPr id="10" name="TextBox 9"/>
          <p:cNvSpPr txBox="1"/>
          <p:nvPr/>
        </p:nvSpPr>
        <p:spPr>
          <a:xfrm>
            <a:off x="3034359" y="6030667"/>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Output:</a:t>
            </a:r>
          </a:p>
        </p:txBody>
      </p:sp>
    </p:spTree>
    <p:extLst>
      <p:ext uri="{BB962C8B-B14F-4D97-AF65-F5344CB8AC3E}">
        <p14:creationId xmlns:p14="http://schemas.microsoft.com/office/powerpoint/2010/main" val="26608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latin typeface="Agency FB" panose="020B0503020202020204" pitchFamily="34" charset="0"/>
              </a:rPr>
              <a:t>break()</a:t>
            </a:r>
            <a:r>
              <a:rPr lang="en-GB" dirty="0"/>
              <a:t> function</a:t>
            </a:r>
          </a:p>
        </p:txBody>
      </p:sp>
      <p:sp>
        <p:nvSpPr>
          <p:cNvPr id="3" name="Content Placeholder 2"/>
          <p:cNvSpPr>
            <a:spLocks noGrp="1"/>
          </p:cNvSpPr>
          <p:nvPr>
            <p:ph idx="1"/>
          </p:nvPr>
        </p:nvSpPr>
        <p:spPr>
          <a:xfrm>
            <a:off x="838200" y="1825625"/>
            <a:ext cx="10515600" cy="1647149"/>
          </a:xfrm>
        </p:spPr>
        <p:txBody>
          <a:bodyPr/>
          <a:lstStyle/>
          <a:p>
            <a:r>
              <a:rPr lang="en-GB" dirty="0"/>
              <a:t>To terminate</a:t>
            </a:r>
            <a:r>
              <a:rPr lang="en-GB" dirty="0">
                <a:latin typeface="Agency FB" panose="020B0503020202020204" pitchFamily="34" charset="0"/>
              </a:rPr>
              <a:t> </a:t>
            </a:r>
            <a:r>
              <a:rPr lang="en-GB" dirty="0"/>
              <a:t>a loop, you can use the </a:t>
            </a:r>
            <a:r>
              <a:rPr lang="en-GB" dirty="0">
                <a:solidFill>
                  <a:schemeClr val="accent5">
                    <a:lumMod val="75000"/>
                  </a:schemeClr>
                </a:solidFill>
                <a:latin typeface="Agency FB" panose="020B0503020202020204" pitchFamily="34" charset="0"/>
              </a:rPr>
              <a:t>break() </a:t>
            </a:r>
            <a:r>
              <a:rPr lang="en-GB" dirty="0"/>
              <a:t>function.</a:t>
            </a:r>
          </a:p>
          <a:p>
            <a:r>
              <a:rPr lang="en-GB" dirty="0"/>
              <a:t>The </a:t>
            </a:r>
            <a:r>
              <a:rPr lang="en-GB" dirty="0">
                <a:solidFill>
                  <a:schemeClr val="accent5">
                    <a:lumMod val="75000"/>
                  </a:schemeClr>
                </a:solidFill>
                <a:latin typeface="Agency FB" panose="020B0503020202020204" pitchFamily="34" charset="0"/>
              </a:rPr>
              <a:t>break() </a:t>
            </a:r>
            <a:r>
              <a:rPr lang="en-GB" dirty="0"/>
              <a:t>statement breaks out of the innermost enclosing </a:t>
            </a:r>
            <a:r>
              <a:rPr lang="en-GB" dirty="0">
                <a:solidFill>
                  <a:schemeClr val="accent5">
                    <a:lumMod val="75000"/>
                  </a:schemeClr>
                </a:solidFill>
                <a:latin typeface="Agency FB" panose="020B0503020202020204" pitchFamily="34" charset="0"/>
              </a:rPr>
              <a:t>for</a:t>
            </a:r>
            <a:r>
              <a:rPr lang="en-GB" dirty="0"/>
              <a:t> or </a:t>
            </a:r>
            <a:r>
              <a:rPr lang="en-GB" dirty="0">
                <a:solidFill>
                  <a:schemeClr val="accent5">
                    <a:lumMod val="75000"/>
                  </a:schemeClr>
                </a:solidFill>
                <a:latin typeface="Agency FB" panose="020B0503020202020204" pitchFamily="34" charset="0"/>
              </a:rPr>
              <a:t>while</a:t>
            </a:r>
            <a:r>
              <a:rPr lang="en-GB" dirty="0"/>
              <a:t> loop.</a:t>
            </a:r>
          </a:p>
        </p:txBody>
      </p:sp>
      <p:pic>
        <p:nvPicPr>
          <p:cNvPr id="7" name="Picture 6"/>
          <p:cNvPicPr>
            <a:picLocks noChangeAspect="1"/>
          </p:cNvPicPr>
          <p:nvPr/>
        </p:nvPicPr>
        <p:blipFill>
          <a:blip r:embed="rId2"/>
          <a:stretch>
            <a:fillRect/>
          </a:stretch>
        </p:blipFill>
        <p:spPr>
          <a:xfrm>
            <a:off x="4362449" y="4975931"/>
            <a:ext cx="3092655" cy="1296920"/>
          </a:xfrm>
          <a:prstGeom prst="rect">
            <a:avLst/>
          </a:prstGeom>
        </p:spPr>
      </p:pic>
      <p:pic>
        <p:nvPicPr>
          <p:cNvPr id="4" name="Picture 3"/>
          <p:cNvPicPr>
            <a:picLocks noChangeAspect="1"/>
          </p:cNvPicPr>
          <p:nvPr/>
        </p:nvPicPr>
        <p:blipFill>
          <a:blip r:embed="rId3"/>
          <a:stretch>
            <a:fillRect/>
          </a:stretch>
        </p:blipFill>
        <p:spPr>
          <a:xfrm>
            <a:off x="4362448" y="3413951"/>
            <a:ext cx="3093071" cy="1282493"/>
          </a:xfrm>
          <a:prstGeom prst="rect">
            <a:avLst/>
          </a:prstGeom>
        </p:spPr>
      </p:pic>
    </p:spTree>
    <p:extLst>
      <p:ext uri="{BB962C8B-B14F-4D97-AF65-F5344CB8AC3E}">
        <p14:creationId xmlns:p14="http://schemas.microsoft.com/office/powerpoint/2010/main" val="98505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306681"/>
          </a:xfrm>
        </p:spPr>
        <p:txBody>
          <a:bodyPr/>
          <a:lstStyle/>
          <a:p>
            <a:r>
              <a:rPr lang="en-GB" dirty="0"/>
              <a:t>The </a:t>
            </a:r>
            <a:r>
              <a:rPr lang="en-GB" dirty="0">
                <a:solidFill>
                  <a:schemeClr val="accent5">
                    <a:lumMod val="75000"/>
                  </a:schemeClr>
                </a:solidFill>
                <a:latin typeface="Agency FB" panose="020B0503020202020204" pitchFamily="34" charset="0"/>
              </a:rPr>
              <a:t>continue() </a:t>
            </a:r>
            <a:r>
              <a:rPr lang="en-GB" dirty="0"/>
              <a:t>statement is used to tell Python to skip the rest of the statements in the current loop block, and then to continue to the next iteration of the loop.</a:t>
            </a:r>
          </a:p>
        </p:txBody>
      </p:sp>
      <p:sp>
        <p:nvSpPr>
          <p:cNvPr id="4" name="Title 1"/>
          <p:cNvSpPr>
            <a:spLocks noGrp="1"/>
          </p:cNvSpPr>
          <p:nvPr>
            <p:ph type="title"/>
          </p:nvPr>
        </p:nvSpPr>
        <p:spPr/>
        <p:txBody>
          <a:bodyPr/>
          <a:lstStyle/>
          <a:p>
            <a:r>
              <a:rPr lang="en-GB" dirty="0"/>
              <a:t>The </a:t>
            </a:r>
            <a:r>
              <a:rPr lang="en-GB" dirty="0">
                <a:latin typeface="Agency FB" panose="020B0503020202020204" pitchFamily="34" charset="0"/>
              </a:rPr>
              <a:t>continue ()</a:t>
            </a:r>
            <a:r>
              <a:rPr lang="en-GB" dirty="0"/>
              <a:t> function</a:t>
            </a:r>
          </a:p>
        </p:txBody>
      </p:sp>
      <p:pic>
        <p:nvPicPr>
          <p:cNvPr id="7" name="Picture 6"/>
          <p:cNvPicPr>
            <a:picLocks noChangeAspect="1"/>
          </p:cNvPicPr>
          <p:nvPr/>
        </p:nvPicPr>
        <p:blipFill>
          <a:blip r:embed="rId2"/>
          <a:stretch>
            <a:fillRect/>
          </a:stretch>
        </p:blipFill>
        <p:spPr>
          <a:xfrm>
            <a:off x="3906827" y="4731763"/>
            <a:ext cx="2281542" cy="2013954"/>
          </a:xfrm>
          <a:prstGeom prst="rect">
            <a:avLst/>
          </a:prstGeom>
        </p:spPr>
      </p:pic>
      <p:pic>
        <p:nvPicPr>
          <p:cNvPr id="2" name="Picture 1"/>
          <p:cNvPicPr>
            <a:picLocks noChangeAspect="1"/>
          </p:cNvPicPr>
          <p:nvPr/>
        </p:nvPicPr>
        <p:blipFill>
          <a:blip r:embed="rId3"/>
          <a:stretch>
            <a:fillRect/>
          </a:stretch>
        </p:blipFill>
        <p:spPr>
          <a:xfrm>
            <a:off x="3725572" y="3364833"/>
            <a:ext cx="2997812" cy="1115186"/>
          </a:xfrm>
          <a:prstGeom prst="rect">
            <a:avLst/>
          </a:prstGeom>
        </p:spPr>
      </p:pic>
    </p:spTree>
    <p:extLst>
      <p:ext uri="{BB962C8B-B14F-4D97-AF65-F5344CB8AC3E}">
        <p14:creationId xmlns:p14="http://schemas.microsoft.com/office/powerpoint/2010/main" val="2319358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While loops</a:t>
            </a:r>
          </a:p>
        </p:txBody>
      </p:sp>
      <p:sp>
        <p:nvSpPr>
          <p:cNvPr id="3" name="Content Placeholder 2"/>
          <p:cNvSpPr>
            <a:spLocks noGrp="1"/>
          </p:cNvSpPr>
          <p:nvPr>
            <p:ph idx="1"/>
          </p:nvPr>
        </p:nvSpPr>
        <p:spPr>
          <a:xfrm>
            <a:off x="838200" y="1584541"/>
            <a:ext cx="10515600" cy="4906876"/>
          </a:xfrm>
        </p:spPr>
        <p:txBody>
          <a:bodyPr>
            <a:normAutofit lnSpcReduction="10000"/>
          </a:bodyPr>
          <a:lstStyle/>
          <a:p>
            <a:r>
              <a:rPr lang="en-GB" dirty="0"/>
              <a:t>The while loop tells the computer to do something as long as a specific condition is met.</a:t>
            </a:r>
          </a:p>
          <a:p>
            <a:r>
              <a:rPr lang="en-GB" dirty="0"/>
              <a:t>It essentially says:</a:t>
            </a:r>
          </a:p>
          <a:p>
            <a:pPr marL="0" indent="0">
              <a:buNone/>
            </a:pPr>
            <a:br>
              <a:rPr lang="en-GB" dirty="0"/>
            </a:br>
            <a:r>
              <a:rPr lang="en-GB" dirty="0"/>
              <a:t>		</a:t>
            </a:r>
            <a:r>
              <a:rPr lang="en-GB" i="1" dirty="0"/>
              <a:t>“while this is true, do this.”</a:t>
            </a:r>
          </a:p>
          <a:p>
            <a:pPr marL="0" indent="0">
              <a:buNone/>
            </a:pPr>
            <a:endParaRPr lang="en-GB" i="1" dirty="0"/>
          </a:p>
          <a:p>
            <a:r>
              <a:rPr lang="en-GB" dirty="0"/>
              <a:t>When working with while loops, its important to remember the nature of various operators.</a:t>
            </a:r>
          </a:p>
          <a:p>
            <a:r>
              <a:rPr lang="en-GB" dirty="0"/>
              <a:t>While loops use the </a:t>
            </a:r>
            <a:r>
              <a:rPr lang="en-GB" dirty="0">
                <a:solidFill>
                  <a:schemeClr val="accent5">
                    <a:lumMod val="75000"/>
                  </a:schemeClr>
                </a:solidFill>
                <a:latin typeface="Agency FB" panose="020B0503020202020204" pitchFamily="34" charset="0"/>
              </a:rPr>
              <a:t>break()</a:t>
            </a:r>
            <a:r>
              <a:rPr lang="en-GB" dirty="0">
                <a:latin typeface="Agency FB" panose="020B0503020202020204" pitchFamily="34" charset="0"/>
              </a:rPr>
              <a:t> </a:t>
            </a:r>
            <a:r>
              <a:rPr lang="en-GB" dirty="0"/>
              <a:t>and </a:t>
            </a:r>
            <a:r>
              <a:rPr lang="en-GB" dirty="0">
                <a:solidFill>
                  <a:schemeClr val="accent5">
                    <a:lumMod val="75000"/>
                  </a:schemeClr>
                </a:solidFill>
                <a:latin typeface="Agency FB" panose="020B0503020202020204" pitchFamily="34" charset="0"/>
              </a:rPr>
              <a:t>continue() </a:t>
            </a:r>
            <a:r>
              <a:rPr lang="en-GB" dirty="0"/>
              <a:t>functions in the same way as a for loop does.</a:t>
            </a:r>
            <a:br>
              <a:rPr lang="en-GB" dirty="0"/>
            </a:br>
            <a:br>
              <a:rPr lang="en-GB" dirty="0"/>
            </a:br>
            <a:endParaRPr lang="en-GB" dirty="0"/>
          </a:p>
          <a:p>
            <a:pPr marL="0" indent="0">
              <a:buNone/>
            </a:pPr>
            <a:endParaRPr lang="en-GB" i="1" dirty="0"/>
          </a:p>
        </p:txBody>
      </p:sp>
    </p:spTree>
    <p:extLst>
      <p:ext uri="{BB962C8B-B14F-4D97-AF65-F5344CB8AC3E}">
        <p14:creationId xmlns:p14="http://schemas.microsoft.com/office/powerpoint/2010/main" val="3811455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a:t>
            </a:r>
          </a:p>
        </p:txBody>
      </p:sp>
      <p:pic>
        <p:nvPicPr>
          <p:cNvPr id="5" name="Picture 4"/>
          <p:cNvPicPr>
            <a:picLocks noChangeAspect="1"/>
          </p:cNvPicPr>
          <p:nvPr/>
        </p:nvPicPr>
        <p:blipFill>
          <a:blip r:embed="rId2"/>
          <a:stretch>
            <a:fillRect/>
          </a:stretch>
        </p:blipFill>
        <p:spPr>
          <a:xfrm>
            <a:off x="3260387" y="4369689"/>
            <a:ext cx="2566481" cy="1199913"/>
          </a:xfrm>
          <a:prstGeom prst="rect">
            <a:avLst/>
          </a:prstGeom>
        </p:spPr>
      </p:pic>
      <p:pic>
        <p:nvPicPr>
          <p:cNvPr id="3" name="Picture 2"/>
          <p:cNvPicPr>
            <a:picLocks noChangeAspect="1"/>
          </p:cNvPicPr>
          <p:nvPr/>
        </p:nvPicPr>
        <p:blipFill>
          <a:blip r:embed="rId3"/>
          <a:stretch>
            <a:fillRect/>
          </a:stretch>
        </p:blipFill>
        <p:spPr>
          <a:xfrm>
            <a:off x="3140234" y="2564902"/>
            <a:ext cx="7610475" cy="1057275"/>
          </a:xfrm>
          <a:prstGeom prst="rect">
            <a:avLst/>
          </a:prstGeom>
        </p:spPr>
      </p:pic>
    </p:spTree>
    <p:extLst>
      <p:ext uri="{BB962C8B-B14F-4D97-AF65-F5344CB8AC3E}">
        <p14:creationId xmlns:p14="http://schemas.microsoft.com/office/powerpoint/2010/main" val="2543683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bad example</a:t>
            </a:r>
          </a:p>
        </p:txBody>
      </p:sp>
      <p:pic>
        <p:nvPicPr>
          <p:cNvPr id="3" name="Picture 2"/>
          <p:cNvPicPr>
            <a:picLocks noChangeAspect="1"/>
          </p:cNvPicPr>
          <p:nvPr/>
        </p:nvPicPr>
        <p:blipFill>
          <a:blip r:embed="rId2"/>
          <a:stretch>
            <a:fillRect/>
          </a:stretch>
        </p:blipFill>
        <p:spPr>
          <a:xfrm>
            <a:off x="3493324" y="2580346"/>
            <a:ext cx="4320708" cy="1647270"/>
          </a:xfrm>
          <a:prstGeom prst="rect">
            <a:avLst/>
          </a:prstGeom>
        </p:spPr>
      </p:pic>
    </p:spTree>
    <p:extLst>
      <p:ext uri="{BB962C8B-B14F-4D97-AF65-F5344CB8AC3E}">
        <p14:creationId xmlns:p14="http://schemas.microsoft.com/office/powerpoint/2010/main" val="2012578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254" y="853561"/>
            <a:ext cx="10515600" cy="1370656"/>
          </a:xfrm>
        </p:spPr>
        <p:txBody>
          <a:bodyPr/>
          <a:lstStyle/>
          <a:p>
            <a:r>
              <a:rPr lang="en-GB" dirty="0">
                <a:solidFill>
                  <a:schemeClr val="accent2">
                    <a:lumMod val="50000"/>
                  </a:schemeClr>
                </a:solidFill>
              </a:rPr>
              <a:t>Create a variable and set it to zero.</a:t>
            </a:r>
          </a:p>
          <a:p>
            <a:r>
              <a:rPr lang="en-GB" dirty="0">
                <a:solidFill>
                  <a:schemeClr val="accent2">
                    <a:lumMod val="50000"/>
                  </a:schemeClr>
                </a:solidFill>
              </a:rPr>
              <a:t>Write a while loop that states that, while the variable is less than 250, add 1 to the variable and print the variable to the screen.</a:t>
            </a: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1430937" y="2684247"/>
            <a:ext cx="2407895" cy="1307599"/>
          </a:xfrm>
          <a:prstGeom prst="rect">
            <a:avLst/>
          </a:prstGeom>
        </p:spPr>
      </p:pic>
      <p:pic>
        <p:nvPicPr>
          <p:cNvPr id="5" name="Picture 4"/>
          <p:cNvPicPr>
            <a:picLocks noChangeAspect="1"/>
          </p:cNvPicPr>
          <p:nvPr/>
        </p:nvPicPr>
        <p:blipFill>
          <a:blip r:embed="rId3"/>
          <a:stretch>
            <a:fillRect/>
          </a:stretch>
        </p:blipFill>
        <p:spPr>
          <a:xfrm>
            <a:off x="7845253" y="2684247"/>
            <a:ext cx="862141" cy="2079281"/>
          </a:xfrm>
          <a:prstGeom prst="rect">
            <a:avLst/>
          </a:prstGeom>
        </p:spPr>
      </p:pic>
      <p:sp>
        <p:nvSpPr>
          <p:cNvPr id="6" name="Content Placeholder 2"/>
          <p:cNvSpPr txBox="1">
            <a:spLocks/>
          </p:cNvSpPr>
          <p:nvPr/>
        </p:nvSpPr>
        <p:spPr>
          <a:xfrm>
            <a:off x="784654" y="4763528"/>
            <a:ext cx="10515600" cy="137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lumMod val="50000"/>
                  </a:schemeClr>
                </a:solidFill>
              </a:rPr>
              <a:t>Replace the </a:t>
            </a:r>
            <a:r>
              <a:rPr lang="en-GB" dirty="0">
                <a:solidFill>
                  <a:schemeClr val="accent5">
                    <a:lumMod val="50000"/>
                  </a:schemeClr>
                </a:solidFill>
                <a:latin typeface="Agency FB" panose="020B0503020202020204" pitchFamily="34" charset="0"/>
              </a:rPr>
              <a:t>&lt;</a:t>
            </a:r>
            <a:r>
              <a:rPr lang="en-GB" dirty="0">
                <a:solidFill>
                  <a:schemeClr val="accent2">
                    <a:lumMod val="50000"/>
                  </a:schemeClr>
                </a:solidFill>
              </a:rPr>
              <a:t> with </a:t>
            </a:r>
            <a:r>
              <a:rPr lang="en-GB" dirty="0">
                <a:solidFill>
                  <a:schemeClr val="accent5">
                    <a:lumMod val="50000"/>
                  </a:schemeClr>
                </a:solidFill>
                <a:latin typeface="Agency FB" panose="020B0503020202020204" pitchFamily="34" charset="0"/>
              </a:rPr>
              <a:t>&lt;=</a:t>
            </a:r>
            <a:r>
              <a:rPr lang="en-GB" dirty="0">
                <a:solidFill>
                  <a:schemeClr val="accent2">
                    <a:lumMod val="50000"/>
                  </a:schemeClr>
                </a:solidFill>
              </a:rPr>
              <a:t>, what happens?</a:t>
            </a: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a:p>
            <a:endParaRPr lang="en-GB" dirty="0">
              <a:solidFill>
                <a:schemeClr val="accent2">
                  <a:lumMod val="50000"/>
                </a:schemeClr>
              </a:solidFill>
            </a:endParaRPr>
          </a:p>
        </p:txBody>
      </p:sp>
      <p:pic>
        <p:nvPicPr>
          <p:cNvPr id="7" name="Picture 6"/>
          <p:cNvPicPr>
            <a:picLocks noChangeAspect="1"/>
          </p:cNvPicPr>
          <p:nvPr/>
        </p:nvPicPr>
        <p:blipFill>
          <a:blip r:embed="rId4"/>
          <a:stretch>
            <a:fillRect/>
          </a:stretch>
        </p:blipFill>
        <p:spPr>
          <a:xfrm>
            <a:off x="3838832" y="5448856"/>
            <a:ext cx="720811" cy="1103742"/>
          </a:xfrm>
          <a:prstGeom prst="rect">
            <a:avLst/>
          </a:prstGeom>
        </p:spPr>
      </p:pic>
      <p:sp>
        <p:nvSpPr>
          <p:cNvPr id="8" name="TextBox 7"/>
          <p:cNvSpPr txBox="1"/>
          <p:nvPr/>
        </p:nvSpPr>
        <p:spPr>
          <a:xfrm>
            <a:off x="937826" y="252888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9" name="TextBox 8"/>
          <p:cNvSpPr txBox="1"/>
          <p:nvPr/>
        </p:nvSpPr>
        <p:spPr>
          <a:xfrm>
            <a:off x="7011688" y="271183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144778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0DB6-CC2C-44D2-A29B-C8F0E07AB45A}"/>
              </a:ext>
            </a:extLst>
          </p:cNvPr>
          <p:cNvSpPr>
            <a:spLocks noGrp="1"/>
          </p:cNvSpPr>
          <p:nvPr>
            <p:ph type="title"/>
          </p:nvPr>
        </p:nvSpPr>
        <p:spPr/>
        <p:txBody>
          <a:bodyPr/>
          <a:lstStyle/>
          <a:p>
            <a:r>
              <a:rPr lang="en-US" dirty="0"/>
              <a:t>IDE</a:t>
            </a:r>
          </a:p>
        </p:txBody>
      </p:sp>
      <p:pic>
        <p:nvPicPr>
          <p:cNvPr id="4" name="Content Placeholder 3">
            <a:extLst>
              <a:ext uri="{FF2B5EF4-FFF2-40B4-BE49-F238E27FC236}">
                <a16:creationId xmlns:a16="http://schemas.microsoft.com/office/drawing/2014/main" id="{FF104E29-DF5F-461B-A92D-68663E0B4506}"/>
              </a:ext>
            </a:extLst>
          </p:cNvPr>
          <p:cNvPicPr>
            <a:picLocks noGrp="1" noChangeAspect="1"/>
          </p:cNvPicPr>
          <p:nvPr>
            <p:ph idx="1"/>
          </p:nvPr>
        </p:nvPicPr>
        <p:blipFill>
          <a:blip r:embed="rId2"/>
          <a:stretch>
            <a:fillRect/>
          </a:stretch>
        </p:blipFill>
        <p:spPr>
          <a:xfrm>
            <a:off x="2357064" y="131416"/>
            <a:ext cx="9292860" cy="6595168"/>
          </a:xfrm>
          <a:prstGeom prst="rect">
            <a:avLst/>
          </a:prstGeom>
        </p:spPr>
      </p:pic>
    </p:spTree>
    <p:extLst>
      <p:ext uri="{BB962C8B-B14F-4D97-AF65-F5344CB8AC3E}">
        <p14:creationId xmlns:p14="http://schemas.microsoft.com/office/powerpoint/2010/main" val="222469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loop vs. while loop</a:t>
            </a:r>
          </a:p>
        </p:txBody>
      </p:sp>
      <p:sp>
        <p:nvSpPr>
          <p:cNvPr id="3" name="Content Placeholder 2"/>
          <p:cNvSpPr>
            <a:spLocks noGrp="1"/>
          </p:cNvSpPr>
          <p:nvPr>
            <p:ph idx="1"/>
          </p:nvPr>
        </p:nvSpPr>
        <p:spPr/>
        <p:txBody>
          <a:bodyPr/>
          <a:lstStyle/>
          <a:p>
            <a:r>
              <a:rPr lang="en-GB" dirty="0"/>
              <a:t>You will use for loops more often than while loops.</a:t>
            </a:r>
          </a:p>
          <a:p>
            <a:r>
              <a:rPr lang="en-GB" dirty="0"/>
              <a:t>The for loop is the natural choice for cycling through a list, characters in a string, </a:t>
            </a:r>
            <a:r>
              <a:rPr lang="en-GB" dirty="0" err="1"/>
              <a:t>etc</a:t>
            </a:r>
            <a:r>
              <a:rPr lang="en-GB" dirty="0"/>
              <a:t>; basically, anything of </a:t>
            </a:r>
            <a:r>
              <a:rPr lang="en-GB" i="1" dirty="0"/>
              <a:t>determinate</a:t>
            </a:r>
            <a:r>
              <a:rPr lang="en-GB" dirty="0"/>
              <a:t> size.</a:t>
            </a:r>
          </a:p>
          <a:p>
            <a:r>
              <a:rPr lang="en-GB" dirty="0"/>
              <a:t>The while loop is the natural choice if you are cycling through something, such as a sequence of numbers, an </a:t>
            </a:r>
            <a:r>
              <a:rPr lang="en-GB" i="1" dirty="0"/>
              <a:t>indeterminate</a:t>
            </a:r>
            <a:r>
              <a:rPr lang="en-GB" dirty="0"/>
              <a:t> number of times until some condition is met.</a:t>
            </a:r>
          </a:p>
        </p:txBody>
      </p:sp>
    </p:spTree>
    <p:extLst>
      <p:ext uri="{BB962C8B-B14F-4D97-AF65-F5344CB8AC3E}">
        <p14:creationId xmlns:p14="http://schemas.microsoft.com/office/powerpoint/2010/main" val="71162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loops</a:t>
            </a:r>
          </a:p>
        </p:txBody>
      </p:sp>
      <p:sp>
        <p:nvSpPr>
          <p:cNvPr id="3" name="Content Placeholder 2"/>
          <p:cNvSpPr>
            <a:spLocks noGrp="1"/>
          </p:cNvSpPr>
          <p:nvPr>
            <p:ph idx="1"/>
          </p:nvPr>
        </p:nvSpPr>
        <p:spPr>
          <a:xfrm>
            <a:off x="838200" y="1825625"/>
            <a:ext cx="10515600" cy="1044035"/>
          </a:xfrm>
        </p:spPr>
        <p:txBody>
          <a:bodyPr/>
          <a:lstStyle/>
          <a:p>
            <a:r>
              <a:rPr lang="en-GB" dirty="0"/>
              <a:t>In some situations, you may want a loop within a loop; this is known as a nested loop.</a:t>
            </a:r>
          </a:p>
        </p:txBody>
      </p:sp>
      <p:pic>
        <p:nvPicPr>
          <p:cNvPr id="6" name="Picture 5"/>
          <p:cNvPicPr>
            <a:picLocks noChangeAspect="1"/>
          </p:cNvPicPr>
          <p:nvPr/>
        </p:nvPicPr>
        <p:blipFill>
          <a:blip r:embed="rId2"/>
          <a:stretch>
            <a:fillRect/>
          </a:stretch>
        </p:blipFill>
        <p:spPr>
          <a:xfrm>
            <a:off x="7205351" y="4697754"/>
            <a:ext cx="2429787" cy="1888115"/>
          </a:xfrm>
          <a:prstGeom prst="rect">
            <a:avLst/>
          </a:prstGeom>
        </p:spPr>
      </p:pic>
      <p:sp>
        <p:nvSpPr>
          <p:cNvPr id="7" name="TextBox 6"/>
          <p:cNvSpPr txBox="1"/>
          <p:nvPr/>
        </p:nvSpPr>
        <p:spPr>
          <a:xfrm>
            <a:off x="6459056" y="3004597"/>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TextBox 7"/>
          <p:cNvSpPr txBox="1"/>
          <p:nvPr/>
        </p:nvSpPr>
        <p:spPr>
          <a:xfrm>
            <a:off x="6507892" y="457644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4" name="TextBox 3"/>
          <p:cNvSpPr txBox="1"/>
          <p:nvPr/>
        </p:nvSpPr>
        <p:spPr>
          <a:xfrm>
            <a:off x="838200" y="2900618"/>
            <a:ext cx="5354595"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solidFill>
                  <a:schemeClr val="accent2">
                    <a:lumMod val="50000"/>
                  </a:schemeClr>
                </a:solidFill>
              </a:rPr>
              <a:t>What will the code on the right produce?</a:t>
            </a:r>
          </a:p>
          <a:p>
            <a:pPr marL="285750" indent="-285750">
              <a:buFont typeface="Arial" panose="020B0604020202020204" pitchFamily="34" charset="0"/>
              <a:buChar char="•"/>
            </a:pPr>
            <a:r>
              <a:rPr lang="en-GB" sz="2400" dirty="0">
                <a:solidFill>
                  <a:schemeClr val="accent2">
                    <a:lumMod val="50000"/>
                  </a:schemeClr>
                </a:solidFill>
              </a:rPr>
              <a:t>Recreate this code and run it, what do you get?</a:t>
            </a:r>
          </a:p>
        </p:txBody>
      </p:sp>
      <p:pic>
        <p:nvPicPr>
          <p:cNvPr id="9" name="Picture 8"/>
          <p:cNvPicPr>
            <a:picLocks noChangeAspect="1"/>
          </p:cNvPicPr>
          <p:nvPr/>
        </p:nvPicPr>
        <p:blipFill>
          <a:blip r:embed="rId3"/>
          <a:stretch>
            <a:fillRect/>
          </a:stretch>
        </p:blipFill>
        <p:spPr>
          <a:xfrm>
            <a:off x="6911825" y="3208372"/>
            <a:ext cx="4514850" cy="762000"/>
          </a:xfrm>
          <a:prstGeom prst="rect">
            <a:avLst/>
          </a:prstGeom>
        </p:spPr>
      </p:pic>
    </p:spTree>
    <p:extLst>
      <p:ext uri="{BB962C8B-B14F-4D97-AF65-F5344CB8AC3E}">
        <p14:creationId xmlns:p14="http://schemas.microsoft.com/office/powerpoint/2010/main" val="164743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Conditionals</a:t>
            </a:r>
          </a:p>
        </p:txBody>
      </p:sp>
      <p:sp>
        <p:nvSpPr>
          <p:cNvPr id="3" name="Content Placeholder 2"/>
          <p:cNvSpPr>
            <a:spLocks noGrp="1"/>
          </p:cNvSpPr>
          <p:nvPr>
            <p:ph idx="1"/>
          </p:nvPr>
        </p:nvSpPr>
        <p:spPr>
          <a:xfrm>
            <a:off x="838200" y="1825625"/>
            <a:ext cx="10515600" cy="1191895"/>
          </a:xfrm>
        </p:spPr>
        <p:txBody>
          <a:bodyPr/>
          <a:lstStyle/>
          <a:p>
            <a:r>
              <a:rPr lang="en-GB" dirty="0"/>
              <a:t>There are three main conditional statements in Python; </a:t>
            </a:r>
            <a:r>
              <a:rPr lang="en-GB" dirty="0">
                <a:solidFill>
                  <a:schemeClr val="accent5">
                    <a:lumMod val="75000"/>
                  </a:schemeClr>
                </a:solidFill>
                <a:latin typeface="Agency FB" panose="020B0503020202020204" pitchFamily="34" charset="0"/>
              </a:rPr>
              <a:t>if</a:t>
            </a:r>
            <a:r>
              <a:rPr lang="en-GB" dirty="0">
                <a:latin typeface="Agency FB" panose="020B0503020202020204" pitchFamily="34" charset="0"/>
              </a:rPr>
              <a:t>, </a:t>
            </a:r>
            <a:r>
              <a:rPr lang="en-GB" dirty="0">
                <a:solidFill>
                  <a:schemeClr val="accent5">
                    <a:lumMod val="75000"/>
                  </a:schemeClr>
                </a:solidFill>
                <a:latin typeface="Agency FB" panose="020B0503020202020204" pitchFamily="34" charset="0"/>
              </a:rPr>
              <a:t>else</a:t>
            </a:r>
            <a:r>
              <a:rPr lang="en-GB" dirty="0">
                <a:latin typeface="Agency FB" panose="020B0503020202020204" pitchFamily="34" charset="0"/>
              </a:rPr>
              <a:t>, </a:t>
            </a:r>
            <a:r>
              <a:rPr lang="en-GB" dirty="0" err="1">
                <a:solidFill>
                  <a:schemeClr val="accent5">
                    <a:lumMod val="75000"/>
                  </a:schemeClr>
                </a:solidFill>
                <a:latin typeface="Agency FB" panose="020B0503020202020204" pitchFamily="34" charset="0"/>
              </a:rPr>
              <a:t>elif</a:t>
            </a:r>
            <a:r>
              <a:rPr lang="en-GB" dirty="0"/>
              <a:t>.</a:t>
            </a:r>
          </a:p>
          <a:p>
            <a:r>
              <a:rPr lang="en-GB" dirty="0"/>
              <a:t>We have already used </a:t>
            </a:r>
            <a:r>
              <a:rPr lang="en-GB" dirty="0">
                <a:solidFill>
                  <a:schemeClr val="accent5">
                    <a:lumMod val="75000"/>
                  </a:schemeClr>
                </a:solidFill>
                <a:latin typeface="Agency FB" panose="020B0503020202020204" pitchFamily="34" charset="0"/>
              </a:rPr>
              <a:t>if</a:t>
            </a:r>
            <a:r>
              <a:rPr lang="en-GB" dirty="0">
                <a:latin typeface="Agency FB" panose="020B0503020202020204" pitchFamily="34" charset="0"/>
              </a:rPr>
              <a:t> </a:t>
            </a:r>
            <a:r>
              <a:rPr lang="en-GB" dirty="0"/>
              <a:t>when looking at </a:t>
            </a:r>
            <a:r>
              <a:rPr lang="en-GB" dirty="0">
                <a:solidFill>
                  <a:schemeClr val="accent5">
                    <a:lumMod val="75000"/>
                  </a:schemeClr>
                </a:solidFill>
                <a:latin typeface="Agency FB" panose="020B0503020202020204" pitchFamily="34" charset="0"/>
              </a:rPr>
              <a:t>while</a:t>
            </a:r>
            <a:r>
              <a:rPr lang="en-GB" dirty="0">
                <a:latin typeface="Agency FB" panose="020B0503020202020204" pitchFamily="34" charset="0"/>
              </a:rPr>
              <a:t> </a:t>
            </a:r>
            <a:r>
              <a:rPr lang="en-GB" dirty="0"/>
              <a:t>loops.</a:t>
            </a:r>
          </a:p>
        </p:txBody>
      </p:sp>
      <p:pic>
        <p:nvPicPr>
          <p:cNvPr id="4" name="Picture 3"/>
          <p:cNvPicPr>
            <a:picLocks noChangeAspect="1"/>
          </p:cNvPicPr>
          <p:nvPr/>
        </p:nvPicPr>
        <p:blipFill>
          <a:blip r:embed="rId2"/>
          <a:stretch>
            <a:fillRect/>
          </a:stretch>
        </p:blipFill>
        <p:spPr>
          <a:xfrm>
            <a:off x="1326832" y="3152457"/>
            <a:ext cx="3420999" cy="1249680"/>
          </a:xfrm>
          <a:prstGeom prst="rect">
            <a:avLst/>
          </a:prstGeom>
        </p:spPr>
      </p:pic>
      <p:pic>
        <p:nvPicPr>
          <p:cNvPr id="5" name="Picture 4"/>
          <p:cNvPicPr>
            <a:picLocks noChangeAspect="1"/>
          </p:cNvPicPr>
          <p:nvPr/>
        </p:nvPicPr>
        <p:blipFill>
          <a:blip r:embed="rId3"/>
          <a:stretch>
            <a:fillRect/>
          </a:stretch>
        </p:blipFill>
        <p:spPr>
          <a:xfrm>
            <a:off x="7147122" y="3151756"/>
            <a:ext cx="1550670" cy="387668"/>
          </a:xfrm>
          <a:prstGeom prst="rect">
            <a:avLst/>
          </a:prstGeom>
        </p:spPr>
      </p:pic>
      <p:pic>
        <p:nvPicPr>
          <p:cNvPr id="6" name="Picture 5"/>
          <p:cNvPicPr>
            <a:picLocks noChangeAspect="1"/>
          </p:cNvPicPr>
          <p:nvPr/>
        </p:nvPicPr>
        <p:blipFill>
          <a:blip r:embed="rId4"/>
          <a:stretch>
            <a:fillRect/>
          </a:stretch>
        </p:blipFill>
        <p:spPr>
          <a:xfrm>
            <a:off x="1326832" y="4941570"/>
            <a:ext cx="3595537" cy="1253490"/>
          </a:xfrm>
          <a:prstGeom prst="rect">
            <a:avLst/>
          </a:prstGeom>
        </p:spPr>
      </p:pic>
      <p:pic>
        <p:nvPicPr>
          <p:cNvPr id="7" name="Picture 6"/>
          <p:cNvPicPr>
            <a:picLocks noChangeAspect="1"/>
          </p:cNvPicPr>
          <p:nvPr/>
        </p:nvPicPr>
        <p:blipFill>
          <a:blip r:embed="rId5"/>
          <a:stretch>
            <a:fillRect/>
          </a:stretch>
        </p:blipFill>
        <p:spPr>
          <a:xfrm>
            <a:off x="7180974" y="4908283"/>
            <a:ext cx="3006124" cy="446222"/>
          </a:xfrm>
          <a:prstGeom prst="rect">
            <a:avLst/>
          </a:prstGeom>
        </p:spPr>
      </p:pic>
      <p:sp>
        <p:nvSpPr>
          <p:cNvPr id="8" name="TextBox 7"/>
          <p:cNvSpPr txBox="1"/>
          <p:nvPr/>
        </p:nvSpPr>
        <p:spPr>
          <a:xfrm>
            <a:off x="838200" y="2959345"/>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9" name="TextBox 8"/>
          <p:cNvSpPr txBox="1"/>
          <p:nvPr/>
        </p:nvSpPr>
        <p:spPr>
          <a:xfrm>
            <a:off x="6458981" y="301789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10" name="TextBox 9"/>
          <p:cNvSpPr txBox="1"/>
          <p:nvPr/>
        </p:nvSpPr>
        <p:spPr>
          <a:xfrm>
            <a:off x="838200" y="4711177"/>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11" name="TextBox 10"/>
          <p:cNvSpPr txBox="1"/>
          <p:nvPr/>
        </p:nvSpPr>
        <p:spPr>
          <a:xfrm>
            <a:off x="6458981" y="476973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1280370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 of </a:t>
            </a:r>
            <a:r>
              <a:rPr lang="en-GB" dirty="0" err="1">
                <a:latin typeface="Agency FB" panose="020B0503020202020204" pitchFamily="34" charset="0"/>
              </a:rPr>
              <a:t>elif</a:t>
            </a:r>
            <a:endParaRPr lang="en-GB" dirty="0"/>
          </a:p>
        </p:txBody>
      </p:sp>
      <p:pic>
        <p:nvPicPr>
          <p:cNvPr id="4" name="Picture 3"/>
          <p:cNvPicPr>
            <a:picLocks noChangeAspect="1"/>
          </p:cNvPicPr>
          <p:nvPr/>
        </p:nvPicPr>
        <p:blipFill>
          <a:blip r:embed="rId2"/>
          <a:stretch>
            <a:fillRect/>
          </a:stretch>
        </p:blipFill>
        <p:spPr>
          <a:xfrm>
            <a:off x="1618297" y="2577464"/>
            <a:ext cx="5161325" cy="2611755"/>
          </a:xfrm>
          <a:prstGeom prst="rect">
            <a:avLst/>
          </a:prstGeom>
        </p:spPr>
      </p:pic>
      <p:pic>
        <p:nvPicPr>
          <p:cNvPr id="5" name="Picture 4"/>
          <p:cNvPicPr>
            <a:picLocks noChangeAspect="1"/>
          </p:cNvPicPr>
          <p:nvPr/>
        </p:nvPicPr>
        <p:blipFill>
          <a:blip r:embed="rId3"/>
          <a:stretch>
            <a:fillRect/>
          </a:stretch>
        </p:blipFill>
        <p:spPr>
          <a:xfrm>
            <a:off x="7532370" y="2577464"/>
            <a:ext cx="3351530" cy="520065"/>
          </a:xfrm>
          <a:prstGeom prst="rect">
            <a:avLst/>
          </a:prstGeom>
        </p:spPr>
      </p:pic>
      <p:sp>
        <p:nvSpPr>
          <p:cNvPr id="6" name="TextBox 5"/>
          <p:cNvSpPr txBox="1"/>
          <p:nvPr/>
        </p:nvSpPr>
        <p:spPr>
          <a:xfrm>
            <a:off x="1158841" y="2454201"/>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6779622" y="2512754"/>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2521559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a:t>
            </a:r>
          </a:p>
        </p:txBody>
      </p:sp>
      <p:sp>
        <p:nvSpPr>
          <p:cNvPr id="3" name="Content Placeholder 2"/>
          <p:cNvSpPr>
            <a:spLocks noGrp="1"/>
          </p:cNvSpPr>
          <p:nvPr>
            <p:ph idx="1"/>
          </p:nvPr>
        </p:nvSpPr>
        <p:spPr>
          <a:xfrm>
            <a:off x="838200" y="1825625"/>
            <a:ext cx="5471160" cy="4529455"/>
          </a:xfrm>
        </p:spPr>
        <p:txBody>
          <a:bodyPr>
            <a:normAutofit lnSpcReduction="10000"/>
          </a:bodyPr>
          <a:lstStyle/>
          <a:p>
            <a:r>
              <a:rPr lang="en-GB" dirty="0"/>
              <a:t>A function is a block of code which only runs when it is called.</a:t>
            </a:r>
          </a:p>
          <a:p>
            <a:r>
              <a:rPr lang="en-GB" dirty="0"/>
              <a:t>They are really useful if you have operations that need to be done repeatedly; i.e. calculations.</a:t>
            </a:r>
          </a:p>
          <a:p>
            <a:r>
              <a:rPr lang="en-GB" dirty="0"/>
              <a:t>The function must be defined before it is called. In other words, the block of code that makes up the function must come before the block of code that makes use of the function.</a:t>
            </a:r>
          </a:p>
        </p:txBody>
      </p:sp>
      <p:pic>
        <p:nvPicPr>
          <p:cNvPr id="5" name="Picture 4"/>
          <p:cNvPicPr>
            <a:picLocks noChangeAspect="1"/>
          </p:cNvPicPr>
          <p:nvPr/>
        </p:nvPicPr>
        <p:blipFill>
          <a:blip r:embed="rId2"/>
          <a:stretch>
            <a:fillRect/>
          </a:stretch>
        </p:blipFill>
        <p:spPr>
          <a:xfrm>
            <a:off x="7874039" y="1825625"/>
            <a:ext cx="3701548" cy="1708407"/>
          </a:xfrm>
          <a:prstGeom prst="rect">
            <a:avLst/>
          </a:prstGeom>
        </p:spPr>
      </p:pic>
      <p:pic>
        <p:nvPicPr>
          <p:cNvPr id="6" name="Picture 5"/>
          <p:cNvPicPr>
            <a:picLocks noChangeAspect="1"/>
          </p:cNvPicPr>
          <p:nvPr/>
        </p:nvPicPr>
        <p:blipFill>
          <a:blip r:embed="rId3"/>
          <a:stretch>
            <a:fillRect/>
          </a:stretch>
        </p:blipFill>
        <p:spPr>
          <a:xfrm>
            <a:off x="7874039" y="4267013"/>
            <a:ext cx="1637187" cy="760713"/>
          </a:xfrm>
          <a:prstGeom prst="rect">
            <a:avLst/>
          </a:prstGeom>
        </p:spPr>
      </p:pic>
      <p:sp>
        <p:nvSpPr>
          <p:cNvPr id="7" name="TextBox 6"/>
          <p:cNvSpPr txBox="1"/>
          <p:nvPr/>
        </p:nvSpPr>
        <p:spPr>
          <a:xfrm>
            <a:off x="7101532" y="169068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TextBox 7"/>
          <p:cNvSpPr txBox="1"/>
          <p:nvPr/>
        </p:nvSpPr>
        <p:spPr>
          <a:xfrm>
            <a:off x="7101532" y="4062595"/>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506432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1020" y="3996626"/>
            <a:ext cx="6868758" cy="2432685"/>
          </a:xfrm>
          <a:prstGeom prst="rect">
            <a:avLst/>
          </a:prstGeom>
        </p:spPr>
      </p:pic>
      <p:pic>
        <p:nvPicPr>
          <p:cNvPr id="5" name="Picture 4"/>
          <p:cNvPicPr>
            <a:picLocks noChangeAspect="1"/>
          </p:cNvPicPr>
          <p:nvPr/>
        </p:nvPicPr>
        <p:blipFill>
          <a:blip r:embed="rId3"/>
          <a:stretch>
            <a:fillRect/>
          </a:stretch>
        </p:blipFill>
        <p:spPr>
          <a:xfrm>
            <a:off x="8583661" y="4136558"/>
            <a:ext cx="2745957" cy="1947388"/>
          </a:xfrm>
          <a:prstGeom prst="rect">
            <a:avLst/>
          </a:prstGeom>
        </p:spPr>
      </p:pic>
      <p:sp>
        <p:nvSpPr>
          <p:cNvPr id="6" name="TextBox 5"/>
          <p:cNvSpPr txBox="1"/>
          <p:nvPr/>
        </p:nvSpPr>
        <p:spPr>
          <a:xfrm>
            <a:off x="954283" y="384417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713797" y="4070656"/>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2" name="TextBox 1"/>
          <p:cNvSpPr txBox="1"/>
          <p:nvPr/>
        </p:nvSpPr>
        <p:spPr>
          <a:xfrm>
            <a:off x="815545" y="322181"/>
            <a:ext cx="9630033" cy="1754326"/>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accent2">
                    <a:lumMod val="50000"/>
                  </a:schemeClr>
                </a:solidFill>
              </a:rPr>
              <a:t>Create a function that takes two inputs, multiplies them, and then returns the result. It should look some like:</a:t>
            </a:r>
            <a:br>
              <a:rPr lang="en-GB" dirty="0">
                <a:solidFill>
                  <a:schemeClr val="accent2">
                    <a:lumMod val="50000"/>
                  </a:schemeClr>
                </a:solidFill>
              </a:rPr>
            </a:br>
            <a:br>
              <a:rPr lang="en-GB" dirty="0">
                <a:solidFill>
                  <a:schemeClr val="accent2">
                    <a:lumMod val="50000"/>
                  </a:schemeClr>
                </a:solidFill>
              </a:rPr>
            </a:br>
            <a:r>
              <a:rPr lang="en-GB" dirty="0" err="1">
                <a:solidFill>
                  <a:schemeClr val="accent2">
                    <a:lumMod val="50000"/>
                  </a:schemeClr>
                </a:solidFill>
                <a:latin typeface="Agency FB" panose="020B0503020202020204" pitchFamily="34" charset="0"/>
              </a:rPr>
              <a:t>def</a:t>
            </a:r>
            <a:r>
              <a:rPr lang="en-GB" dirty="0">
                <a:solidFill>
                  <a:schemeClr val="accent2">
                    <a:lumMod val="50000"/>
                  </a:schemeClr>
                </a:solidFill>
                <a:latin typeface="Agency FB" panose="020B0503020202020204" pitchFamily="34" charset="0"/>
              </a:rPr>
              <a:t> </a:t>
            </a:r>
            <a:r>
              <a:rPr lang="en-GB" dirty="0" err="1">
                <a:solidFill>
                  <a:schemeClr val="accent2">
                    <a:lumMod val="50000"/>
                  </a:schemeClr>
                </a:solidFill>
                <a:latin typeface="Agency FB" panose="020B0503020202020204" pitchFamily="34" charset="0"/>
              </a:rPr>
              <a:t>function_name</a:t>
            </a:r>
            <a:r>
              <a:rPr lang="en-GB" dirty="0">
                <a:solidFill>
                  <a:schemeClr val="accent2">
                    <a:lumMod val="50000"/>
                  </a:schemeClr>
                </a:solidFill>
                <a:latin typeface="Agency FB" panose="020B0503020202020204" pitchFamily="34" charset="0"/>
              </a:rPr>
              <a:t>(a, b):</a:t>
            </a:r>
            <a:br>
              <a:rPr lang="en-GB" dirty="0">
                <a:solidFill>
                  <a:schemeClr val="accent2">
                    <a:lumMod val="50000"/>
                  </a:schemeClr>
                </a:solidFill>
                <a:latin typeface="Agency FB" panose="020B0503020202020204" pitchFamily="34" charset="0"/>
              </a:rPr>
            </a:br>
            <a:r>
              <a:rPr lang="en-GB" dirty="0">
                <a:solidFill>
                  <a:schemeClr val="accent2">
                    <a:lumMod val="50000"/>
                  </a:schemeClr>
                </a:solidFill>
                <a:latin typeface="Agency FB" panose="020B0503020202020204" pitchFamily="34" charset="0"/>
              </a:rPr>
              <a:t>	do something</a:t>
            </a:r>
            <a:br>
              <a:rPr lang="en-GB" dirty="0">
                <a:solidFill>
                  <a:schemeClr val="accent2">
                    <a:lumMod val="50000"/>
                  </a:schemeClr>
                </a:solidFill>
                <a:latin typeface="Agency FB" panose="020B0503020202020204" pitchFamily="34" charset="0"/>
              </a:rPr>
            </a:br>
            <a:r>
              <a:rPr lang="en-GB" dirty="0">
                <a:solidFill>
                  <a:schemeClr val="accent2">
                    <a:lumMod val="50000"/>
                  </a:schemeClr>
                </a:solidFill>
                <a:latin typeface="Agency FB" panose="020B0503020202020204" pitchFamily="34" charset="0"/>
              </a:rPr>
              <a:t>	return something</a:t>
            </a:r>
          </a:p>
        </p:txBody>
      </p:sp>
      <p:pic>
        <p:nvPicPr>
          <p:cNvPr id="3" name="Picture 2"/>
          <p:cNvPicPr>
            <a:picLocks noChangeAspect="1"/>
          </p:cNvPicPr>
          <p:nvPr/>
        </p:nvPicPr>
        <p:blipFill>
          <a:blip r:embed="rId4"/>
          <a:stretch>
            <a:fillRect/>
          </a:stretch>
        </p:blipFill>
        <p:spPr>
          <a:xfrm>
            <a:off x="4650360" y="1089868"/>
            <a:ext cx="3495675" cy="847725"/>
          </a:xfrm>
          <a:prstGeom prst="rect">
            <a:avLst/>
          </a:prstGeom>
        </p:spPr>
      </p:pic>
      <p:sp>
        <p:nvSpPr>
          <p:cNvPr id="8" name="TextBox 7"/>
          <p:cNvSpPr txBox="1"/>
          <p:nvPr/>
        </p:nvSpPr>
        <p:spPr>
          <a:xfrm>
            <a:off x="815544" y="2608717"/>
            <a:ext cx="9630033"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accent2">
                    <a:lumMod val="50000"/>
                  </a:schemeClr>
                </a:solidFill>
              </a:rPr>
              <a:t>Create two different lists of integers.</a:t>
            </a:r>
          </a:p>
          <a:p>
            <a:pPr marL="285750" indent="-285750">
              <a:buFont typeface="Arial" panose="020B0604020202020204" pitchFamily="34" charset="0"/>
              <a:buChar char="•"/>
            </a:pPr>
            <a:r>
              <a:rPr lang="en-GB" dirty="0">
                <a:solidFill>
                  <a:schemeClr val="accent2">
                    <a:lumMod val="50000"/>
                  </a:schemeClr>
                </a:solidFill>
              </a:rPr>
              <a:t>Using your function, write a nested for loop that cycles through each entries in the first list and multiples it by each of the entries in the second list, and prints the result to the screen.</a:t>
            </a:r>
          </a:p>
        </p:txBody>
      </p:sp>
    </p:spTree>
    <p:extLst>
      <p:ext uri="{BB962C8B-B14F-4D97-AF65-F5344CB8AC3E}">
        <p14:creationId xmlns:p14="http://schemas.microsoft.com/office/powerpoint/2010/main" val="225841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returns</a:t>
            </a:r>
          </a:p>
        </p:txBody>
      </p:sp>
      <p:sp>
        <p:nvSpPr>
          <p:cNvPr id="3" name="Content Placeholder 2"/>
          <p:cNvSpPr>
            <a:spLocks noGrp="1"/>
          </p:cNvSpPr>
          <p:nvPr>
            <p:ph idx="1"/>
          </p:nvPr>
        </p:nvSpPr>
        <p:spPr>
          <a:xfrm>
            <a:off x="838200" y="1690688"/>
            <a:ext cx="10515600" cy="709612"/>
          </a:xfrm>
        </p:spPr>
        <p:txBody>
          <a:bodyPr/>
          <a:lstStyle/>
          <a:p>
            <a:r>
              <a:rPr lang="en-GB" dirty="0"/>
              <a:t>You can have a function return multiple outputs.</a:t>
            </a:r>
          </a:p>
        </p:txBody>
      </p:sp>
      <p:pic>
        <p:nvPicPr>
          <p:cNvPr id="4" name="Picture 3"/>
          <p:cNvPicPr>
            <a:picLocks noChangeAspect="1"/>
          </p:cNvPicPr>
          <p:nvPr/>
        </p:nvPicPr>
        <p:blipFill>
          <a:blip r:embed="rId2"/>
          <a:stretch>
            <a:fillRect/>
          </a:stretch>
        </p:blipFill>
        <p:spPr>
          <a:xfrm>
            <a:off x="1263967" y="2617470"/>
            <a:ext cx="6227165" cy="2663190"/>
          </a:xfrm>
          <a:prstGeom prst="rect">
            <a:avLst/>
          </a:prstGeom>
        </p:spPr>
      </p:pic>
      <p:pic>
        <p:nvPicPr>
          <p:cNvPr id="5" name="Picture 4"/>
          <p:cNvPicPr>
            <a:picLocks noChangeAspect="1"/>
          </p:cNvPicPr>
          <p:nvPr/>
        </p:nvPicPr>
        <p:blipFill>
          <a:blip r:embed="rId3"/>
          <a:stretch>
            <a:fillRect/>
          </a:stretch>
        </p:blipFill>
        <p:spPr>
          <a:xfrm>
            <a:off x="8356457" y="2617470"/>
            <a:ext cx="2997343" cy="2570798"/>
          </a:xfrm>
          <a:prstGeom prst="rect">
            <a:avLst/>
          </a:prstGeom>
        </p:spPr>
      </p:pic>
      <p:sp>
        <p:nvSpPr>
          <p:cNvPr id="6" name="TextBox 5"/>
          <p:cNvSpPr txBox="1"/>
          <p:nvPr/>
        </p:nvSpPr>
        <p:spPr>
          <a:xfrm>
            <a:off x="697230" y="240030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729569" y="240404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Tree>
    <p:extLst>
      <p:ext uri="{BB962C8B-B14F-4D97-AF65-F5344CB8AC3E}">
        <p14:creationId xmlns:p14="http://schemas.microsoft.com/office/powerpoint/2010/main" val="391437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and writing to files in Python: The file object</a:t>
            </a:r>
          </a:p>
        </p:txBody>
      </p:sp>
      <p:sp>
        <p:nvSpPr>
          <p:cNvPr id="3" name="Content Placeholder 2"/>
          <p:cNvSpPr>
            <a:spLocks noGrp="1"/>
          </p:cNvSpPr>
          <p:nvPr>
            <p:ph idx="1"/>
          </p:nvPr>
        </p:nvSpPr>
        <p:spPr>
          <a:xfrm>
            <a:off x="838199" y="2181576"/>
            <a:ext cx="10515600" cy="4351338"/>
          </a:xfrm>
        </p:spPr>
        <p:txBody>
          <a:bodyPr/>
          <a:lstStyle/>
          <a:p>
            <a:r>
              <a:rPr lang="en-GB" dirty="0"/>
              <a:t>File handling in Python can easily be done with the built-in object </a:t>
            </a:r>
            <a:r>
              <a:rPr lang="en-GB" dirty="0">
                <a:solidFill>
                  <a:schemeClr val="accent5">
                    <a:lumMod val="75000"/>
                  </a:schemeClr>
                </a:solidFill>
                <a:latin typeface="Agency FB" panose="020B0503020202020204" pitchFamily="34" charset="0"/>
              </a:rPr>
              <a:t>file</a:t>
            </a:r>
            <a:r>
              <a:rPr lang="en-GB" dirty="0"/>
              <a:t>.</a:t>
            </a:r>
          </a:p>
          <a:p>
            <a:r>
              <a:rPr lang="en-GB" dirty="0"/>
              <a:t>The </a:t>
            </a:r>
            <a:r>
              <a:rPr lang="en-GB" dirty="0">
                <a:solidFill>
                  <a:schemeClr val="accent5">
                    <a:lumMod val="75000"/>
                  </a:schemeClr>
                </a:solidFill>
                <a:latin typeface="Agency FB" panose="020B0503020202020204" pitchFamily="34" charset="0"/>
              </a:rPr>
              <a:t>file</a:t>
            </a:r>
            <a:r>
              <a:rPr lang="en-GB" dirty="0">
                <a:latin typeface="Agency FB" panose="020B0503020202020204" pitchFamily="34" charset="0"/>
              </a:rPr>
              <a:t> </a:t>
            </a:r>
            <a:r>
              <a:rPr lang="en-GB" dirty="0"/>
              <a:t>object provides all of the basic functions necessary in order to manipulate files.</a:t>
            </a:r>
          </a:p>
          <a:p>
            <a:pPr marL="0" indent="0">
              <a:buNone/>
            </a:pPr>
            <a:endParaRPr lang="en-GB" dirty="0"/>
          </a:p>
        </p:txBody>
      </p:sp>
      <p:sp>
        <p:nvSpPr>
          <p:cNvPr id="4" name="Rectangle 3"/>
          <p:cNvSpPr/>
          <p:nvPr/>
        </p:nvSpPr>
        <p:spPr>
          <a:xfrm>
            <a:off x="922637" y="3880192"/>
            <a:ext cx="10346725" cy="954107"/>
          </a:xfrm>
          <a:prstGeom prst="rect">
            <a:avLst/>
          </a:prstGeom>
        </p:spPr>
        <p:txBody>
          <a:bodyPr wrap="square">
            <a:spAutoFit/>
          </a:bodyPr>
          <a:lstStyle/>
          <a:p>
            <a:pPr marL="457200" indent="-457200">
              <a:buFont typeface="Arial" panose="020B0604020202020204" pitchFamily="34" charset="0"/>
              <a:buChar char="•"/>
            </a:pPr>
            <a:r>
              <a:rPr lang="en-GB" sz="2800" dirty="0">
                <a:solidFill>
                  <a:schemeClr val="accent2">
                    <a:lumMod val="50000"/>
                  </a:schemeClr>
                </a:solidFill>
              </a:rPr>
              <a:t>Open up notepad or notepad++. Write some text and save the file to a location and with a name you’ll remember.</a:t>
            </a:r>
          </a:p>
        </p:txBody>
      </p:sp>
    </p:spTree>
    <p:extLst>
      <p:ext uri="{BB962C8B-B14F-4D97-AF65-F5344CB8AC3E}">
        <p14:creationId xmlns:p14="http://schemas.microsoft.com/office/powerpoint/2010/main" val="404971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latin typeface="Agency FB" panose="020B0503020202020204" pitchFamily="34" charset="0"/>
              </a:rPr>
              <a:t>open() </a:t>
            </a:r>
            <a:r>
              <a:rPr lang="en-GB" dirty="0"/>
              <a:t>function</a:t>
            </a:r>
          </a:p>
        </p:txBody>
      </p:sp>
      <p:sp>
        <p:nvSpPr>
          <p:cNvPr id="3" name="Content Placeholder 2"/>
          <p:cNvSpPr>
            <a:spLocks noGrp="1"/>
          </p:cNvSpPr>
          <p:nvPr>
            <p:ph idx="1"/>
          </p:nvPr>
        </p:nvSpPr>
        <p:spPr>
          <a:xfrm>
            <a:off x="838200" y="1587757"/>
            <a:ext cx="10515600" cy="1766072"/>
          </a:xfrm>
        </p:spPr>
        <p:txBody>
          <a:bodyPr>
            <a:normAutofit/>
          </a:bodyPr>
          <a:lstStyle/>
          <a:p>
            <a:r>
              <a:rPr lang="en-GB" sz="2400" dirty="0"/>
              <a:t>Before you can work with a file, you first have to open it using Python’s in-built </a:t>
            </a:r>
            <a:r>
              <a:rPr lang="en-GB" sz="2400" dirty="0">
                <a:solidFill>
                  <a:schemeClr val="accent5">
                    <a:lumMod val="75000"/>
                  </a:schemeClr>
                </a:solidFill>
                <a:latin typeface="Agency FB" panose="020B0503020202020204" pitchFamily="34" charset="0"/>
              </a:rPr>
              <a:t>open()</a:t>
            </a:r>
            <a:r>
              <a:rPr lang="en-GB" sz="2400" dirty="0">
                <a:solidFill>
                  <a:schemeClr val="accent5">
                    <a:lumMod val="75000"/>
                  </a:schemeClr>
                </a:solidFill>
              </a:rPr>
              <a:t> </a:t>
            </a:r>
            <a:r>
              <a:rPr lang="en-GB" sz="2400" dirty="0"/>
              <a:t>function.</a:t>
            </a:r>
          </a:p>
          <a:p>
            <a:r>
              <a:rPr lang="en-GB" sz="2400" dirty="0"/>
              <a:t>The </a:t>
            </a:r>
            <a:r>
              <a:rPr lang="en-GB" sz="2400" dirty="0">
                <a:solidFill>
                  <a:schemeClr val="accent5">
                    <a:lumMod val="75000"/>
                  </a:schemeClr>
                </a:solidFill>
                <a:latin typeface="Agency FB" panose="020B0503020202020204" pitchFamily="34" charset="0"/>
              </a:rPr>
              <a:t>open() </a:t>
            </a:r>
            <a:r>
              <a:rPr lang="en-GB" sz="2400" dirty="0"/>
              <a:t>function takes two arguments; the name of the file that you wish to use and the mode for which we would like to open the file</a:t>
            </a:r>
          </a:p>
        </p:txBody>
      </p:sp>
      <p:pic>
        <p:nvPicPr>
          <p:cNvPr id="4" name="Picture 3"/>
          <p:cNvPicPr>
            <a:picLocks noChangeAspect="1"/>
          </p:cNvPicPr>
          <p:nvPr/>
        </p:nvPicPr>
        <p:blipFill>
          <a:blip r:embed="rId2"/>
          <a:stretch>
            <a:fillRect/>
          </a:stretch>
        </p:blipFill>
        <p:spPr>
          <a:xfrm>
            <a:off x="1700599" y="3190617"/>
            <a:ext cx="8106196" cy="326424"/>
          </a:xfrm>
          <a:prstGeom prst="rect">
            <a:avLst/>
          </a:prstGeom>
        </p:spPr>
      </p:pic>
      <p:sp>
        <p:nvSpPr>
          <p:cNvPr id="6" name="Content Placeholder 2"/>
          <p:cNvSpPr txBox="1">
            <a:spLocks/>
          </p:cNvSpPr>
          <p:nvPr/>
        </p:nvSpPr>
        <p:spPr>
          <a:xfrm>
            <a:off x="838200" y="3617441"/>
            <a:ext cx="10515600"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By default, the </a:t>
            </a:r>
            <a:r>
              <a:rPr lang="en-GB" sz="2400" dirty="0">
                <a:solidFill>
                  <a:schemeClr val="accent5">
                    <a:lumMod val="75000"/>
                  </a:schemeClr>
                </a:solidFill>
                <a:latin typeface="Agency FB" panose="020B0503020202020204" pitchFamily="34" charset="0"/>
              </a:rPr>
              <a:t>open() </a:t>
            </a:r>
            <a:r>
              <a:rPr lang="en-GB" sz="2400" dirty="0"/>
              <a:t>function opens a file in ‘read mode’; this is what the </a:t>
            </a:r>
            <a:r>
              <a:rPr lang="en-GB" sz="2400" dirty="0">
                <a:solidFill>
                  <a:schemeClr val="accent5">
                    <a:lumMod val="75000"/>
                  </a:schemeClr>
                </a:solidFill>
                <a:latin typeface="Agency FB" panose="020B0503020202020204" pitchFamily="34" charset="0"/>
              </a:rPr>
              <a:t>‘r’</a:t>
            </a:r>
            <a:r>
              <a:rPr lang="en-GB" sz="2400" dirty="0">
                <a:latin typeface="Agency FB" panose="020B0503020202020204" pitchFamily="34" charset="0"/>
              </a:rPr>
              <a:t> </a:t>
            </a:r>
            <a:r>
              <a:rPr lang="en-GB" sz="2400" dirty="0"/>
              <a:t>above signifies.</a:t>
            </a:r>
          </a:p>
          <a:p>
            <a:r>
              <a:rPr lang="en-GB" sz="2400" dirty="0"/>
              <a:t>There are a number of different file opening modes. The most common are: </a:t>
            </a:r>
            <a:r>
              <a:rPr lang="en-GB" sz="2400" dirty="0">
                <a:solidFill>
                  <a:schemeClr val="accent5">
                    <a:lumMod val="75000"/>
                  </a:schemeClr>
                </a:solidFill>
              </a:rPr>
              <a:t>‘r’</a:t>
            </a:r>
            <a:r>
              <a:rPr lang="en-GB" sz="2400" dirty="0"/>
              <a:t>= read, </a:t>
            </a:r>
            <a:r>
              <a:rPr lang="en-GB" sz="2400" dirty="0">
                <a:solidFill>
                  <a:schemeClr val="accent5">
                    <a:lumMod val="75000"/>
                  </a:schemeClr>
                </a:solidFill>
              </a:rPr>
              <a:t>‘w’</a:t>
            </a:r>
            <a:r>
              <a:rPr lang="en-GB" sz="2400" dirty="0"/>
              <a:t>=write, </a:t>
            </a:r>
            <a:r>
              <a:rPr lang="en-GB" sz="2400" dirty="0">
                <a:solidFill>
                  <a:schemeClr val="accent5">
                    <a:lumMod val="75000"/>
                  </a:schemeClr>
                </a:solidFill>
              </a:rPr>
              <a:t>‘r+’</a:t>
            </a:r>
            <a:r>
              <a:rPr lang="en-GB" sz="2400" dirty="0"/>
              <a:t>=both reading and writing, </a:t>
            </a:r>
            <a:r>
              <a:rPr lang="en-GB" sz="2400" dirty="0">
                <a:solidFill>
                  <a:schemeClr val="accent5">
                    <a:lumMod val="75000"/>
                  </a:schemeClr>
                </a:solidFill>
              </a:rPr>
              <a:t>‘a’</a:t>
            </a:r>
            <a:r>
              <a:rPr lang="en-GB" sz="2400" dirty="0"/>
              <a:t>=appending.</a:t>
            </a:r>
          </a:p>
          <a:p>
            <a:pPr marL="0" indent="0">
              <a:buNone/>
            </a:pPr>
            <a:endParaRPr lang="en-GB" sz="2400" dirty="0"/>
          </a:p>
        </p:txBody>
      </p:sp>
      <p:sp>
        <p:nvSpPr>
          <p:cNvPr id="5" name="Rectangle 4"/>
          <p:cNvSpPr/>
          <p:nvPr/>
        </p:nvSpPr>
        <p:spPr>
          <a:xfrm>
            <a:off x="838200" y="5440832"/>
            <a:ext cx="7963298"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read the file in.</a:t>
            </a:r>
          </a:p>
        </p:txBody>
      </p:sp>
    </p:spTree>
    <p:extLst>
      <p:ext uri="{BB962C8B-B14F-4D97-AF65-F5344CB8AC3E}">
        <p14:creationId xmlns:p14="http://schemas.microsoft.com/office/powerpoint/2010/main" val="16990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8200" y="365125"/>
            <a:ext cx="10515600" cy="1325563"/>
          </a:xfrm>
        </p:spPr>
        <p:txBody>
          <a:bodyPr/>
          <a:lstStyle/>
          <a:p>
            <a:r>
              <a:rPr lang="en-GB" dirty="0"/>
              <a:t>The </a:t>
            </a:r>
            <a:r>
              <a:rPr lang="en-GB" dirty="0">
                <a:latin typeface="Agency FB" panose="020B0503020202020204" pitchFamily="34" charset="0"/>
              </a:rPr>
              <a:t>close() </a:t>
            </a:r>
            <a:r>
              <a:rPr lang="en-GB" dirty="0"/>
              <a:t>function</a:t>
            </a:r>
          </a:p>
        </p:txBody>
      </p:sp>
      <p:sp>
        <p:nvSpPr>
          <p:cNvPr id="8" name="Content Placeholder 2"/>
          <p:cNvSpPr>
            <a:spLocks noGrp="1"/>
          </p:cNvSpPr>
          <p:nvPr>
            <p:ph idx="1"/>
          </p:nvPr>
        </p:nvSpPr>
        <p:spPr>
          <a:xfrm>
            <a:off x="838200" y="1825625"/>
            <a:ext cx="10515600" cy="1329467"/>
          </a:xfrm>
        </p:spPr>
        <p:txBody>
          <a:bodyPr>
            <a:normAutofit fontScale="85000" lnSpcReduction="20000"/>
          </a:bodyPr>
          <a:lstStyle/>
          <a:p>
            <a:r>
              <a:rPr lang="en-GB" dirty="0"/>
              <a:t>Likewise, once you’re done working with a file, you can close it with the </a:t>
            </a:r>
            <a:r>
              <a:rPr lang="en-GB" dirty="0">
                <a:solidFill>
                  <a:schemeClr val="accent5">
                    <a:lumMod val="75000"/>
                  </a:schemeClr>
                </a:solidFill>
                <a:latin typeface="Agency FB" panose="020B0503020202020204" pitchFamily="34" charset="0"/>
              </a:rPr>
              <a:t>close() </a:t>
            </a:r>
            <a:r>
              <a:rPr lang="en-GB" dirty="0"/>
              <a:t>function.</a:t>
            </a:r>
          </a:p>
          <a:p>
            <a:r>
              <a:rPr lang="en-GB" dirty="0"/>
              <a:t>Using this function will free up any system resources that are being used up by having the file open.</a:t>
            </a:r>
          </a:p>
        </p:txBody>
      </p:sp>
      <p:pic>
        <p:nvPicPr>
          <p:cNvPr id="9" name="Picture 8"/>
          <p:cNvPicPr>
            <a:picLocks noChangeAspect="1"/>
          </p:cNvPicPr>
          <p:nvPr/>
        </p:nvPicPr>
        <p:blipFill>
          <a:blip r:embed="rId2"/>
          <a:stretch>
            <a:fillRect/>
          </a:stretch>
        </p:blipFill>
        <p:spPr>
          <a:xfrm>
            <a:off x="1208902" y="3605211"/>
            <a:ext cx="2266950" cy="257175"/>
          </a:xfrm>
          <a:prstGeom prst="rect">
            <a:avLst/>
          </a:prstGeom>
        </p:spPr>
      </p:pic>
    </p:spTree>
    <p:extLst>
      <p:ext uri="{BB962C8B-B14F-4D97-AF65-F5344CB8AC3E}">
        <p14:creationId xmlns:p14="http://schemas.microsoft.com/office/powerpoint/2010/main" val="389186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1341-3D57-4933-B974-149825EB8269}"/>
              </a:ext>
            </a:extLst>
          </p:cNvPr>
          <p:cNvSpPr>
            <a:spLocks noGrp="1"/>
          </p:cNvSpPr>
          <p:nvPr>
            <p:ph type="title"/>
          </p:nvPr>
        </p:nvSpPr>
        <p:spPr/>
        <p:txBody>
          <a:bodyPr/>
          <a:lstStyle/>
          <a:p>
            <a:r>
              <a:rPr lang="en-US" dirty="0"/>
              <a:t>Types                                Basic Operations</a:t>
            </a:r>
          </a:p>
        </p:txBody>
      </p:sp>
      <p:sp>
        <p:nvSpPr>
          <p:cNvPr id="3" name="Content Placeholder 2">
            <a:extLst>
              <a:ext uri="{FF2B5EF4-FFF2-40B4-BE49-F238E27FC236}">
                <a16:creationId xmlns:a16="http://schemas.microsoft.com/office/drawing/2014/main" id="{69B86011-729E-4102-BE88-7099179B37F5}"/>
              </a:ext>
            </a:extLst>
          </p:cNvPr>
          <p:cNvSpPr>
            <a:spLocks noGrp="1"/>
          </p:cNvSpPr>
          <p:nvPr>
            <p:ph sz="half" idx="1"/>
          </p:nvPr>
        </p:nvSpPr>
        <p:spPr/>
        <p:txBody>
          <a:bodyPr>
            <a:normAutofit fontScale="92500" lnSpcReduction="20000"/>
          </a:bodyPr>
          <a:lstStyle/>
          <a:p>
            <a:r>
              <a:rPr lang="en-US" dirty="0"/>
              <a:t>Numbers</a:t>
            </a:r>
          </a:p>
          <a:p>
            <a:pPr lvl="1"/>
            <a:r>
              <a:rPr lang="en-US" dirty="0"/>
              <a:t>Integer</a:t>
            </a:r>
          </a:p>
          <a:p>
            <a:pPr lvl="1"/>
            <a:r>
              <a:rPr lang="en-US" dirty="0"/>
              <a:t>Float</a:t>
            </a:r>
          </a:p>
          <a:p>
            <a:pPr lvl="1"/>
            <a:r>
              <a:rPr lang="en-US" dirty="0"/>
              <a:t>Complex</a:t>
            </a:r>
          </a:p>
          <a:p>
            <a:r>
              <a:rPr lang="en-US" dirty="0"/>
              <a:t>Boolean</a:t>
            </a:r>
          </a:p>
          <a:p>
            <a:r>
              <a:rPr lang="en-US" dirty="0"/>
              <a:t>String</a:t>
            </a:r>
          </a:p>
        </p:txBody>
      </p:sp>
      <p:sp>
        <p:nvSpPr>
          <p:cNvPr id="4" name="Content Placeholder 3">
            <a:extLst>
              <a:ext uri="{FF2B5EF4-FFF2-40B4-BE49-F238E27FC236}">
                <a16:creationId xmlns:a16="http://schemas.microsoft.com/office/drawing/2014/main" id="{C641E7B9-7B60-4300-90D7-8A3F7D3BEA92}"/>
              </a:ext>
            </a:extLst>
          </p:cNvPr>
          <p:cNvSpPr>
            <a:spLocks noGrp="1"/>
          </p:cNvSpPr>
          <p:nvPr>
            <p:ph sz="half" idx="2"/>
          </p:nvPr>
        </p:nvSpPr>
        <p:spPr>
          <a:xfrm>
            <a:off x="6172199" y="1825625"/>
            <a:ext cx="5521817" cy="4884268"/>
          </a:xfrm>
        </p:spPr>
        <p:txBody>
          <a:bodyPr>
            <a:normAutofit fontScale="92500" lnSpcReduction="20000"/>
          </a:bodyPr>
          <a:lstStyle/>
          <a:p>
            <a:r>
              <a:rPr lang="en-US" dirty="0"/>
              <a:t>Operators (non-exhaustive list)</a:t>
            </a:r>
          </a:p>
          <a:p>
            <a:pPr lvl="1"/>
            <a:r>
              <a:rPr lang="en-US" dirty="0"/>
              <a:t>+         #addition</a:t>
            </a:r>
          </a:p>
          <a:p>
            <a:pPr lvl="1"/>
            <a:r>
              <a:rPr lang="en-US" dirty="0"/>
              <a:t>-          #subtraction</a:t>
            </a:r>
          </a:p>
          <a:p>
            <a:pPr lvl="1"/>
            <a:r>
              <a:rPr lang="en-US" dirty="0"/>
              <a:t>*         #multiplication</a:t>
            </a:r>
          </a:p>
          <a:p>
            <a:pPr lvl="1"/>
            <a:r>
              <a:rPr lang="en-US" dirty="0"/>
              <a:t>**       # power</a:t>
            </a:r>
          </a:p>
          <a:p>
            <a:pPr lvl="1"/>
            <a:r>
              <a:rPr lang="en-US" dirty="0"/>
              <a:t>%        # modulus</a:t>
            </a:r>
          </a:p>
          <a:p>
            <a:pPr lvl="1"/>
            <a:r>
              <a:rPr lang="en-US" dirty="0"/>
              <a:t>“in”    # check if element is in container</a:t>
            </a:r>
          </a:p>
          <a:p>
            <a:r>
              <a:rPr lang="en-US" dirty="0"/>
              <a:t>Functions</a:t>
            </a:r>
          </a:p>
          <a:p>
            <a:pPr lvl="1"/>
            <a:r>
              <a:rPr lang="en-US" dirty="0"/>
              <a:t>(Custom) operations that take one or more pieces of data as arguments</a:t>
            </a:r>
          </a:p>
          <a:p>
            <a:pPr lvl="1"/>
            <a:r>
              <a:rPr lang="en-US" dirty="0" err="1"/>
              <a:t>len</a:t>
            </a:r>
            <a:r>
              <a:rPr lang="en-US" dirty="0"/>
              <a:t>(‘world’)</a:t>
            </a:r>
          </a:p>
          <a:p>
            <a:r>
              <a:rPr lang="en-US" dirty="0"/>
              <a:t>Methods</a:t>
            </a:r>
          </a:p>
          <a:p>
            <a:pPr lvl="1"/>
            <a:r>
              <a:rPr lang="en-US" dirty="0"/>
              <a:t>Functions called directly off data using the “.” operator</a:t>
            </a:r>
          </a:p>
          <a:p>
            <a:pPr lvl="1"/>
            <a:r>
              <a:rPr lang="en-US" dirty="0"/>
              <a:t>‘Hello </a:t>
            </a:r>
            <a:r>
              <a:rPr lang="en-US" dirty="0" err="1"/>
              <a:t>World”.split</a:t>
            </a:r>
            <a:r>
              <a:rPr lang="en-US" dirty="0"/>
              <a:t>()</a:t>
            </a:r>
          </a:p>
        </p:txBody>
      </p:sp>
    </p:spTree>
    <p:extLst>
      <p:ext uri="{BB962C8B-B14F-4D97-AF65-F5344CB8AC3E}">
        <p14:creationId xmlns:p14="http://schemas.microsoft.com/office/powerpoint/2010/main" val="3664201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in a file and printing to screen example</a:t>
            </a:r>
          </a:p>
        </p:txBody>
      </p:sp>
      <p:sp>
        <p:nvSpPr>
          <p:cNvPr id="3" name="Content Placeholder 2"/>
          <p:cNvSpPr>
            <a:spLocks noGrp="1"/>
          </p:cNvSpPr>
          <p:nvPr>
            <p:ph idx="1"/>
          </p:nvPr>
        </p:nvSpPr>
        <p:spPr>
          <a:xfrm>
            <a:off x="838200" y="1825625"/>
            <a:ext cx="10515600" cy="1280040"/>
          </a:xfrm>
        </p:spPr>
        <p:txBody>
          <a:bodyPr/>
          <a:lstStyle/>
          <a:p>
            <a:pPr marL="0" indent="0">
              <a:buNone/>
            </a:pPr>
            <a:r>
              <a:rPr lang="en-GB" dirty="0"/>
              <a:t>Using what you have now learned about for loops, it is possible to open a file for reading and then print each line in the file to the screen using a for loop.</a:t>
            </a:r>
          </a:p>
        </p:txBody>
      </p:sp>
      <p:pic>
        <p:nvPicPr>
          <p:cNvPr id="5" name="Picture 4"/>
          <p:cNvPicPr>
            <a:picLocks noChangeAspect="1"/>
          </p:cNvPicPr>
          <p:nvPr/>
        </p:nvPicPr>
        <p:blipFill>
          <a:blip r:embed="rId2"/>
          <a:stretch>
            <a:fillRect/>
          </a:stretch>
        </p:blipFill>
        <p:spPr>
          <a:xfrm>
            <a:off x="7454727" y="4196191"/>
            <a:ext cx="3600451" cy="2552779"/>
          </a:xfrm>
          <a:prstGeom prst="rect">
            <a:avLst/>
          </a:prstGeom>
        </p:spPr>
      </p:pic>
      <p:sp>
        <p:nvSpPr>
          <p:cNvPr id="6" name="Rectangle 5"/>
          <p:cNvSpPr/>
          <p:nvPr/>
        </p:nvSpPr>
        <p:spPr>
          <a:xfrm>
            <a:off x="662839" y="3155857"/>
            <a:ext cx="9865346" cy="830997"/>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2">
                    <a:lumMod val="50000"/>
                  </a:schemeClr>
                </a:solidFill>
              </a:rPr>
              <a:t>Use a for loop and the variable name that you assigned the open file to in order to print each of the lines in your file to the screen.</a:t>
            </a:r>
          </a:p>
        </p:txBody>
      </p:sp>
      <p:sp>
        <p:nvSpPr>
          <p:cNvPr id="8" name="TextBox 7"/>
          <p:cNvSpPr txBox="1"/>
          <p:nvPr/>
        </p:nvSpPr>
        <p:spPr>
          <a:xfrm>
            <a:off x="376623" y="4195931"/>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9" name="TextBox 8"/>
          <p:cNvSpPr txBox="1"/>
          <p:nvPr/>
        </p:nvSpPr>
        <p:spPr>
          <a:xfrm>
            <a:off x="6887990" y="412849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pic>
        <p:nvPicPr>
          <p:cNvPr id="7" name="Picture 6"/>
          <p:cNvPicPr>
            <a:picLocks noChangeAspect="1"/>
          </p:cNvPicPr>
          <p:nvPr/>
        </p:nvPicPr>
        <p:blipFill>
          <a:blip r:embed="rId3"/>
          <a:stretch>
            <a:fillRect/>
          </a:stretch>
        </p:blipFill>
        <p:spPr>
          <a:xfrm>
            <a:off x="943360" y="4351608"/>
            <a:ext cx="4781550" cy="638175"/>
          </a:xfrm>
          <a:prstGeom prst="rect">
            <a:avLst/>
          </a:prstGeom>
        </p:spPr>
      </p:pic>
    </p:spTree>
    <p:extLst>
      <p:ext uri="{BB962C8B-B14F-4D97-AF65-F5344CB8AC3E}">
        <p14:creationId xmlns:p14="http://schemas.microsoft.com/office/powerpoint/2010/main" val="51031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latin typeface="Agency FB" panose="020B0503020202020204" pitchFamily="34" charset="0"/>
              </a:rPr>
              <a:t>read() </a:t>
            </a:r>
            <a:r>
              <a:rPr lang="en-GB" dirty="0"/>
              <a:t>function</a:t>
            </a:r>
          </a:p>
        </p:txBody>
      </p:sp>
      <p:sp>
        <p:nvSpPr>
          <p:cNvPr id="3" name="Content Placeholder 2"/>
          <p:cNvSpPr>
            <a:spLocks noGrp="1"/>
          </p:cNvSpPr>
          <p:nvPr>
            <p:ph idx="1"/>
          </p:nvPr>
        </p:nvSpPr>
        <p:spPr>
          <a:xfrm>
            <a:off x="838200" y="1690688"/>
            <a:ext cx="10515600" cy="835197"/>
          </a:xfrm>
        </p:spPr>
        <p:txBody>
          <a:bodyPr>
            <a:normAutofit lnSpcReduction="10000"/>
          </a:bodyPr>
          <a:lstStyle/>
          <a:p>
            <a:r>
              <a:rPr lang="en-GB" dirty="0"/>
              <a:t>However, you don’t need to use any loops to access file contents. Python has three in-built file reading commands:</a:t>
            </a:r>
          </a:p>
        </p:txBody>
      </p:sp>
      <p:sp>
        <p:nvSpPr>
          <p:cNvPr id="4" name="TextBox 3"/>
          <p:cNvSpPr txBox="1"/>
          <p:nvPr/>
        </p:nvSpPr>
        <p:spPr>
          <a:xfrm>
            <a:off x="838200" y="2525885"/>
            <a:ext cx="9654746" cy="369332"/>
          </a:xfrm>
          <a:prstGeom prst="rect">
            <a:avLst/>
          </a:prstGeom>
          <a:noFill/>
        </p:spPr>
        <p:txBody>
          <a:bodyPr wrap="square" rtlCol="0">
            <a:spAutoFit/>
          </a:bodyPr>
          <a:lstStyle/>
          <a:p>
            <a:r>
              <a:rPr lang="en-GB" dirty="0"/>
              <a:t>1. </a:t>
            </a:r>
            <a:r>
              <a:rPr lang="en-GB" dirty="0">
                <a:solidFill>
                  <a:schemeClr val="accent5">
                    <a:lumMod val="75000"/>
                  </a:schemeClr>
                </a:solidFill>
                <a:latin typeface="Agency FB" panose="020B0503020202020204" pitchFamily="34" charset="0"/>
              </a:rPr>
              <a:t>&lt;file&gt;.read()</a:t>
            </a:r>
            <a:r>
              <a:rPr lang="en-GB" dirty="0">
                <a:solidFill>
                  <a:schemeClr val="accent5">
                    <a:lumMod val="75000"/>
                  </a:schemeClr>
                </a:solidFill>
              </a:rPr>
              <a:t> </a:t>
            </a:r>
            <a:r>
              <a:rPr lang="en-GB" dirty="0"/>
              <a:t>= Returns the entire contents of the file as a single string:</a:t>
            </a:r>
            <a:endParaRPr lang="en-GB" dirty="0">
              <a:latin typeface="Agency FB" panose="020B0503020202020204" pitchFamily="34" charset="0"/>
            </a:endParaRPr>
          </a:p>
        </p:txBody>
      </p:sp>
      <p:pic>
        <p:nvPicPr>
          <p:cNvPr id="6" name="Picture 5"/>
          <p:cNvPicPr>
            <a:picLocks noChangeAspect="1"/>
          </p:cNvPicPr>
          <p:nvPr/>
        </p:nvPicPr>
        <p:blipFill>
          <a:blip r:embed="rId2"/>
          <a:stretch>
            <a:fillRect/>
          </a:stretch>
        </p:blipFill>
        <p:spPr>
          <a:xfrm>
            <a:off x="6991350" y="3004069"/>
            <a:ext cx="2677812" cy="1253216"/>
          </a:xfrm>
          <a:prstGeom prst="rect">
            <a:avLst/>
          </a:prstGeom>
        </p:spPr>
      </p:pic>
      <p:sp>
        <p:nvSpPr>
          <p:cNvPr id="7" name="TextBox 6"/>
          <p:cNvSpPr txBox="1"/>
          <p:nvPr/>
        </p:nvSpPr>
        <p:spPr>
          <a:xfrm>
            <a:off x="838200" y="4209595"/>
            <a:ext cx="9654746" cy="369332"/>
          </a:xfrm>
          <a:prstGeom prst="rect">
            <a:avLst/>
          </a:prstGeom>
          <a:noFill/>
        </p:spPr>
        <p:txBody>
          <a:bodyPr wrap="square" rtlCol="0">
            <a:spAutoFit/>
          </a:bodyPr>
          <a:lstStyle/>
          <a:p>
            <a:r>
              <a:rPr lang="en-GB" dirty="0"/>
              <a:t>2. </a:t>
            </a:r>
            <a:r>
              <a:rPr lang="en-GB" dirty="0">
                <a:solidFill>
                  <a:schemeClr val="accent5">
                    <a:lumMod val="75000"/>
                  </a:schemeClr>
                </a:solidFill>
                <a:latin typeface="Agency FB" panose="020B0503020202020204" pitchFamily="34" charset="0"/>
              </a:rPr>
              <a:t>&lt;file&gt;.</a:t>
            </a:r>
            <a:r>
              <a:rPr lang="en-GB" dirty="0" err="1">
                <a:solidFill>
                  <a:schemeClr val="accent5">
                    <a:lumMod val="75000"/>
                  </a:schemeClr>
                </a:solidFill>
                <a:latin typeface="Agency FB" panose="020B0503020202020204" pitchFamily="34" charset="0"/>
              </a:rPr>
              <a:t>readline</a:t>
            </a:r>
            <a:r>
              <a:rPr lang="en-GB" dirty="0">
                <a:solidFill>
                  <a:schemeClr val="accent5">
                    <a:lumMod val="75000"/>
                  </a:schemeClr>
                </a:solidFill>
                <a:latin typeface="Agency FB" panose="020B0503020202020204" pitchFamily="34" charset="0"/>
              </a:rPr>
              <a:t>()</a:t>
            </a:r>
            <a:r>
              <a:rPr lang="en-GB" dirty="0"/>
              <a:t> = Returns one line at a time:</a:t>
            </a:r>
            <a:endParaRPr lang="en-GB" dirty="0">
              <a:latin typeface="Agency FB" panose="020B0503020202020204" pitchFamily="34" charset="0"/>
            </a:endParaRPr>
          </a:p>
        </p:txBody>
      </p:sp>
      <p:pic>
        <p:nvPicPr>
          <p:cNvPr id="9" name="Picture 8"/>
          <p:cNvPicPr>
            <a:picLocks noChangeAspect="1"/>
          </p:cNvPicPr>
          <p:nvPr/>
        </p:nvPicPr>
        <p:blipFill>
          <a:blip r:embed="rId3"/>
          <a:stretch>
            <a:fillRect/>
          </a:stretch>
        </p:blipFill>
        <p:spPr>
          <a:xfrm>
            <a:off x="6885031" y="4617529"/>
            <a:ext cx="2191780" cy="726623"/>
          </a:xfrm>
          <a:prstGeom prst="rect">
            <a:avLst/>
          </a:prstGeom>
        </p:spPr>
      </p:pic>
      <p:sp>
        <p:nvSpPr>
          <p:cNvPr id="10" name="TextBox 9"/>
          <p:cNvSpPr txBox="1"/>
          <p:nvPr/>
        </p:nvSpPr>
        <p:spPr>
          <a:xfrm>
            <a:off x="751702" y="5462811"/>
            <a:ext cx="9654746" cy="369332"/>
          </a:xfrm>
          <a:prstGeom prst="rect">
            <a:avLst/>
          </a:prstGeom>
          <a:noFill/>
        </p:spPr>
        <p:txBody>
          <a:bodyPr wrap="square" rtlCol="0">
            <a:spAutoFit/>
          </a:bodyPr>
          <a:lstStyle/>
          <a:p>
            <a:r>
              <a:rPr lang="en-GB" dirty="0"/>
              <a:t>3. </a:t>
            </a:r>
            <a:r>
              <a:rPr lang="en-GB" dirty="0">
                <a:solidFill>
                  <a:schemeClr val="accent5">
                    <a:lumMod val="75000"/>
                  </a:schemeClr>
                </a:solidFill>
                <a:latin typeface="Agency FB" panose="020B0503020202020204" pitchFamily="34" charset="0"/>
              </a:rPr>
              <a:t>&lt;file&gt;.</a:t>
            </a:r>
            <a:r>
              <a:rPr lang="en-GB" dirty="0" err="1">
                <a:solidFill>
                  <a:schemeClr val="accent5">
                    <a:lumMod val="75000"/>
                  </a:schemeClr>
                </a:solidFill>
                <a:latin typeface="Agency FB" panose="020B0503020202020204" pitchFamily="34" charset="0"/>
              </a:rPr>
              <a:t>readlines</a:t>
            </a:r>
            <a:r>
              <a:rPr lang="en-GB" dirty="0">
                <a:solidFill>
                  <a:schemeClr val="accent5">
                    <a:lumMod val="75000"/>
                  </a:schemeClr>
                </a:solidFill>
                <a:latin typeface="Agency FB" panose="020B0503020202020204" pitchFamily="34" charset="0"/>
              </a:rPr>
              <a:t>()</a:t>
            </a:r>
            <a:r>
              <a:rPr lang="en-GB" dirty="0">
                <a:solidFill>
                  <a:schemeClr val="accent5">
                    <a:lumMod val="75000"/>
                  </a:schemeClr>
                </a:solidFill>
              </a:rPr>
              <a:t> </a:t>
            </a:r>
            <a:r>
              <a:rPr lang="en-GB" dirty="0"/>
              <a:t>= Returns a list of lines:</a:t>
            </a:r>
            <a:endParaRPr lang="en-GB" dirty="0">
              <a:latin typeface="Agency FB" panose="020B0503020202020204" pitchFamily="34" charset="0"/>
            </a:endParaRPr>
          </a:p>
        </p:txBody>
      </p:sp>
      <p:pic>
        <p:nvPicPr>
          <p:cNvPr id="13" name="Picture 12"/>
          <p:cNvPicPr>
            <a:picLocks noChangeAspect="1"/>
          </p:cNvPicPr>
          <p:nvPr/>
        </p:nvPicPr>
        <p:blipFill>
          <a:blip r:embed="rId4"/>
          <a:stretch>
            <a:fillRect/>
          </a:stretch>
        </p:blipFill>
        <p:spPr>
          <a:xfrm>
            <a:off x="6885031" y="5793176"/>
            <a:ext cx="5181600" cy="723900"/>
          </a:xfrm>
          <a:prstGeom prst="rect">
            <a:avLst/>
          </a:prstGeom>
        </p:spPr>
      </p:pic>
      <p:pic>
        <p:nvPicPr>
          <p:cNvPr id="12" name="Picture 11"/>
          <p:cNvPicPr>
            <a:picLocks noChangeAspect="1"/>
          </p:cNvPicPr>
          <p:nvPr/>
        </p:nvPicPr>
        <p:blipFill>
          <a:blip r:embed="rId5"/>
          <a:stretch>
            <a:fillRect/>
          </a:stretch>
        </p:blipFill>
        <p:spPr>
          <a:xfrm>
            <a:off x="896870" y="2995346"/>
            <a:ext cx="5623983" cy="529316"/>
          </a:xfrm>
          <a:prstGeom prst="rect">
            <a:avLst/>
          </a:prstGeom>
        </p:spPr>
      </p:pic>
      <p:pic>
        <p:nvPicPr>
          <p:cNvPr id="14" name="Picture 13"/>
          <p:cNvPicPr>
            <a:picLocks noChangeAspect="1"/>
          </p:cNvPicPr>
          <p:nvPr/>
        </p:nvPicPr>
        <p:blipFill>
          <a:blip r:embed="rId6"/>
          <a:stretch>
            <a:fillRect/>
          </a:stretch>
        </p:blipFill>
        <p:spPr>
          <a:xfrm>
            <a:off x="896870" y="4637351"/>
            <a:ext cx="5848300" cy="524409"/>
          </a:xfrm>
          <a:prstGeom prst="rect">
            <a:avLst/>
          </a:prstGeom>
        </p:spPr>
      </p:pic>
      <p:pic>
        <p:nvPicPr>
          <p:cNvPr id="15" name="Picture 14"/>
          <p:cNvPicPr>
            <a:picLocks noChangeAspect="1"/>
          </p:cNvPicPr>
          <p:nvPr/>
        </p:nvPicPr>
        <p:blipFill>
          <a:blip r:embed="rId7"/>
          <a:stretch>
            <a:fillRect/>
          </a:stretch>
        </p:blipFill>
        <p:spPr>
          <a:xfrm>
            <a:off x="912598" y="5914119"/>
            <a:ext cx="5514210" cy="508324"/>
          </a:xfrm>
          <a:prstGeom prst="rect">
            <a:avLst/>
          </a:prstGeom>
        </p:spPr>
      </p:pic>
    </p:spTree>
    <p:extLst>
      <p:ext uri="{BB962C8B-B14F-4D97-AF65-F5344CB8AC3E}">
        <p14:creationId xmlns:p14="http://schemas.microsoft.com/office/powerpoint/2010/main" val="2028819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latin typeface="Agency FB" panose="020B0503020202020204" pitchFamily="34" charset="0"/>
              </a:rPr>
              <a:t>write() </a:t>
            </a:r>
            <a:r>
              <a:rPr lang="en-GB" dirty="0"/>
              <a:t>function</a:t>
            </a:r>
          </a:p>
        </p:txBody>
      </p:sp>
      <p:sp>
        <p:nvSpPr>
          <p:cNvPr id="3" name="Content Placeholder 2"/>
          <p:cNvSpPr>
            <a:spLocks noGrp="1"/>
          </p:cNvSpPr>
          <p:nvPr>
            <p:ph idx="1"/>
          </p:nvPr>
        </p:nvSpPr>
        <p:spPr>
          <a:xfrm>
            <a:off x="838200" y="1417198"/>
            <a:ext cx="10515600" cy="917575"/>
          </a:xfrm>
        </p:spPr>
        <p:txBody>
          <a:bodyPr/>
          <a:lstStyle/>
          <a:p>
            <a:r>
              <a:rPr lang="en-GB" dirty="0"/>
              <a:t>Likewise, there are two similar in-built functions for getting Python to write to a file:</a:t>
            </a:r>
          </a:p>
        </p:txBody>
      </p:sp>
      <p:sp>
        <p:nvSpPr>
          <p:cNvPr id="4" name="TextBox 3"/>
          <p:cNvSpPr txBox="1"/>
          <p:nvPr/>
        </p:nvSpPr>
        <p:spPr>
          <a:xfrm>
            <a:off x="838200" y="2334773"/>
            <a:ext cx="9654746" cy="369332"/>
          </a:xfrm>
          <a:prstGeom prst="rect">
            <a:avLst/>
          </a:prstGeom>
          <a:noFill/>
        </p:spPr>
        <p:txBody>
          <a:bodyPr wrap="square" rtlCol="0">
            <a:spAutoFit/>
          </a:bodyPr>
          <a:lstStyle/>
          <a:p>
            <a:r>
              <a:rPr lang="en-GB" dirty="0"/>
              <a:t>1. </a:t>
            </a:r>
            <a:r>
              <a:rPr lang="en-GB" dirty="0">
                <a:solidFill>
                  <a:schemeClr val="accent5">
                    <a:lumMod val="75000"/>
                  </a:schemeClr>
                </a:solidFill>
                <a:latin typeface="Agency FB" panose="020B0503020202020204" pitchFamily="34" charset="0"/>
              </a:rPr>
              <a:t>&lt;file&gt;.write()</a:t>
            </a:r>
            <a:r>
              <a:rPr lang="en-GB" dirty="0">
                <a:solidFill>
                  <a:schemeClr val="accent5">
                    <a:lumMod val="75000"/>
                  </a:schemeClr>
                </a:solidFill>
              </a:rPr>
              <a:t> </a:t>
            </a:r>
            <a:r>
              <a:rPr lang="en-GB" dirty="0"/>
              <a:t>= Writes a specified sequence of characters to a file:</a:t>
            </a:r>
            <a:endParaRPr lang="en-GB" dirty="0">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838200" y="2839042"/>
            <a:ext cx="5629275" cy="466725"/>
          </a:xfrm>
          <a:prstGeom prst="rect">
            <a:avLst/>
          </a:prstGeom>
        </p:spPr>
      </p:pic>
      <p:pic>
        <p:nvPicPr>
          <p:cNvPr id="6" name="Picture 5"/>
          <p:cNvPicPr>
            <a:picLocks noChangeAspect="1"/>
          </p:cNvPicPr>
          <p:nvPr/>
        </p:nvPicPr>
        <p:blipFill>
          <a:blip r:embed="rId3"/>
          <a:stretch>
            <a:fillRect/>
          </a:stretch>
        </p:blipFill>
        <p:spPr>
          <a:xfrm>
            <a:off x="7486778" y="2704105"/>
            <a:ext cx="2530433" cy="836419"/>
          </a:xfrm>
          <a:prstGeom prst="rect">
            <a:avLst/>
          </a:prstGeom>
        </p:spPr>
      </p:pic>
      <p:sp>
        <p:nvSpPr>
          <p:cNvPr id="7" name="TextBox 6"/>
          <p:cNvSpPr txBox="1"/>
          <p:nvPr/>
        </p:nvSpPr>
        <p:spPr>
          <a:xfrm>
            <a:off x="838200" y="3598214"/>
            <a:ext cx="9654746" cy="369332"/>
          </a:xfrm>
          <a:prstGeom prst="rect">
            <a:avLst/>
          </a:prstGeom>
          <a:noFill/>
        </p:spPr>
        <p:txBody>
          <a:bodyPr wrap="square" rtlCol="0">
            <a:spAutoFit/>
          </a:bodyPr>
          <a:lstStyle/>
          <a:p>
            <a:r>
              <a:rPr lang="en-GB" dirty="0"/>
              <a:t>2. </a:t>
            </a:r>
            <a:r>
              <a:rPr lang="en-GB" dirty="0">
                <a:solidFill>
                  <a:schemeClr val="accent5">
                    <a:lumMod val="75000"/>
                  </a:schemeClr>
                </a:solidFill>
                <a:latin typeface="Agency FB" panose="020B0503020202020204" pitchFamily="34" charset="0"/>
              </a:rPr>
              <a:t>&lt;file&gt;.</a:t>
            </a:r>
            <a:r>
              <a:rPr lang="en-GB" dirty="0" err="1">
                <a:solidFill>
                  <a:schemeClr val="accent5">
                    <a:lumMod val="75000"/>
                  </a:schemeClr>
                </a:solidFill>
                <a:latin typeface="Agency FB" panose="020B0503020202020204" pitchFamily="34" charset="0"/>
              </a:rPr>
              <a:t>writelines</a:t>
            </a:r>
            <a:r>
              <a:rPr lang="en-GB" dirty="0">
                <a:solidFill>
                  <a:schemeClr val="accent5">
                    <a:lumMod val="75000"/>
                  </a:schemeClr>
                </a:solidFill>
                <a:latin typeface="Agency FB" panose="020B0503020202020204" pitchFamily="34" charset="0"/>
              </a:rPr>
              <a:t>()</a:t>
            </a:r>
            <a:r>
              <a:rPr lang="en-GB" dirty="0">
                <a:solidFill>
                  <a:schemeClr val="accent5">
                    <a:lumMod val="75000"/>
                  </a:schemeClr>
                </a:solidFill>
              </a:rPr>
              <a:t> </a:t>
            </a:r>
            <a:r>
              <a:rPr lang="en-GB" dirty="0"/>
              <a:t>= Writes a list of strings to a file:</a:t>
            </a:r>
            <a:endParaRPr lang="en-GB" dirty="0">
              <a:latin typeface="Agency FB" panose="020B0503020202020204" pitchFamily="34" charset="0"/>
            </a:endParaRPr>
          </a:p>
        </p:txBody>
      </p:sp>
      <p:pic>
        <p:nvPicPr>
          <p:cNvPr id="8" name="Picture 7"/>
          <p:cNvPicPr>
            <a:picLocks noChangeAspect="1"/>
          </p:cNvPicPr>
          <p:nvPr/>
        </p:nvPicPr>
        <p:blipFill>
          <a:blip r:embed="rId4"/>
          <a:stretch>
            <a:fillRect/>
          </a:stretch>
        </p:blipFill>
        <p:spPr>
          <a:xfrm>
            <a:off x="7486778" y="4816471"/>
            <a:ext cx="4162425" cy="942975"/>
          </a:xfrm>
          <a:prstGeom prst="rect">
            <a:avLst/>
          </a:prstGeom>
        </p:spPr>
      </p:pic>
      <p:pic>
        <p:nvPicPr>
          <p:cNvPr id="9" name="Picture 8"/>
          <p:cNvPicPr>
            <a:picLocks noChangeAspect="1"/>
          </p:cNvPicPr>
          <p:nvPr/>
        </p:nvPicPr>
        <p:blipFill>
          <a:blip r:embed="rId5"/>
          <a:stretch>
            <a:fillRect/>
          </a:stretch>
        </p:blipFill>
        <p:spPr>
          <a:xfrm>
            <a:off x="838200" y="4082208"/>
            <a:ext cx="11449050" cy="704850"/>
          </a:xfrm>
          <a:prstGeom prst="rect">
            <a:avLst/>
          </a:prstGeom>
        </p:spPr>
      </p:pic>
      <p:sp>
        <p:nvSpPr>
          <p:cNvPr id="10" name="Content Placeholder 2"/>
          <p:cNvSpPr txBox="1">
            <a:spLocks/>
          </p:cNvSpPr>
          <p:nvPr/>
        </p:nvSpPr>
        <p:spPr>
          <a:xfrm>
            <a:off x="702276" y="5829888"/>
            <a:ext cx="10515600" cy="917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Important: Using the </a:t>
            </a:r>
            <a:r>
              <a:rPr lang="en-GB" dirty="0">
                <a:solidFill>
                  <a:schemeClr val="accent5">
                    <a:lumMod val="75000"/>
                  </a:schemeClr>
                </a:solidFill>
                <a:latin typeface="Agency FB" panose="020B0503020202020204" pitchFamily="34" charset="0"/>
              </a:rPr>
              <a:t>write() </a:t>
            </a:r>
            <a:r>
              <a:rPr lang="en-GB" dirty="0"/>
              <a:t>or </a:t>
            </a:r>
            <a:r>
              <a:rPr lang="en-GB" dirty="0" err="1">
                <a:solidFill>
                  <a:schemeClr val="accent5">
                    <a:lumMod val="75000"/>
                  </a:schemeClr>
                </a:solidFill>
                <a:latin typeface="Agency FB" panose="020B0503020202020204" pitchFamily="34" charset="0"/>
              </a:rPr>
              <a:t>writelines</a:t>
            </a:r>
            <a:r>
              <a:rPr lang="en-GB" dirty="0">
                <a:solidFill>
                  <a:schemeClr val="accent5">
                    <a:lumMod val="75000"/>
                  </a:schemeClr>
                </a:solidFill>
                <a:latin typeface="Agency FB" panose="020B0503020202020204" pitchFamily="34" charset="0"/>
              </a:rPr>
              <a:t>() </a:t>
            </a:r>
            <a:r>
              <a:rPr lang="en-GB" dirty="0"/>
              <a:t>function will overwrite anything contained within a file, if a file of the same name already exists in the working directory.</a:t>
            </a:r>
          </a:p>
        </p:txBody>
      </p:sp>
    </p:spTree>
    <p:extLst>
      <p:ext uri="{BB962C8B-B14F-4D97-AF65-F5344CB8AC3E}">
        <p14:creationId xmlns:p14="http://schemas.microsoft.com/office/powerpoint/2010/main" val="2897950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 writing to a file in Python</a:t>
            </a:r>
          </a:p>
        </p:txBody>
      </p:sp>
      <p:sp>
        <p:nvSpPr>
          <p:cNvPr id="3" name="Content Placeholder 2"/>
          <p:cNvSpPr>
            <a:spLocks noGrp="1"/>
          </p:cNvSpPr>
          <p:nvPr>
            <p:ph idx="1"/>
          </p:nvPr>
        </p:nvSpPr>
        <p:spPr>
          <a:xfrm>
            <a:off x="838200" y="1825625"/>
            <a:ext cx="10515600" cy="2812278"/>
          </a:xfrm>
        </p:spPr>
        <p:txBody>
          <a:bodyPr>
            <a:normAutofit/>
          </a:bodyPr>
          <a:lstStyle/>
          <a:p>
            <a:pPr marL="0" indent="0">
              <a:buNone/>
            </a:pPr>
            <a:r>
              <a:rPr lang="en-GB" sz="2400" b="1" dirty="0">
                <a:solidFill>
                  <a:schemeClr val="accent2">
                    <a:lumMod val="50000"/>
                  </a:schemeClr>
                </a:solidFill>
              </a:rPr>
              <a:t>Part 1:</a:t>
            </a:r>
          </a:p>
          <a:p>
            <a:r>
              <a:rPr lang="en-GB" sz="2400" dirty="0">
                <a:solidFill>
                  <a:schemeClr val="accent2">
                    <a:lumMod val="50000"/>
                  </a:schemeClr>
                </a:solidFill>
              </a:rPr>
              <a:t>Open the file you created in the last practice and ready it for being written to.</a:t>
            </a:r>
          </a:p>
          <a:p>
            <a:r>
              <a:rPr lang="en-GB" sz="2400" dirty="0">
                <a:solidFill>
                  <a:schemeClr val="accent2">
                    <a:lumMod val="50000"/>
                  </a:schemeClr>
                </a:solidFill>
              </a:rPr>
              <a:t>Write a string to that file. Note: this will overwrite the old contents.</a:t>
            </a:r>
          </a:p>
          <a:p>
            <a:r>
              <a:rPr lang="en-GB" sz="2400" dirty="0">
                <a:solidFill>
                  <a:schemeClr val="accent2">
                    <a:lumMod val="50000"/>
                  </a:schemeClr>
                </a:solidFill>
              </a:rPr>
              <a:t>Remember to close the file once you are done.</a:t>
            </a:r>
          </a:p>
          <a:p>
            <a:endParaRPr lang="en-GB" dirty="0"/>
          </a:p>
        </p:txBody>
      </p:sp>
      <p:sp>
        <p:nvSpPr>
          <p:cNvPr id="4" name="Rectangle 3"/>
          <p:cNvSpPr/>
          <p:nvPr/>
        </p:nvSpPr>
        <p:spPr>
          <a:xfrm>
            <a:off x="838200" y="4172675"/>
            <a:ext cx="10151076" cy="1938992"/>
          </a:xfrm>
          <a:prstGeom prst="rect">
            <a:avLst/>
          </a:prstGeom>
        </p:spPr>
        <p:txBody>
          <a:bodyPr wrap="square">
            <a:spAutoFit/>
          </a:bodyPr>
          <a:lstStyle/>
          <a:p>
            <a:r>
              <a:rPr lang="en-GB" sz="2400" b="1" dirty="0">
                <a:solidFill>
                  <a:schemeClr val="accent2">
                    <a:lumMod val="50000"/>
                  </a:schemeClr>
                </a:solidFill>
              </a:rPr>
              <a:t>Part 2:</a:t>
            </a:r>
          </a:p>
          <a:p>
            <a:pPr marL="285750" indent="-285750">
              <a:buFont typeface="Arial" panose="020B0604020202020204" pitchFamily="34" charset="0"/>
              <a:buChar char="•"/>
            </a:pPr>
            <a:r>
              <a:rPr lang="en-GB" sz="2400" dirty="0">
                <a:solidFill>
                  <a:schemeClr val="accent2">
                    <a:lumMod val="50000"/>
                  </a:schemeClr>
                </a:solidFill>
              </a:rPr>
              <a:t>Create a list of strings.</a:t>
            </a:r>
          </a:p>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create a new </a:t>
            </a:r>
            <a:r>
              <a:rPr lang="en-GB" sz="2400" dirty="0">
                <a:solidFill>
                  <a:schemeClr val="accent5">
                    <a:lumMod val="75000"/>
                  </a:schemeClr>
                </a:solidFill>
                <a:latin typeface="Agency FB" panose="020B0503020202020204" pitchFamily="34" charset="0"/>
              </a:rPr>
              <a:t>.txt </a:t>
            </a:r>
            <a:r>
              <a:rPr lang="en-GB" sz="2400" dirty="0">
                <a:solidFill>
                  <a:schemeClr val="accent2">
                    <a:lumMod val="50000"/>
                  </a:schemeClr>
                </a:solidFill>
              </a:rPr>
              <a:t>file and write your list of strings to this file.</a:t>
            </a:r>
          </a:p>
          <a:p>
            <a:pPr marL="285750" indent="-285750">
              <a:buFont typeface="Arial" panose="020B0604020202020204" pitchFamily="34" charset="0"/>
              <a:buChar char="•"/>
            </a:pPr>
            <a:r>
              <a:rPr lang="en-GB" sz="2400" dirty="0">
                <a:solidFill>
                  <a:schemeClr val="accent2">
                    <a:lumMod val="50000"/>
                  </a:schemeClr>
                </a:solidFill>
              </a:rPr>
              <a:t>Remember to close the file once you are done.</a:t>
            </a:r>
          </a:p>
        </p:txBody>
      </p:sp>
    </p:spTree>
    <p:extLst>
      <p:ext uri="{BB962C8B-B14F-4D97-AF65-F5344CB8AC3E}">
        <p14:creationId xmlns:p14="http://schemas.microsoft.com/office/powerpoint/2010/main" val="33696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latin typeface="Agency FB" panose="020B0503020202020204" pitchFamily="34" charset="0"/>
              </a:rPr>
              <a:t>append() </a:t>
            </a:r>
            <a:r>
              <a:rPr lang="en-GB" dirty="0"/>
              <a:t>function</a:t>
            </a:r>
          </a:p>
        </p:txBody>
      </p:sp>
      <p:sp>
        <p:nvSpPr>
          <p:cNvPr id="3" name="Content Placeholder 2"/>
          <p:cNvSpPr>
            <a:spLocks noGrp="1"/>
          </p:cNvSpPr>
          <p:nvPr>
            <p:ph idx="1"/>
          </p:nvPr>
        </p:nvSpPr>
        <p:spPr>
          <a:xfrm>
            <a:off x="838200" y="1611441"/>
            <a:ext cx="10515600" cy="934051"/>
          </a:xfrm>
        </p:spPr>
        <p:txBody>
          <a:bodyPr>
            <a:normAutofit fontScale="70000" lnSpcReduction="20000"/>
          </a:bodyPr>
          <a:lstStyle/>
          <a:p>
            <a:r>
              <a:rPr lang="en-GB" dirty="0"/>
              <a:t>If you do not want to overwrite a file’s contents, you can use the </a:t>
            </a:r>
            <a:r>
              <a:rPr lang="en-GB" dirty="0">
                <a:solidFill>
                  <a:schemeClr val="accent5">
                    <a:lumMod val="75000"/>
                  </a:schemeClr>
                </a:solidFill>
                <a:latin typeface="Agency FB" panose="020B0503020202020204" pitchFamily="34" charset="0"/>
              </a:rPr>
              <a:t>append() </a:t>
            </a:r>
            <a:r>
              <a:rPr lang="en-GB" dirty="0"/>
              <a:t>function.</a:t>
            </a:r>
          </a:p>
          <a:p>
            <a:r>
              <a:rPr lang="en-GB" dirty="0"/>
              <a:t>To append to an existing file, simply put </a:t>
            </a:r>
            <a:r>
              <a:rPr lang="en-GB" dirty="0">
                <a:solidFill>
                  <a:schemeClr val="accent5">
                    <a:lumMod val="75000"/>
                  </a:schemeClr>
                </a:solidFill>
              </a:rPr>
              <a:t>‘a’</a:t>
            </a:r>
            <a:r>
              <a:rPr lang="en-GB" dirty="0"/>
              <a:t> instead of </a:t>
            </a:r>
            <a:r>
              <a:rPr lang="en-GB" dirty="0">
                <a:solidFill>
                  <a:schemeClr val="accent5">
                    <a:lumMod val="75000"/>
                  </a:schemeClr>
                </a:solidFill>
              </a:rPr>
              <a:t>‘r’</a:t>
            </a:r>
            <a:r>
              <a:rPr lang="en-GB" dirty="0"/>
              <a:t> or </a:t>
            </a:r>
            <a:r>
              <a:rPr lang="en-GB" dirty="0">
                <a:solidFill>
                  <a:schemeClr val="accent5">
                    <a:lumMod val="75000"/>
                  </a:schemeClr>
                </a:solidFill>
              </a:rPr>
              <a:t>‘w’</a:t>
            </a:r>
            <a:r>
              <a:rPr lang="en-GB" dirty="0"/>
              <a:t> in the </a:t>
            </a:r>
            <a:r>
              <a:rPr lang="en-GB" dirty="0">
                <a:solidFill>
                  <a:schemeClr val="accent5">
                    <a:lumMod val="75000"/>
                  </a:schemeClr>
                </a:solidFill>
                <a:latin typeface="Agency FB" panose="020B0503020202020204" pitchFamily="34" charset="0"/>
              </a:rPr>
              <a:t>open() </a:t>
            </a:r>
            <a:r>
              <a:rPr lang="en-GB" dirty="0"/>
              <a:t>when opening a file.</a:t>
            </a:r>
          </a:p>
        </p:txBody>
      </p:sp>
      <p:pic>
        <p:nvPicPr>
          <p:cNvPr id="4" name="Picture 3"/>
          <p:cNvPicPr>
            <a:picLocks noChangeAspect="1"/>
          </p:cNvPicPr>
          <p:nvPr/>
        </p:nvPicPr>
        <p:blipFill>
          <a:blip r:embed="rId2"/>
          <a:stretch>
            <a:fillRect/>
          </a:stretch>
        </p:blipFill>
        <p:spPr>
          <a:xfrm>
            <a:off x="6989290" y="2747447"/>
            <a:ext cx="4098840" cy="1147325"/>
          </a:xfrm>
          <a:prstGeom prst="rect">
            <a:avLst/>
          </a:prstGeom>
        </p:spPr>
      </p:pic>
      <p:pic>
        <p:nvPicPr>
          <p:cNvPr id="5" name="Picture 4"/>
          <p:cNvPicPr>
            <a:picLocks noChangeAspect="1"/>
          </p:cNvPicPr>
          <p:nvPr/>
        </p:nvPicPr>
        <p:blipFill>
          <a:blip r:embed="rId3"/>
          <a:stretch>
            <a:fillRect/>
          </a:stretch>
        </p:blipFill>
        <p:spPr>
          <a:xfrm>
            <a:off x="6989290" y="4254586"/>
            <a:ext cx="2800350" cy="1314450"/>
          </a:xfrm>
          <a:prstGeom prst="rect">
            <a:avLst/>
          </a:prstGeom>
        </p:spPr>
      </p:pic>
      <p:pic>
        <p:nvPicPr>
          <p:cNvPr id="6" name="Picture 5"/>
          <p:cNvPicPr>
            <a:picLocks noChangeAspect="1"/>
          </p:cNvPicPr>
          <p:nvPr/>
        </p:nvPicPr>
        <p:blipFill>
          <a:blip r:embed="rId4"/>
          <a:stretch>
            <a:fillRect/>
          </a:stretch>
        </p:blipFill>
        <p:spPr>
          <a:xfrm>
            <a:off x="874240" y="3244060"/>
            <a:ext cx="6115050" cy="657225"/>
          </a:xfrm>
          <a:prstGeom prst="rect">
            <a:avLst/>
          </a:prstGeom>
        </p:spPr>
      </p:pic>
    </p:spTree>
    <p:extLst>
      <p:ext uri="{BB962C8B-B14F-4D97-AF65-F5344CB8AC3E}">
        <p14:creationId xmlns:p14="http://schemas.microsoft.com/office/powerpoint/2010/main" val="3395948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 appending to a file in Python</a:t>
            </a:r>
          </a:p>
        </p:txBody>
      </p:sp>
      <p:sp>
        <p:nvSpPr>
          <p:cNvPr id="3" name="Content Placeholder 2"/>
          <p:cNvSpPr>
            <a:spLocks noGrp="1"/>
          </p:cNvSpPr>
          <p:nvPr>
            <p:ph idx="1"/>
          </p:nvPr>
        </p:nvSpPr>
        <p:spPr>
          <a:xfrm>
            <a:off x="838200" y="1825625"/>
            <a:ext cx="11040762" cy="4351338"/>
          </a:xfrm>
        </p:spPr>
        <p:txBody>
          <a:bodyPr>
            <a:normAutofit/>
          </a:bodyPr>
          <a:lstStyle/>
          <a:p>
            <a:r>
              <a:rPr lang="en-GB" sz="2400" dirty="0">
                <a:solidFill>
                  <a:schemeClr val="accent2">
                    <a:lumMod val="50000"/>
                  </a:schemeClr>
                </a:solidFill>
              </a:rPr>
              <a:t>Open the text file you created in part two of the writing to a file practice, and ready it for appending.</a:t>
            </a:r>
          </a:p>
          <a:p>
            <a:r>
              <a:rPr lang="en-GB" sz="2400" dirty="0">
                <a:solidFill>
                  <a:schemeClr val="accent2">
                    <a:lumMod val="50000"/>
                  </a:schemeClr>
                </a:solidFill>
              </a:rPr>
              <a:t>Define a string object.</a:t>
            </a:r>
          </a:p>
          <a:p>
            <a:r>
              <a:rPr lang="en-GB" sz="2400" dirty="0">
                <a:solidFill>
                  <a:schemeClr val="accent2">
                    <a:lumMod val="50000"/>
                  </a:schemeClr>
                </a:solidFill>
              </a:rPr>
              <a:t>Appending this new string object to the file.</a:t>
            </a:r>
          </a:p>
          <a:p>
            <a:r>
              <a:rPr lang="en-GB" sz="2400" dirty="0">
                <a:solidFill>
                  <a:schemeClr val="accent2">
                    <a:lumMod val="50000"/>
                  </a:schemeClr>
                </a:solidFill>
              </a:rPr>
              <a:t>Remember to close the file once you are done.</a:t>
            </a:r>
          </a:p>
        </p:txBody>
      </p:sp>
    </p:spTree>
    <p:extLst>
      <p:ext uri="{BB962C8B-B14F-4D97-AF65-F5344CB8AC3E}">
        <p14:creationId xmlns:p14="http://schemas.microsoft.com/office/powerpoint/2010/main" val="6984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word on </a:t>
            </a:r>
            <a:r>
              <a:rPr lang="en-GB" dirty="0">
                <a:latin typeface="Agency FB" panose="020B0503020202020204" pitchFamily="34" charset="0"/>
              </a:rPr>
              <a:t>import</a:t>
            </a:r>
          </a:p>
        </p:txBody>
      </p:sp>
      <p:sp>
        <p:nvSpPr>
          <p:cNvPr id="3" name="Content Placeholder 2"/>
          <p:cNvSpPr>
            <a:spLocks noGrp="1"/>
          </p:cNvSpPr>
          <p:nvPr>
            <p:ph idx="1"/>
          </p:nvPr>
        </p:nvSpPr>
        <p:spPr>
          <a:xfrm>
            <a:off x="838200" y="1800911"/>
            <a:ext cx="10515600" cy="1041143"/>
          </a:xfrm>
        </p:spPr>
        <p:txBody>
          <a:bodyPr/>
          <a:lstStyle/>
          <a:p>
            <a:r>
              <a:rPr lang="en-GB" dirty="0"/>
              <a:t>To use a package in your code, you must first make it accessible.</a:t>
            </a:r>
          </a:p>
          <a:p>
            <a:r>
              <a:rPr lang="en-GB" dirty="0"/>
              <a:t>This is one of the features of Python that make it so popular.</a:t>
            </a:r>
          </a:p>
        </p:txBody>
      </p:sp>
      <p:pic>
        <p:nvPicPr>
          <p:cNvPr id="4" name="Picture 3"/>
          <p:cNvPicPr>
            <a:picLocks noChangeAspect="1"/>
          </p:cNvPicPr>
          <p:nvPr/>
        </p:nvPicPr>
        <p:blipFill>
          <a:blip r:embed="rId2"/>
          <a:stretch>
            <a:fillRect/>
          </a:stretch>
        </p:blipFill>
        <p:spPr>
          <a:xfrm>
            <a:off x="1530692" y="3153160"/>
            <a:ext cx="3818252" cy="685672"/>
          </a:xfrm>
          <a:prstGeom prst="rect">
            <a:avLst/>
          </a:prstGeom>
        </p:spPr>
      </p:pic>
      <p:sp>
        <p:nvSpPr>
          <p:cNvPr id="6" name="TextBox 5"/>
          <p:cNvSpPr txBox="1"/>
          <p:nvPr/>
        </p:nvSpPr>
        <p:spPr>
          <a:xfrm>
            <a:off x="1142741" y="2952277"/>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8" name="Content Placeholder 2"/>
          <p:cNvSpPr txBox="1">
            <a:spLocks/>
          </p:cNvSpPr>
          <p:nvPr/>
        </p:nvSpPr>
        <p:spPr>
          <a:xfrm>
            <a:off x="838200" y="4039715"/>
            <a:ext cx="10515600" cy="1041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pre-built Python packages for pretty much everything.</a:t>
            </a:r>
          </a:p>
        </p:txBody>
      </p:sp>
      <p:pic>
        <p:nvPicPr>
          <p:cNvPr id="9" name="Picture 8"/>
          <p:cNvPicPr>
            <a:picLocks noChangeAspect="1"/>
          </p:cNvPicPr>
          <p:nvPr/>
        </p:nvPicPr>
        <p:blipFill>
          <a:blip r:embed="rId3"/>
          <a:stretch>
            <a:fillRect/>
          </a:stretch>
        </p:blipFill>
        <p:spPr>
          <a:xfrm>
            <a:off x="1530691" y="4871308"/>
            <a:ext cx="2143385" cy="327462"/>
          </a:xfrm>
          <a:prstGeom prst="rect">
            <a:avLst/>
          </a:prstGeom>
        </p:spPr>
      </p:pic>
      <p:sp>
        <p:nvSpPr>
          <p:cNvPr id="10" name="TextBox 9"/>
          <p:cNvSpPr txBox="1"/>
          <p:nvPr/>
        </p:nvSpPr>
        <p:spPr>
          <a:xfrm>
            <a:off x="1165908" y="468006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Tree>
    <p:extLst>
      <p:ext uri="{BB962C8B-B14F-4D97-AF65-F5344CB8AC3E}">
        <p14:creationId xmlns:p14="http://schemas.microsoft.com/office/powerpoint/2010/main" val="6405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types</a:t>
            </a:r>
          </a:p>
        </p:txBody>
      </p:sp>
      <p:sp>
        <p:nvSpPr>
          <p:cNvPr id="3" name="Content Placeholder 2"/>
          <p:cNvSpPr>
            <a:spLocks noGrp="1"/>
          </p:cNvSpPr>
          <p:nvPr>
            <p:ph idx="1"/>
          </p:nvPr>
        </p:nvSpPr>
        <p:spPr>
          <a:xfrm>
            <a:off x="696097" y="1690688"/>
            <a:ext cx="4096265" cy="4351338"/>
          </a:xfrm>
        </p:spPr>
        <p:txBody>
          <a:bodyPr/>
          <a:lstStyle/>
          <a:p>
            <a:r>
              <a:rPr lang="en-GB" dirty="0"/>
              <a:t>Integer (</a:t>
            </a:r>
            <a:r>
              <a:rPr lang="en-GB" dirty="0" err="1">
                <a:solidFill>
                  <a:schemeClr val="accent5">
                    <a:lumMod val="75000"/>
                  </a:schemeClr>
                </a:solidFill>
                <a:latin typeface="Agency FB" panose="020B0503020202020204" pitchFamily="34" charset="0"/>
              </a:rPr>
              <a:t>int</a:t>
            </a:r>
            <a:r>
              <a:rPr lang="en-GB" dirty="0"/>
              <a:t>)		</a:t>
            </a:r>
          </a:p>
          <a:p>
            <a:r>
              <a:rPr lang="en-GB" dirty="0"/>
              <a:t>Float (</a:t>
            </a:r>
            <a:r>
              <a:rPr lang="en-GB" dirty="0">
                <a:solidFill>
                  <a:schemeClr val="accent5">
                    <a:lumMod val="75000"/>
                  </a:schemeClr>
                </a:solidFill>
                <a:latin typeface="Agency FB" panose="020B0503020202020204" pitchFamily="34" charset="0"/>
              </a:rPr>
              <a:t>float</a:t>
            </a:r>
            <a:r>
              <a:rPr lang="en-GB" dirty="0"/>
              <a:t>)</a:t>
            </a:r>
          </a:p>
          <a:p>
            <a:r>
              <a:rPr lang="en-GB" dirty="0"/>
              <a:t>String (</a:t>
            </a:r>
            <a:r>
              <a:rPr lang="en-GB" dirty="0" err="1">
                <a:solidFill>
                  <a:schemeClr val="accent5">
                    <a:lumMod val="75000"/>
                  </a:schemeClr>
                </a:solidFill>
                <a:latin typeface="Agency FB" panose="020B0503020202020204" pitchFamily="34" charset="0"/>
              </a:rPr>
              <a:t>str</a:t>
            </a:r>
            <a:r>
              <a:rPr lang="en-GB" dirty="0"/>
              <a:t>)</a:t>
            </a:r>
          </a:p>
          <a:p>
            <a:r>
              <a:rPr lang="en-GB" dirty="0"/>
              <a:t>Boolean (</a:t>
            </a:r>
            <a:r>
              <a:rPr lang="en-GB" dirty="0">
                <a:solidFill>
                  <a:schemeClr val="accent5">
                    <a:lumMod val="75000"/>
                  </a:schemeClr>
                </a:solidFill>
                <a:latin typeface="Agency FB" panose="020B0503020202020204" pitchFamily="34" charset="0"/>
              </a:rPr>
              <a:t>bool</a:t>
            </a:r>
            <a:r>
              <a:rPr lang="en-GB" dirty="0"/>
              <a:t>)</a:t>
            </a:r>
          </a:p>
          <a:p>
            <a:r>
              <a:rPr lang="en-GB" dirty="0"/>
              <a:t>Complex (</a:t>
            </a:r>
            <a:r>
              <a:rPr lang="en-GB" dirty="0">
                <a:solidFill>
                  <a:schemeClr val="accent5">
                    <a:lumMod val="75000"/>
                  </a:schemeClr>
                </a:solidFill>
                <a:latin typeface="Agency FB" panose="020B0503020202020204" pitchFamily="34" charset="0"/>
              </a:rPr>
              <a:t>complex</a:t>
            </a:r>
            <a:r>
              <a:rPr lang="en-GB" dirty="0"/>
              <a:t>)</a:t>
            </a:r>
          </a:p>
          <a:p>
            <a:r>
              <a:rPr lang="en-GB" dirty="0"/>
              <a:t>[…]</a:t>
            </a:r>
          </a:p>
          <a:p>
            <a:r>
              <a:rPr lang="en-GB" dirty="0"/>
              <a:t>User defined (</a:t>
            </a:r>
            <a:r>
              <a:rPr lang="en-GB" dirty="0">
                <a:solidFill>
                  <a:schemeClr val="accent5">
                    <a:lumMod val="75000"/>
                  </a:schemeClr>
                </a:solidFill>
                <a:latin typeface="Agency FB" panose="020B0503020202020204" pitchFamily="34" charset="0"/>
              </a:rPr>
              <a:t>classes</a:t>
            </a:r>
            <a:r>
              <a:rPr lang="en-GB" dirty="0"/>
              <a:t>)</a:t>
            </a:r>
          </a:p>
        </p:txBody>
      </p:sp>
      <p:sp>
        <p:nvSpPr>
          <p:cNvPr id="4" name="Rectangle 3"/>
          <p:cNvSpPr/>
          <p:nvPr/>
        </p:nvSpPr>
        <p:spPr>
          <a:xfrm>
            <a:off x="4716162" y="1502166"/>
            <a:ext cx="7129850" cy="523220"/>
          </a:xfrm>
          <a:prstGeom prst="rect">
            <a:avLst/>
          </a:prstGeom>
        </p:spPr>
        <p:txBody>
          <a:bodyPr wrap="square">
            <a:spAutoFit/>
          </a:bodyPr>
          <a:lstStyle/>
          <a:p>
            <a:pPr marL="285750" indent="-285750">
              <a:buFont typeface="Arial" panose="020B0604020202020204" pitchFamily="34" charset="0"/>
              <a:buChar char="•"/>
            </a:pPr>
            <a:r>
              <a:rPr lang="en-GB" sz="2800" dirty="0"/>
              <a:t>A variable is assigned using the </a:t>
            </a:r>
            <a:r>
              <a:rPr lang="en-GB" sz="2800" dirty="0">
                <a:solidFill>
                  <a:schemeClr val="accent5">
                    <a:lumMod val="75000"/>
                  </a:schemeClr>
                </a:solidFill>
                <a:latin typeface="Agency FB" panose="020B0503020202020204" pitchFamily="34" charset="0"/>
              </a:rPr>
              <a:t>=</a:t>
            </a:r>
            <a:r>
              <a:rPr lang="en-GB" sz="2800" dirty="0">
                <a:latin typeface="Agency FB" panose="020B0503020202020204" pitchFamily="34" charset="0"/>
              </a:rPr>
              <a:t> </a:t>
            </a:r>
            <a:r>
              <a:rPr lang="en-GB" sz="2800" dirty="0"/>
              <a:t>operator; </a:t>
            </a:r>
            <a:r>
              <a:rPr lang="en-GB" sz="2800" dirty="0" err="1"/>
              <a:t>i.e</a:t>
            </a:r>
            <a:r>
              <a:rPr lang="en-GB" sz="2800" dirty="0"/>
              <a:t>:</a:t>
            </a:r>
          </a:p>
        </p:txBody>
      </p:sp>
      <p:pic>
        <p:nvPicPr>
          <p:cNvPr id="5" name="Picture 4"/>
          <p:cNvPicPr>
            <a:picLocks noChangeAspect="1"/>
          </p:cNvPicPr>
          <p:nvPr/>
        </p:nvPicPr>
        <p:blipFill>
          <a:blip r:embed="rId2"/>
          <a:stretch>
            <a:fillRect/>
          </a:stretch>
        </p:blipFill>
        <p:spPr>
          <a:xfrm>
            <a:off x="5408527" y="2163638"/>
            <a:ext cx="2153422" cy="1740437"/>
          </a:xfrm>
          <a:prstGeom prst="rect">
            <a:avLst/>
          </a:prstGeom>
        </p:spPr>
      </p:pic>
      <p:pic>
        <p:nvPicPr>
          <p:cNvPr id="6" name="Picture 5"/>
          <p:cNvPicPr>
            <a:picLocks noChangeAspect="1"/>
          </p:cNvPicPr>
          <p:nvPr/>
        </p:nvPicPr>
        <p:blipFill>
          <a:blip r:embed="rId3"/>
          <a:stretch>
            <a:fillRect/>
          </a:stretch>
        </p:blipFill>
        <p:spPr>
          <a:xfrm>
            <a:off x="8909222" y="2227122"/>
            <a:ext cx="1420086" cy="1153820"/>
          </a:xfrm>
          <a:prstGeom prst="rect">
            <a:avLst/>
          </a:prstGeom>
        </p:spPr>
      </p:pic>
      <p:sp>
        <p:nvSpPr>
          <p:cNvPr id="7" name="TextBox 6"/>
          <p:cNvSpPr txBox="1"/>
          <p:nvPr/>
        </p:nvSpPr>
        <p:spPr>
          <a:xfrm>
            <a:off x="5025081" y="2110922"/>
            <a:ext cx="568411" cy="369332"/>
          </a:xfrm>
          <a:prstGeom prst="rect">
            <a:avLst/>
          </a:prstGeom>
          <a:noFill/>
        </p:spPr>
        <p:txBody>
          <a:bodyPr wrap="square" rtlCol="0">
            <a:spAutoFit/>
          </a:bodyPr>
          <a:lstStyle/>
          <a:p>
            <a:r>
              <a:rPr lang="en-GB" dirty="0">
                <a:solidFill>
                  <a:schemeClr val="accent5">
                    <a:lumMod val="75000"/>
                  </a:schemeClr>
                </a:solidFill>
                <a:latin typeface="Agency FB" panose="020B0503020202020204" pitchFamily="34" charset="0"/>
              </a:rPr>
              <a:t>In:</a:t>
            </a:r>
          </a:p>
        </p:txBody>
      </p:sp>
      <p:sp>
        <p:nvSpPr>
          <p:cNvPr id="8" name="TextBox 7"/>
          <p:cNvSpPr txBox="1"/>
          <p:nvPr/>
        </p:nvSpPr>
        <p:spPr>
          <a:xfrm>
            <a:off x="8517924" y="2163638"/>
            <a:ext cx="568411" cy="369332"/>
          </a:xfrm>
          <a:prstGeom prst="rect">
            <a:avLst/>
          </a:prstGeom>
          <a:noFill/>
        </p:spPr>
        <p:txBody>
          <a:bodyPr wrap="square" rtlCol="0">
            <a:spAutoFit/>
          </a:bodyPr>
          <a:lstStyle/>
          <a:p>
            <a:r>
              <a:rPr lang="en-GB" dirty="0">
                <a:solidFill>
                  <a:schemeClr val="accent5">
                    <a:lumMod val="75000"/>
                  </a:schemeClr>
                </a:solidFill>
                <a:latin typeface="Agency FB" panose="020B0503020202020204" pitchFamily="34" charset="0"/>
              </a:rPr>
              <a:t>Out:</a:t>
            </a:r>
          </a:p>
        </p:txBody>
      </p:sp>
      <p:sp>
        <p:nvSpPr>
          <p:cNvPr id="9" name="Rectangle 8"/>
          <p:cNvSpPr/>
          <p:nvPr/>
        </p:nvSpPr>
        <p:spPr>
          <a:xfrm>
            <a:off x="4792362" y="4804763"/>
            <a:ext cx="7129850" cy="1815882"/>
          </a:xfrm>
          <a:prstGeom prst="rect">
            <a:avLst/>
          </a:prstGeom>
        </p:spPr>
        <p:txBody>
          <a:bodyPr wrap="square">
            <a:spAutoFit/>
          </a:bodyPr>
          <a:lstStyle/>
          <a:p>
            <a:pPr marL="285750" indent="-285750">
              <a:buFont typeface="Arial" panose="020B0604020202020204" pitchFamily="34" charset="0"/>
              <a:buChar char="•"/>
            </a:pPr>
            <a:r>
              <a:rPr lang="en-GB" sz="2800" dirty="0">
                <a:solidFill>
                  <a:schemeClr val="accent2">
                    <a:lumMod val="50000"/>
                  </a:schemeClr>
                </a:solidFill>
              </a:rPr>
              <a:t>Create an integer, float, and string variable.</a:t>
            </a:r>
          </a:p>
          <a:p>
            <a:pPr marL="285750" indent="-285750">
              <a:buFont typeface="Arial" panose="020B0604020202020204" pitchFamily="34" charset="0"/>
              <a:buChar char="•"/>
            </a:pPr>
            <a:r>
              <a:rPr lang="en-GB" sz="2800" dirty="0">
                <a:solidFill>
                  <a:schemeClr val="accent2">
                    <a:lumMod val="50000"/>
                  </a:schemeClr>
                </a:solidFill>
              </a:rPr>
              <a:t>Print these to the screen.</a:t>
            </a:r>
          </a:p>
          <a:p>
            <a:pPr marL="285750" indent="-285750">
              <a:buFont typeface="Arial" panose="020B0604020202020204" pitchFamily="34" charset="0"/>
              <a:buChar char="•"/>
            </a:pPr>
            <a:r>
              <a:rPr lang="en-GB" sz="2800" dirty="0">
                <a:solidFill>
                  <a:schemeClr val="accent2">
                    <a:lumMod val="50000"/>
                  </a:schemeClr>
                </a:solidFill>
              </a:rPr>
              <a:t>Play around using different variable names, etc. </a:t>
            </a:r>
          </a:p>
        </p:txBody>
      </p:sp>
      <p:sp>
        <p:nvSpPr>
          <p:cNvPr id="10" name="Rectangle 9"/>
          <p:cNvSpPr/>
          <p:nvPr/>
        </p:nvSpPr>
        <p:spPr>
          <a:xfrm>
            <a:off x="4792362" y="3904075"/>
            <a:ext cx="7129850" cy="954107"/>
          </a:xfrm>
          <a:prstGeom prst="rect">
            <a:avLst/>
          </a:prstGeom>
        </p:spPr>
        <p:txBody>
          <a:bodyPr wrap="square">
            <a:spAutoFit/>
          </a:bodyPr>
          <a:lstStyle/>
          <a:p>
            <a:pPr marL="285750" indent="-285750">
              <a:buFont typeface="Arial" panose="020B0604020202020204" pitchFamily="34" charset="0"/>
              <a:buChar char="•"/>
            </a:pPr>
            <a:r>
              <a:rPr lang="en-GB" sz="2800" dirty="0"/>
              <a:t>The </a:t>
            </a:r>
            <a:r>
              <a:rPr lang="en-GB" sz="2800" dirty="0">
                <a:solidFill>
                  <a:schemeClr val="accent5">
                    <a:lumMod val="50000"/>
                  </a:schemeClr>
                </a:solidFill>
                <a:latin typeface="Agency FB" panose="020B0503020202020204" pitchFamily="34" charset="0"/>
              </a:rPr>
              <a:t>print() </a:t>
            </a:r>
            <a:r>
              <a:rPr lang="en-GB" sz="2800" dirty="0"/>
              <a:t>function is used to print something to the screen.</a:t>
            </a:r>
          </a:p>
        </p:txBody>
      </p:sp>
    </p:spTree>
    <p:extLst>
      <p:ext uri="{BB962C8B-B14F-4D97-AF65-F5344CB8AC3E}">
        <p14:creationId xmlns:p14="http://schemas.microsoft.com/office/powerpoint/2010/main" val="9279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368425"/>
            <a:ext cx="10515600" cy="643255"/>
          </a:xfrm>
        </p:spPr>
        <p:txBody>
          <a:bodyPr/>
          <a:lstStyle/>
          <a:p>
            <a:r>
              <a:rPr lang="en-GB" dirty="0"/>
              <a:t>You can always check the type of a variable using the </a:t>
            </a:r>
            <a:r>
              <a:rPr lang="en-GB" dirty="0">
                <a:solidFill>
                  <a:schemeClr val="accent5">
                    <a:lumMod val="75000"/>
                  </a:schemeClr>
                </a:solidFill>
                <a:latin typeface="Agency FB" panose="020B0503020202020204" pitchFamily="34" charset="0"/>
              </a:rPr>
              <a:t>type() </a:t>
            </a:r>
            <a:r>
              <a:rPr lang="en-GB" dirty="0"/>
              <a:t>function.</a:t>
            </a:r>
          </a:p>
        </p:txBody>
      </p:sp>
      <p:pic>
        <p:nvPicPr>
          <p:cNvPr id="4" name="Picture 3"/>
          <p:cNvPicPr>
            <a:picLocks noChangeAspect="1"/>
          </p:cNvPicPr>
          <p:nvPr/>
        </p:nvPicPr>
        <p:blipFill>
          <a:blip r:embed="rId2"/>
          <a:stretch>
            <a:fillRect/>
          </a:stretch>
        </p:blipFill>
        <p:spPr>
          <a:xfrm>
            <a:off x="1704974" y="3120390"/>
            <a:ext cx="4156075" cy="971550"/>
          </a:xfrm>
          <a:prstGeom prst="rect">
            <a:avLst/>
          </a:prstGeom>
        </p:spPr>
      </p:pic>
      <p:pic>
        <p:nvPicPr>
          <p:cNvPr id="5" name="Picture 4"/>
          <p:cNvPicPr>
            <a:picLocks noChangeAspect="1"/>
          </p:cNvPicPr>
          <p:nvPr/>
        </p:nvPicPr>
        <p:blipFill>
          <a:blip r:embed="rId3"/>
          <a:stretch>
            <a:fillRect/>
          </a:stretch>
        </p:blipFill>
        <p:spPr>
          <a:xfrm>
            <a:off x="7553356" y="3356133"/>
            <a:ext cx="2767265" cy="547688"/>
          </a:xfrm>
          <a:prstGeom prst="rect">
            <a:avLst/>
          </a:prstGeom>
        </p:spPr>
      </p:pic>
      <p:sp>
        <p:nvSpPr>
          <p:cNvPr id="6" name="TextBox 5"/>
          <p:cNvSpPr txBox="1"/>
          <p:nvPr/>
        </p:nvSpPr>
        <p:spPr>
          <a:xfrm>
            <a:off x="1138237" y="3045202"/>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6832282" y="3120390"/>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sp>
        <p:nvSpPr>
          <p:cNvPr id="2" name="TextBox 1"/>
          <p:cNvSpPr txBox="1"/>
          <p:nvPr/>
        </p:nvSpPr>
        <p:spPr>
          <a:xfrm>
            <a:off x="973505" y="4401889"/>
            <a:ext cx="6425514"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accent2">
                    <a:lumMod val="50000"/>
                  </a:schemeClr>
                </a:solidFill>
              </a:rPr>
              <a:t>Check the type of one of your variables.</a:t>
            </a:r>
          </a:p>
        </p:txBody>
      </p:sp>
    </p:spTree>
    <p:extLst>
      <p:ext uri="{BB962C8B-B14F-4D97-AF65-F5344CB8AC3E}">
        <p14:creationId xmlns:p14="http://schemas.microsoft.com/office/powerpoint/2010/main" val="37155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60" y="1528445"/>
            <a:ext cx="10515600" cy="757555"/>
          </a:xfrm>
        </p:spPr>
        <p:txBody>
          <a:bodyPr/>
          <a:lstStyle/>
          <a:p>
            <a:r>
              <a:rPr lang="en-GB" dirty="0"/>
              <a:t>Variables can be </a:t>
            </a:r>
            <a:r>
              <a:rPr lang="en-GB" i="1" dirty="0"/>
              <a:t>cast</a:t>
            </a:r>
            <a:r>
              <a:rPr lang="en-GB" dirty="0"/>
              <a:t> to a different type.</a:t>
            </a:r>
          </a:p>
        </p:txBody>
      </p:sp>
      <p:sp>
        <p:nvSpPr>
          <p:cNvPr id="6" name="TextBox 5"/>
          <p:cNvSpPr txBox="1"/>
          <p:nvPr/>
        </p:nvSpPr>
        <p:spPr>
          <a:xfrm>
            <a:off x="861060" y="2750878"/>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In:</a:t>
            </a:r>
          </a:p>
        </p:txBody>
      </p:sp>
      <p:sp>
        <p:nvSpPr>
          <p:cNvPr id="7" name="TextBox 6"/>
          <p:cNvSpPr txBox="1"/>
          <p:nvPr/>
        </p:nvSpPr>
        <p:spPr>
          <a:xfrm>
            <a:off x="7336651" y="2750877"/>
            <a:ext cx="1133474" cy="584775"/>
          </a:xfrm>
          <a:prstGeom prst="rect">
            <a:avLst/>
          </a:prstGeom>
          <a:noFill/>
        </p:spPr>
        <p:txBody>
          <a:bodyPr wrap="square" rtlCol="0">
            <a:spAutoFit/>
          </a:bodyPr>
          <a:lstStyle/>
          <a:p>
            <a:r>
              <a:rPr lang="en-GB" sz="3200" dirty="0">
                <a:solidFill>
                  <a:srgbClr val="0070C0"/>
                </a:solidFill>
                <a:latin typeface="Agency FB" panose="020B0503020202020204" pitchFamily="34" charset="0"/>
              </a:rPr>
              <a:t>Out:</a:t>
            </a:r>
          </a:p>
        </p:txBody>
      </p:sp>
      <p:pic>
        <p:nvPicPr>
          <p:cNvPr id="2" name="Picture 1"/>
          <p:cNvPicPr>
            <a:picLocks noChangeAspect="1"/>
          </p:cNvPicPr>
          <p:nvPr/>
        </p:nvPicPr>
        <p:blipFill>
          <a:blip r:embed="rId2"/>
          <a:stretch>
            <a:fillRect/>
          </a:stretch>
        </p:blipFill>
        <p:spPr>
          <a:xfrm>
            <a:off x="1427797" y="2893696"/>
            <a:ext cx="3757578" cy="1472357"/>
          </a:xfrm>
          <a:prstGeom prst="rect">
            <a:avLst/>
          </a:prstGeom>
        </p:spPr>
      </p:pic>
      <p:pic>
        <p:nvPicPr>
          <p:cNvPr id="8" name="Picture 7"/>
          <p:cNvPicPr>
            <a:picLocks noChangeAspect="1"/>
          </p:cNvPicPr>
          <p:nvPr/>
        </p:nvPicPr>
        <p:blipFill>
          <a:blip r:embed="rId3"/>
          <a:stretch>
            <a:fillRect/>
          </a:stretch>
        </p:blipFill>
        <p:spPr>
          <a:xfrm>
            <a:off x="8167043" y="2893696"/>
            <a:ext cx="2006740" cy="1167558"/>
          </a:xfrm>
          <a:prstGeom prst="rect">
            <a:avLst/>
          </a:prstGeom>
        </p:spPr>
      </p:pic>
    </p:spTree>
    <p:extLst>
      <p:ext uri="{BB962C8B-B14F-4D97-AF65-F5344CB8AC3E}">
        <p14:creationId xmlns:p14="http://schemas.microsoft.com/office/powerpoint/2010/main" val="100039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Numerical types</a:t>
            </a:r>
          </a:p>
        </p:txBody>
      </p:sp>
      <p:pic>
        <p:nvPicPr>
          <p:cNvPr id="5" name="Content Placeholder 3"/>
          <p:cNvPicPr>
            <a:picLocks noChangeAspect="1"/>
          </p:cNvPicPr>
          <p:nvPr/>
        </p:nvPicPr>
        <p:blipFill rotWithShape="1">
          <a:blip r:embed="rId2"/>
          <a:srcRect t="31952" r="80053" b="31821"/>
          <a:stretch/>
        </p:blipFill>
        <p:spPr>
          <a:xfrm>
            <a:off x="3971481" y="2478897"/>
            <a:ext cx="4012368" cy="3609477"/>
          </a:xfrm>
          <a:prstGeom prst="rect">
            <a:avLst/>
          </a:prstGeom>
        </p:spPr>
      </p:pic>
      <p:pic>
        <p:nvPicPr>
          <p:cNvPr id="7" name="Content Placeholder 3"/>
          <p:cNvPicPr>
            <a:picLocks noChangeAspect="1"/>
          </p:cNvPicPr>
          <p:nvPr/>
        </p:nvPicPr>
        <p:blipFill rotWithShape="1">
          <a:blip r:embed="rId2"/>
          <a:srcRect t="71110" r="80053" b="212"/>
          <a:stretch/>
        </p:blipFill>
        <p:spPr>
          <a:xfrm>
            <a:off x="7983849" y="2369935"/>
            <a:ext cx="4012369" cy="2857265"/>
          </a:xfrm>
          <a:prstGeom prst="rect">
            <a:avLst/>
          </a:prstGeom>
        </p:spPr>
      </p:pic>
      <p:pic>
        <p:nvPicPr>
          <p:cNvPr id="8" name="Content Placeholder 3"/>
          <p:cNvPicPr>
            <a:picLocks noChangeAspect="1"/>
          </p:cNvPicPr>
          <p:nvPr/>
        </p:nvPicPr>
        <p:blipFill rotWithShape="1">
          <a:blip r:embed="rId2"/>
          <a:srcRect r="80053" b="69496"/>
          <a:stretch/>
        </p:blipFill>
        <p:spPr>
          <a:xfrm>
            <a:off x="66198" y="2369935"/>
            <a:ext cx="4012368" cy="3039192"/>
          </a:xfrm>
          <a:prstGeom prst="rect">
            <a:avLst/>
          </a:prstGeom>
        </p:spPr>
      </p:pic>
    </p:spTree>
    <p:extLst>
      <p:ext uri="{BB962C8B-B14F-4D97-AF65-F5344CB8AC3E}">
        <p14:creationId xmlns:p14="http://schemas.microsoft.com/office/powerpoint/2010/main" val="28588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2924</Words>
  <Application>Microsoft Office PowerPoint</Application>
  <PresentationFormat>Widescreen</PresentationFormat>
  <Paragraphs>320</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Agency FB</vt:lpstr>
      <vt:lpstr>Arial</vt:lpstr>
      <vt:lpstr>Calibri</vt:lpstr>
      <vt:lpstr>Calibri Light</vt:lpstr>
      <vt:lpstr>Office Theme</vt:lpstr>
      <vt:lpstr>What is Python?</vt:lpstr>
      <vt:lpstr>Why use Python?</vt:lpstr>
      <vt:lpstr>Which language is the best</vt:lpstr>
      <vt:lpstr>IDE</vt:lpstr>
      <vt:lpstr>Types                                Basic Operations</vt:lpstr>
      <vt:lpstr>Variable types</vt:lpstr>
      <vt:lpstr>PowerPoint Presentation</vt:lpstr>
      <vt:lpstr>PowerPoint Presentation</vt:lpstr>
      <vt:lpstr>Examples: Numerical types</vt:lpstr>
      <vt:lpstr>Examples: Booleans and Strings</vt:lpstr>
      <vt:lpstr>Variable Assignment</vt:lpstr>
      <vt:lpstr>Arithmetic operators</vt:lpstr>
      <vt:lpstr>A quick note on the increment operator shorthand</vt:lpstr>
      <vt:lpstr>Boolean operators</vt:lpstr>
      <vt:lpstr>Comparison operators</vt:lpstr>
      <vt:lpstr>Working with strings</vt:lpstr>
      <vt:lpstr>Data Containers (aka Objects)</vt:lpstr>
      <vt:lpstr>When to use one container over another</vt:lpstr>
      <vt:lpstr>Dictionaries</vt:lpstr>
      <vt:lpstr>Indexing</vt:lpstr>
      <vt:lpstr>PowerPoint Presentation</vt:lpstr>
      <vt:lpstr>Tuples</vt:lpstr>
      <vt:lpstr>Lists</vt:lpstr>
      <vt:lpstr>Adding elements to a list</vt:lpstr>
      <vt:lpstr>PowerPoint Presentation</vt:lpstr>
      <vt:lpstr>PowerPoint Presentation</vt:lpstr>
      <vt:lpstr>Removing elements from a list</vt:lpstr>
      <vt:lpstr>PowerPoint Presentation</vt:lpstr>
      <vt:lpstr>For loops</vt:lpstr>
      <vt:lpstr>An example</vt:lpstr>
      <vt:lpstr>Another example</vt:lpstr>
      <vt:lpstr>The range() function</vt:lpstr>
      <vt:lpstr>PowerPoint Presentation</vt:lpstr>
      <vt:lpstr>The break() function</vt:lpstr>
      <vt:lpstr>The continue () function</vt:lpstr>
      <vt:lpstr>While loops</vt:lpstr>
      <vt:lpstr>An example</vt:lpstr>
      <vt:lpstr>A bad example</vt:lpstr>
      <vt:lpstr>PowerPoint Presentation</vt:lpstr>
      <vt:lpstr>For loop vs. while loop</vt:lpstr>
      <vt:lpstr>Nested loops</vt:lpstr>
      <vt:lpstr>Conditionals</vt:lpstr>
      <vt:lpstr>An example of elif</vt:lpstr>
      <vt:lpstr>Functions</vt:lpstr>
      <vt:lpstr>PowerPoint Presentation</vt:lpstr>
      <vt:lpstr>Multiple returns</vt:lpstr>
      <vt:lpstr>Reading and writing to files in Python: The file object</vt:lpstr>
      <vt:lpstr>The open() function</vt:lpstr>
      <vt:lpstr>The close() function</vt:lpstr>
      <vt:lpstr>Reading in a file and printing to screen example</vt:lpstr>
      <vt:lpstr>The read() function</vt:lpstr>
      <vt:lpstr>The write() function</vt:lpstr>
      <vt:lpstr>Practice – writing to a file in Python</vt:lpstr>
      <vt:lpstr>The append() function</vt:lpstr>
      <vt:lpstr>Practice – appending to a file in Python</vt:lpstr>
      <vt:lpstr>A word on import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of Python?</dc:title>
  <dc:creator>Minoo Sayyadpour</dc:creator>
  <cp:lastModifiedBy>Minoo Sayyadpour</cp:lastModifiedBy>
  <cp:revision>2</cp:revision>
  <dcterms:created xsi:type="dcterms:W3CDTF">2024-01-19T11:14:53Z</dcterms:created>
  <dcterms:modified xsi:type="dcterms:W3CDTF">2024-01-23T11:44:09Z</dcterms:modified>
</cp:coreProperties>
</file>