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6858000" cx="9144000"/>
  <p:notesSz cx="6669075" cy="9774225"/>
  <p:embeddedFontLst>
    <p:embeddedFont>
      <p:font typeface="Tahom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79">
          <p15:clr>
            <a:srgbClr val="000000"/>
          </p15:clr>
        </p15:guide>
        <p15:guide id="2" pos="2101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E37101-0D6E-48B5-9BC4-A0F574B8B98C}">
  <a:tblStyle styleId="{32E37101-0D6E-48B5-9BC4-A0F574B8B98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79" orient="horz"/>
        <p:guide pos="210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font" Target="fonts/Tahoma-regular.fntdata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Tahoma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8892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778250" y="0"/>
            <a:ext cx="28892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92175" y="733425"/>
            <a:ext cx="4884737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66750" y="4643437"/>
            <a:ext cx="5335587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283700"/>
            <a:ext cx="28892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778250" y="9283700"/>
            <a:ext cx="28892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/>
          <p:nvPr>
            <p:ph idx="2" type="sldImg"/>
          </p:nvPr>
        </p:nvSpPr>
        <p:spPr>
          <a:xfrm>
            <a:off x="892175" y="733425"/>
            <a:ext cx="4884737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4" name="Google Shape;124;p1:notes"/>
          <p:cNvSpPr txBox="1"/>
          <p:nvPr>
            <p:ph idx="1" type="body"/>
          </p:nvPr>
        </p:nvSpPr>
        <p:spPr>
          <a:xfrm>
            <a:off x="666750" y="4643437"/>
            <a:ext cx="5335587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:notes"/>
          <p:cNvSpPr txBox="1"/>
          <p:nvPr/>
        </p:nvSpPr>
        <p:spPr>
          <a:xfrm>
            <a:off x="3778250" y="9283700"/>
            <a:ext cx="28892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ru-RU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892175" y="733425"/>
            <a:ext cx="4884737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666750" y="4643437"/>
            <a:ext cx="5335587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0:notes"/>
          <p:cNvSpPr txBox="1"/>
          <p:nvPr/>
        </p:nvSpPr>
        <p:spPr>
          <a:xfrm>
            <a:off x="3778250" y="9283700"/>
            <a:ext cx="28892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ru-RU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892175" y="733425"/>
            <a:ext cx="4884737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2" name="Google Shape;232;p11:notes"/>
          <p:cNvSpPr txBox="1"/>
          <p:nvPr>
            <p:ph idx="1" type="body"/>
          </p:nvPr>
        </p:nvSpPr>
        <p:spPr>
          <a:xfrm>
            <a:off x="666750" y="4643437"/>
            <a:ext cx="5335587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1:notes"/>
          <p:cNvSpPr txBox="1"/>
          <p:nvPr/>
        </p:nvSpPr>
        <p:spPr>
          <a:xfrm>
            <a:off x="3778250" y="9283700"/>
            <a:ext cx="28892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ru-RU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/>
          <p:nvPr>
            <p:ph idx="2" type="sldImg"/>
          </p:nvPr>
        </p:nvSpPr>
        <p:spPr>
          <a:xfrm>
            <a:off x="892175" y="733425"/>
            <a:ext cx="4884737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2" name="Google Shape;242;p12:notes"/>
          <p:cNvSpPr txBox="1"/>
          <p:nvPr>
            <p:ph idx="1" type="body"/>
          </p:nvPr>
        </p:nvSpPr>
        <p:spPr>
          <a:xfrm>
            <a:off x="666750" y="4643437"/>
            <a:ext cx="5335587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2:notes"/>
          <p:cNvSpPr txBox="1"/>
          <p:nvPr/>
        </p:nvSpPr>
        <p:spPr>
          <a:xfrm>
            <a:off x="3778250" y="9283700"/>
            <a:ext cx="28892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ru-RU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892175" y="733425"/>
            <a:ext cx="4884737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666750" y="4643437"/>
            <a:ext cx="5335587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:notes"/>
          <p:cNvSpPr txBox="1"/>
          <p:nvPr/>
        </p:nvSpPr>
        <p:spPr>
          <a:xfrm>
            <a:off x="3778250" y="9283700"/>
            <a:ext cx="28892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ru-RU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/>
          <p:nvPr>
            <p:ph idx="2" type="sldImg"/>
          </p:nvPr>
        </p:nvSpPr>
        <p:spPr>
          <a:xfrm>
            <a:off x="892175" y="733425"/>
            <a:ext cx="4884737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0" name="Google Shape;260;p23:notes"/>
          <p:cNvSpPr txBox="1"/>
          <p:nvPr>
            <p:ph idx="1" type="body"/>
          </p:nvPr>
        </p:nvSpPr>
        <p:spPr>
          <a:xfrm>
            <a:off x="666750" y="4643437"/>
            <a:ext cx="5335587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:notes"/>
          <p:cNvSpPr txBox="1"/>
          <p:nvPr/>
        </p:nvSpPr>
        <p:spPr>
          <a:xfrm>
            <a:off x="3778250" y="9283700"/>
            <a:ext cx="28892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ru-RU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/>
          <p:nvPr>
            <p:ph idx="2" type="sldImg"/>
          </p:nvPr>
        </p:nvSpPr>
        <p:spPr>
          <a:xfrm>
            <a:off x="892175" y="733425"/>
            <a:ext cx="4884737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66750" y="4643437"/>
            <a:ext cx="5335587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 txBox="1"/>
          <p:nvPr/>
        </p:nvSpPr>
        <p:spPr>
          <a:xfrm>
            <a:off x="3778250" y="9283700"/>
            <a:ext cx="28892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ru-RU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/>
          <p:nvPr>
            <p:ph idx="2" type="sldImg"/>
          </p:nvPr>
        </p:nvSpPr>
        <p:spPr>
          <a:xfrm>
            <a:off x="892175" y="733425"/>
            <a:ext cx="4884737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66750" y="4643437"/>
            <a:ext cx="5335587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 txBox="1"/>
          <p:nvPr/>
        </p:nvSpPr>
        <p:spPr>
          <a:xfrm>
            <a:off x="3778250" y="9283700"/>
            <a:ext cx="28892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ru-RU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892175" y="733425"/>
            <a:ext cx="4884737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66750" y="4643437"/>
            <a:ext cx="5335587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 txBox="1"/>
          <p:nvPr/>
        </p:nvSpPr>
        <p:spPr>
          <a:xfrm>
            <a:off x="3778250" y="9283700"/>
            <a:ext cx="28892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ru-RU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/>
          <p:nvPr>
            <p:ph idx="2" type="sldImg"/>
          </p:nvPr>
        </p:nvSpPr>
        <p:spPr>
          <a:xfrm>
            <a:off x="892175" y="733425"/>
            <a:ext cx="4884737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66750" y="4643437"/>
            <a:ext cx="5335587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 txBox="1"/>
          <p:nvPr/>
        </p:nvSpPr>
        <p:spPr>
          <a:xfrm>
            <a:off x="3778250" y="9283700"/>
            <a:ext cx="28892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ru-RU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/>
          <p:nvPr>
            <p:ph idx="2" type="sldImg"/>
          </p:nvPr>
        </p:nvSpPr>
        <p:spPr>
          <a:xfrm>
            <a:off x="892175" y="733425"/>
            <a:ext cx="4884737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66750" y="4643437"/>
            <a:ext cx="5335587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 txBox="1"/>
          <p:nvPr/>
        </p:nvSpPr>
        <p:spPr>
          <a:xfrm>
            <a:off x="3778250" y="9283700"/>
            <a:ext cx="28892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fld id="{00000000-1234-1234-1234-123412341234}" type="slidenum">
              <a:rPr b="0" i="0" lang="ru-RU" sz="1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/>
          <p:nvPr>
            <p:ph idx="2" type="sldImg"/>
          </p:nvPr>
        </p:nvSpPr>
        <p:spPr>
          <a:xfrm>
            <a:off x="892175" y="733425"/>
            <a:ext cx="4884737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66750" y="4643437"/>
            <a:ext cx="5335587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 txBox="1"/>
          <p:nvPr/>
        </p:nvSpPr>
        <p:spPr>
          <a:xfrm>
            <a:off x="3778250" y="9283700"/>
            <a:ext cx="28892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ru-RU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/>
          <p:nvPr>
            <p:ph idx="2" type="sldImg"/>
          </p:nvPr>
        </p:nvSpPr>
        <p:spPr>
          <a:xfrm>
            <a:off x="892175" y="733425"/>
            <a:ext cx="4884737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66750" y="4643437"/>
            <a:ext cx="5335587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 txBox="1"/>
          <p:nvPr/>
        </p:nvSpPr>
        <p:spPr>
          <a:xfrm>
            <a:off x="3778250" y="9283700"/>
            <a:ext cx="28892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ru-RU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/>
          <p:nvPr>
            <p:ph idx="2" type="sldImg"/>
          </p:nvPr>
        </p:nvSpPr>
        <p:spPr>
          <a:xfrm>
            <a:off x="892175" y="733425"/>
            <a:ext cx="4884737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66750" y="4643437"/>
            <a:ext cx="5335587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 txBox="1"/>
          <p:nvPr/>
        </p:nvSpPr>
        <p:spPr>
          <a:xfrm>
            <a:off x="3778250" y="9283700"/>
            <a:ext cx="28892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ru-RU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текст и картинка" type="txAndMedia">
  <p:cSld name="TEXT_AND_MEDIA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457200" y="292101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457200" y="19050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1"/>
          <p:cNvSpPr/>
          <p:nvPr>
            <p:ph idx="2" type="media"/>
          </p:nvPr>
        </p:nvSpPr>
        <p:spPr>
          <a:xfrm>
            <a:off x="4648200" y="19050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 rot="5400000">
            <a:off x="4936369" y="2182286"/>
            <a:ext cx="5592761" cy="1777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 rot="5400000">
            <a:off x="2378965" y="-440435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57200" y="1481329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2" type="body"/>
          </p:nvPr>
        </p:nvSpPr>
        <p:spPr>
          <a:xfrm>
            <a:off x="4648200" y="1481329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текст и объект" type="txAndObj">
  <p:cSld name="TEXT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457200" y="292101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457200" y="19050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2" type="body"/>
          </p:nvPr>
        </p:nvSpPr>
        <p:spPr>
          <a:xfrm>
            <a:off x="4648200" y="19050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 над текстом" type="objOverTx">
  <p:cSld name="OBJECT_OVER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457200" y="292101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457200" y="1905000"/>
            <a:ext cx="8229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2" type="body"/>
          </p:nvPr>
        </p:nvSpPr>
        <p:spPr>
          <a:xfrm>
            <a:off x="457200" y="4038600"/>
            <a:ext cx="8229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схема или организационная диаграмма" type="dgm">
  <p:cSld name="DIAGRAM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457200" y="292101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/>
          <p:nvPr>
            <p:ph idx="2" type="dgm"/>
          </p:nvPr>
        </p:nvSpPr>
        <p:spPr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текст и два объекта" type="txAndTwoObj">
  <p:cSld name="TEXT_AND_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292101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457200" y="19050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4648200" y="1905000"/>
            <a:ext cx="4038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4648200" y="4038600"/>
            <a:ext cx="4038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таблица" type="tbl">
  <p:cSld name="TAB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292101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четыре объекта" type="fourObj">
  <p:cSld name="FOUR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457200" y="292101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457200" y="1905000"/>
            <a:ext cx="4038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4648200" y="1905000"/>
            <a:ext cx="4038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3" type="body"/>
          </p:nvPr>
        </p:nvSpPr>
        <p:spPr>
          <a:xfrm>
            <a:off x="457200" y="4038600"/>
            <a:ext cx="4038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4" type="body"/>
          </p:nvPr>
        </p:nvSpPr>
        <p:spPr>
          <a:xfrm>
            <a:off x="4648200" y="4038600"/>
            <a:ext cx="4038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текст над объектом" type="txOverObj">
  <p:cSld name="TEXT_OVER_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292101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57200" y="1905000"/>
            <a:ext cx="8229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4038600"/>
            <a:ext cx="8229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два объекта над текстом" type="twoObjOverTx">
  <p:cSld name="TWO_OBJECTS_OVER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457200" y="292101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457200" y="1905000"/>
            <a:ext cx="4038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body"/>
          </p:nvPr>
        </p:nvSpPr>
        <p:spPr>
          <a:xfrm>
            <a:off x="4648200" y="1905000"/>
            <a:ext cx="4038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3" type="body"/>
          </p:nvPr>
        </p:nvSpPr>
        <p:spPr>
          <a:xfrm>
            <a:off x="457200" y="4038600"/>
            <a:ext cx="8229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0.jp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jpg"/><Relationship Id="rId2" Type="http://schemas.openxmlformats.org/officeDocument/2006/relationships/image" Target="../media/image10.jp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-6043" y="5791254"/>
            <a:ext cx="3402315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2150"/>
            <a:ext cx="3421062" cy="110966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0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-6043" y="5791254"/>
            <a:ext cx="3402315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2150"/>
            <a:ext cx="3421062" cy="110966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b="1" i="0" lang="ru-RU" sz="4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     Я и мир профессий</a:t>
            </a:r>
            <a:endParaRPr/>
          </a:p>
        </p:txBody>
      </p:sp>
      <p:pic>
        <p:nvPicPr>
          <p:cNvPr descr="j0195812" id="128" name="Google Shape;1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2812" y="1906587"/>
            <a:ext cx="4951412" cy="421798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fld id="{00000000-1234-1234-1234-123412341234}" type="slidenum">
              <a:rPr b="0" i="0" lang="ru-RU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64373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ru-RU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СЛАЙД №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idx="4294967295" type="title"/>
          </p:nvPr>
        </p:nvSpPr>
        <p:spPr>
          <a:xfrm>
            <a:off x="457200" y="1"/>
            <a:ext cx="8229600" cy="1038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i="0" lang="ru-RU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   </a:t>
            </a:r>
            <a:r>
              <a:rPr b="1" i="0" lang="ru-RU" sz="36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Классификация профессий</a:t>
            </a:r>
            <a:endParaRPr/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-447675" y="928687"/>
            <a:ext cx="9591675" cy="535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ru-RU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Классифицировать профессии можно по разным признакам.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i="0" lang="ru-RU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Наиболее удачную классификацию предложил академик Е.А.Климов.  Он выделил следующие 4 группы: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b="1" i="0" lang="ru-RU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По предмету труда – типы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b="1" i="0" lang="ru-RU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(П – «человек-природа»,                                                                     Т – «человек-техника»,                                                                    Ч – «человек-человек»,                                                                    Х – «человек-художественный образ»,                                         З – «человек-знаковая система»);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b="1" i="0" lang="ru-RU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По целям труда – классы 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b="1" i="0" lang="ru-RU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(Г – гностический, П – преобразующий, И – изыскательный);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b="1" i="0" lang="ru-RU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По орудиям труда – отделы (Р – ручные, М – машинно-ручные,    А – автоматические, Ф – функциональные)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b="1" i="0" lang="ru-RU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По условиям труда – группы (Б – бытового микроклимата, О – на открытом воздухе, Н – необычные условия, М – моральная ответственность)</a:t>
            </a:r>
            <a:endParaRPr/>
          </a:p>
        </p:txBody>
      </p:sp>
      <p:pic>
        <p:nvPicPr>
          <p:cNvPr id="227" name="Google Shape;227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1237" y="2043112"/>
            <a:ext cx="2708275" cy="222408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6"/>
          <p:cNvSpPr txBox="1"/>
          <p:nvPr/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fld id="{00000000-1234-1234-1234-123412341234}" type="slidenum">
              <a:rPr b="0" i="0" lang="ru-RU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6415087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ru-RU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СЛАЙД №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idx="4294967295" type="title"/>
          </p:nvPr>
        </p:nvSpPr>
        <p:spPr>
          <a:xfrm>
            <a:off x="457200" y="292100"/>
            <a:ext cx="8229600" cy="836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ru-RU" sz="36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Профессиограмма и психограмма профессии</a:t>
            </a:r>
            <a:endParaRPr/>
          </a:p>
        </p:txBody>
      </p:sp>
      <p:sp>
        <p:nvSpPr>
          <p:cNvPr id="236" name="Google Shape;236;p27"/>
          <p:cNvSpPr txBox="1"/>
          <p:nvPr>
            <p:ph idx="1" type="body"/>
          </p:nvPr>
        </p:nvSpPr>
        <p:spPr>
          <a:xfrm>
            <a:off x="284162" y="1457325"/>
            <a:ext cx="496252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1" lang="ru-RU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Профессиограмма</a:t>
            </a:r>
            <a:r>
              <a:rPr b="1" i="0" lang="ru-RU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– документ, в котором описаны особенности профессии или специальности.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i="0" lang="ru-RU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Цель профессиограммы – создать целостное представление об особенностях данного вида труда. Ядром профессиограммы является психограмма профессии.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i="1" lang="ru-RU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Психограмма</a:t>
            </a:r>
            <a:r>
              <a:rPr b="1" i="0" lang="ru-RU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включает описание требований, которые предъявляет профессия к психологическим качествам человека (мышлению, вниманию, восприятию и т.д.)</a:t>
            </a:r>
            <a:endParaRPr/>
          </a:p>
        </p:txBody>
      </p:sp>
      <p:pic>
        <p:nvPicPr>
          <p:cNvPr descr="j0300840" id="237" name="Google Shape;237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9575" y="1784350"/>
            <a:ext cx="3186112" cy="358616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7"/>
          <p:cNvSpPr txBox="1"/>
          <p:nvPr/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fld id="{00000000-1234-1234-1234-123412341234}" type="slidenum">
              <a:rPr b="0" i="0" lang="ru-RU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39" name="Google Shape;239;p27"/>
          <p:cNvSpPr txBox="1"/>
          <p:nvPr/>
        </p:nvSpPr>
        <p:spPr>
          <a:xfrm>
            <a:off x="6408737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ru-RU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СЛАЙД №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457200" y="1047750"/>
            <a:ext cx="8229600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Профессиональная деятельность и карьера будут максимально успешными лишь в том случае, если человек пригоден к выбранной профессии.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1" lang="ru-RU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Профессиональная пригодность</a:t>
            </a:r>
            <a:r>
              <a:rPr b="1" i="0" lang="ru-RU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– это взаимное соответствие человека и его профессии.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Существуют основные рекомендации по формированию профпригодности: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1" i="0" lang="ru-RU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Подробно разобрать требования избранной профессии к человеку (гражданские и моральные качества, способности, навыки, знания, умения, опыт, здоровье).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1" i="0" lang="ru-RU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Сравнить эти требования со своими индивидуальными качествами и выявить соответствующие и несоответствующие.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1" i="0" lang="ru-RU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Наметить план самовоспитания и развития необходимых качеств.</a:t>
            </a:r>
            <a:endParaRPr/>
          </a:p>
          <a:p>
            <a:pPr indent="-169228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6" name="Google Shape;246;p28"/>
          <p:cNvSpPr txBox="1"/>
          <p:nvPr>
            <p:ph idx="4294967295" type="title"/>
          </p:nvPr>
        </p:nvSpPr>
        <p:spPr>
          <a:xfrm>
            <a:off x="2" y="292101"/>
            <a:ext cx="8715375" cy="75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b="1" i="0" lang="ru-RU" sz="36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    Профессиональная пригодность</a:t>
            </a:r>
            <a:endParaRPr/>
          </a:p>
        </p:txBody>
      </p:sp>
      <p:sp>
        <p:nvSpPr>
          <p:cNvPr id="247" name="Google Shape;247;p28"/>
          <p:cNvSpPr txBox="1"/>
          <p:nvPr/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fld id="{00000000-1234-1234-1234-123412341234}" type="slidenum">
              <a:rPr b="0" i="0" lang="ru-RU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48" name="Google Shape;248;p28"/>
          <p:cNvSpPr txBox="1"/>
          <p:nvPr/>
        </p:nvSpPr>
        <p:spPr>
          <a:xfrm>
            <a:off x="6389687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ru-RU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СЛАЙД №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idx="4294967295" type="title"/>
          </p:nvPr>
        </p:nvSpPr>
        <p:spPr>
          <a:xfrm>
            <a:off x="457200" y="292101"/>
            <a:ext cx="8229600" cy="75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ru-RU" sz="36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   Пути получения  профессионального образования</a:t>
            </a:r>
            <a:endParaRPr/>
          </a:p>
        </p:txBody>
      </p:sp>
      <p:graphicFrame>
        <p:nvGraphicFramePr>
          <p:cNvPr id="255" name="Google Shape;255;p29"/>
          <p:cNvGraphicFramePr/>
          <p:nvPr/>
        </p:nvGraphicFramePr>
        <p:xfrm>
          <a:off x="457200" y="12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{32E37101-0D6E-48B5-9BC4-A0F574B8B98C}</a:tableStyleId>
              </a:tblPr>
              <a:tblGrid>
                <a:gridCol w="1558925"/>
                <a:gridCol w="1870075"/>
                <a:gridCol w="1447800"/>
                <a:gridCol w="1304925"/>
                <a:gridCol w="2257425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ahoma"/>
                        <a:buNone/>
                      </a:pPr>
                      <a:r>
                        <a:rPr b="1" i="0" lang="ru-RU" sz="13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Виды проф. образования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ahoma"/>
                        <a:buNone/>
                      </a:pPr>
                      <a:r>
                        <a:rPr b="1" i="0" lang="ru-RU" sz="13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Основное базовое образование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ahoma"/>
                        <a:buNone/>
                      </a:pPr>
                      <a:r>
                        <a:rPr b="1" i="0" lang="ru-RU" sz="13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Где можно получить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ahoma"/>
                        <a:buNone/>
                      </a:pPr>
                      <a:r>
                        <a:rPr b="1" i="0" lang="ru-RU" sz="13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Срок обучения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ahoma"/>
                        <a:buNone/>
                      </a:pPr>
                      <a:r>
                        <a:rPr b="1" i="0" lang="ru-RU" sz="13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Квалификация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ahoma"/>
                        <a:buNone/>
                      </a:pPr>
                      <a:r>
                        <a:rPr b="0" i="0" lang="ru-RU" sz="13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Начальное профессио-нальное образование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ahoma"/>
                        <a:buNone/>
                      </a:pPr>
                      <a:r>
                        <a:rPr b="0" i="0" lang="ru-RU" sz="13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Полное общее (11 классов).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ahoma"/>
                        <a:buNone/>
                      </a:pPr>
                      <a:r>
                        <a:rPr b="0" i="0" lang="ru-RU" sz="13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Основное общее (9 кл)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ahoma"/>
                        <a:buNone/>
                      </a:pPr>
                      <a:r>
                        <a:rPr b="0" i="0" lang="ru-RU" sz="13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Проф. училища техникумы колледжи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ahoma"/>
                        <a:buNone/>
                      </a:pPr>
                      <a:r>
                        <a:rPr b="0" i="0" lang="ru-RU" sz="13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1 -2 года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ahoma"/>
                        <a:buNone/>
                      </a:pPr>
                      <a:r>
                        <a:rPr b="0" i="0" lang="ru-RU" sz="13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Работник высокой квалификации по любой профессии исполнительского класса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ahoma"/>
                        <a:buNone/>
                      </a:pPr>
                      <a:r>
                        <a:rPr b="0" i="0" lang="ru-RU" sz="13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Среднее профессио-нальное образование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ahoma"/>
                        <a:buNone/>
                      </a:pPr>
                      <a:r>
                        <a:rPr b="0" i="0" lang="ru-RU" sz="13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Полное общее (11 классов), основное общее (9 кл.).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ahoma"/>
                        <a:buNone/>
                      </a:pPr>
                      <a:r>
                        <a:rPr b="0" i="0" lang="ru-RU" sz="13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Начал. проф. образование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ahoma"/>
                        <a:buNone/>
                      </a:pPr>
                      <a:r>
                        <a:rPr b="0" i="0" lang="ru-RU" sz="13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Колледжи, техникумы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ahoma"/>
                        <a:buNone/>
                      </a:pPr>
                      <a:r>
                        <a:rPr b="0" i="0" lang="ru-RU" sz="13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 – 4 года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ahoma"/>
                        <a:buNone/>
                      </a:pPr>
                      <a:r>
                        <a:rPr b="0" i="0" lang="ru-RU" sz="13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Специалист средней квалификации по большинству профессий исполнительского класса.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ahoma"/>
                        <a:buNone/>
                      </a:pPr>
                      <a:r>
                        <a:rPr b="0" i="0" lang="ru-RU" sz="13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Высшее профессио-нальное образование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ahoma"/>
                        <a:buNone/>
                      </a:pPr>
                      <a:r>
                        <a:rPr b="0" i="0" lang="ru-RU" sz="13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Основное образование (9 классов), среднее профессиональное образован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ahoma"/>
                        <a:buNone/>
                      </a:pPr>
                      <a:r>
                        <a:rPr b="0" i="0" lang="ru-RU" sz="13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Институты, университеты, академии, высшие школы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ahoma"/>
                        <a:buNone/>
                      </a:pPr>
                      <a:r>
                        <a:rPr b="0" i="0" lang="ru-RU" sz="13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 г– неполн высшее,  4г -бакалавр,   6 лет - магистр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Tahoma"/>
                        <a:buNone/>
                      </a:pPr>
                      <a:r>
                        <a:rPr b="0" i="0" lang="ru-RU" sz="13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Специалист высокой квалификации по любой профессии творческого класса.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6" name="Google Shape;256;p29"/>
          <p:cNvSpPr txBox="1"/>
          <p:nvPr/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fld id="{00000000-1234-1234-1234-123412341234}" type="slidenum">
              <a:rPr b="0" i="0" lang="ru-RU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57" name="Google Shape;257;p29"/>
          <p:cNvSpPr txBox="1"/>
          <p:nvPr/>
        </p:nvSpPr>
        <p:spPr>
          <a:xfrm>
            <a:off x="6361112" y="639921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ru-RU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СЛАЙД №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idx="1" type="body"/>
          </p:nvPr>
        </p:nvSpPr>
        <p:spPr>
          <a:xfrm>
            <a:off x="460575" y="2238862"/>
            <a:ext cx="80295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48"/>
              <a:buNone/>
            </a:pPr>
            <a:r>
              <a:rPr b="1" i="0" lang="ru-RU" sz="3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Успехов вам и развития!</a:t>
            </a:r>
            <a:endParaRPr/>
          </a:p>
        </p:txBody>
      </p:sp>
      <p:sp>
        <p:nvSpPr>
          <p:cNvPr id="264" name="Google Shape;264;p30"/>
          <p:cNvSpPr txBox="1"/>
          <p:nvPr/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fld id="{00000000-1234-1234-1234-123412341234}" type="slidenum">
              <a:rPr b="0" i="0" lang="ru-RU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65" name="Google Shape;265;p30"/>
          <p:cNvSpPr txBox="1"/>
          <p:nvPr/>
        </p:nvSpPr>
        <p:spPr>
          <a:xfrm>
            <a:off x="638016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ru-RU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СЛАЙД №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idx="4294967295" type="title"/>
          </p:nvPr>
        </p:nvSpPr>
        <p:spPr>
          <a:xfrm>
            <a:off x="457200" y="292100"/>
            <a:ext cx="82296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b="1" i="0" lang="ru-RU" sz="4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     </a:t>
            </a:r>
            <a:r>
              <a:rPr b="1" i="0" lang="ru-RU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Кто я?</a:t>
            </a:r>
            <a:endParaRPr/>
          </a:p>
        </p:txBody>
      </p:sp>
      <p:sp>
        <p:nvSpPr>
          <p:cNvPr descr="Белый мрамор" id="137" name="Google Shape;137;p18"/>
          <p:cNvSpPr txBox="1"/>
          <p:nvPr>
            <p:ph idx="1" type="body"/>
          </p:nvPr>
        </p:nvSpPr>
        <p:spPr>
          <a:xfrm>
            <a:off x="0" y="1033462"/>
            <a:ext cx="6059487" cy="5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587" lvl="0" marL="36512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4"/>
              <a:buNone/>
            </a:pPr>
            <a:r>
              <a:rPr b="0" i="0" lang="ru-RU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</a:t>
            </a:r>
            <a:endParaRPr/>
          </a:p>
          <a:p>
            <a:pPr indent="-255587" lvl="0" marL="3651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rPr b="0" i="0" lang="ru-RU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В поисках ответа на вопрос «Кто я?» мы сравниваем себя с другими людьми (родителями, друзьями, знакомыми), героями литературных произведений.</a:t>
            </a:r>
            <a:endParaRPr/>
          </a:p>
          <a:p>
            <a:pPr indent="-255587" lvl="0" marL="3651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rPr b="0" i="0" lang="ru-RU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Путем сравнения увиденных в другом человеке качеств со своими, происходит процесс самопознания, узнавания, выделения собственного «Я».</a:t>
            </a:r>
            <a:endParaRPr/>
          </a:p>
          <a:p>
            <a:pPr indent="-255587" lvl="0" marL="3651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rPr b="0" i="0" lang="ru-RU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Таким образом, познавая людей, мы познаем себя.</a:t>
            </a:r>
            <a:endParaRPr/>
          </a:p>
        </p:txBody>
      </p:sp>
      <p:pic>
        <p:nvPicPr>
          <p:cNvPr id="138" name="Google Shape;138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0762" y="2117725"/>
            <a:ext cx="2722562" cy="351313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fld id="{00000000-1234-1234-1234-123412341234}" type="slidenum">
              <a:rPr b="0" i="0" lang="ru-RU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6465887" y="639921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ru-RU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СЛАЙД №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idx="4294967295" type="title"/>
          </p:nvPr>
        </p:nvSpPr>
        <p:spPr>
          <a:xfrm>
            <a:off x="457200" y="292101"/>
            <a:ext cx="8229600" cy="1222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i="0" lang="ru-RU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     </a:t>
            </a:r>
            <a:r>
              <a:rPr b="1" i="0" lang="ru-RU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Профессиональный план</a:t>
            </a:r>
            <a:endParaRPr/>
          </a:p>
        </p:txBody>
      </p:sp>
      <p:pic>
        <p:nvPicPr>
          <p:cNvPr descr="j0240719" id="147" name="Google Shape;147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800" y="1563687"/>
            <a:ext cx="1992312" cy="3125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838200" y="1444625"/>
            <a:ext cx="6015037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4"/>
              <a:buNone/>
            </a:pPr>
            <a:r>
              <a:rPr b="0" i="0" lang="ru-RU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Выбор профессии – сложный и ответственный шаг в жизни каждого человека. От продуманного выбора профессии во многом зависит будущая судьба. Правильно выбрать профессию – значит найти свое место в жизни.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fld id="{00000000-1234-1234-1234-123412341234}" type="slidenum">
              <a:rPr b="0" i="0" lang="ru-RU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6399212" y="64182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ru-RU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СЛАЙД №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idx="4294967295" type="title"/>
          </p:nvPr>
        </p:nvSpPr>
        <p:spPr>
          <a:xfrm>
            <a:off x="263525" y="238126"/>
            <a:ext cx="8880475" cy="242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ru-RU" sz="2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При составлении профессионального плана следует определять главную цель: чем заниматься, кем быть; объективно проанализировать и оценить свои возможности.</a:t>
            </a:r>
            <a:br>
              <a:rPr b="1" i="0" lang="ru-RU" sz="2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b="1" i="0" lang="ru-RU" sz="2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Профессиональный план можно представить схематично в виде трех составляющих: «хочу», «могу», «надо»</a:t>
            </a:r>
            <a:endParaRPr/>
          </a:p>
        </p:txBody>
      </p:sp>
      <p:grpSp>
        <p:nvGrpSpPr>
          <p:cNvPr id="157" name="Google Shape;157;p20"/>
          <p:cNvGrpSpPr/>
          <p:nvPr/>
        </p:nvGrpSpPr>
        <p:grpSpPr>
          <a:xfrm>
            <a:off x="1677987" y="2901950"/>
            <a:ext cx="5705475" cy="3040063"/>
            <a:chOff x="1083" y="1300"/>
            <a:chExt cx="3594" cy="1915"/>
          </a:xfrm>
        </p:grpSpPr>
        <p:sp>
          <p:nvSpPr>
            <p:cNvPr id="158" name="Google Shape;158;p20"/>
            <p:cNvSpPr/>
            <p:nvPr/>
          </p:nvSpPr>
          <p:spPr>
            <a:xfrm>
              <a:off x="2394" y="1640"/>
              <a:ext cx="972" cy="972"/>
            </a:xfrm>
            <a:prstGeom prst="ellipse">
              <a:avLst/>
            </a:prstGeom>
            <a:solidFill>
              <a:schemeClr val="accent2">
                <a:alpha val="49803"/>
              </a:schemeClr>
            </a:soli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2394" y="1300"/>
              <a:ext cx="972" cy="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1" i="0" lang="ru-RU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МОГУ</a:t>
              </a: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2714" y="2195"/>
              <a:ext cx="972" cy="972"/>
            </a:xfrm>
            <a:prstGeom prst="ellipse">
              <a:avLst/>
            </a:prstGeom>
            <a:solidFill>
              <a:schemeClr val="hlink">
                <a:alpha val="49803"/>
              </a:schemeClr>
            </a:solidFill>
            <a:ln cap="flat" cmpd="sng" w="9525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1" name="Google Shape;161;p20"/>
            <p:cNvSpPr txBox="1"/>
            <p:nvPr/>
          </p:nvSpPr>
          <p:spPr>
            <a:xfrm>
              <a:off x="3705" y="2972"/>
              <a:ext cx="972" cy="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1" i="0" lang="ru-RU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НАДО</a:t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2073" y="2194"/>
              <a:ext cx="972" cy="972"/>
            </a:xfrm>
            <a:prstGeom prst="ellipse">
              <a:avLst/>
            </a:prstGeom>
            <a:solidFill>
              <a:schemeClr val="folHlink">
                <a:alpha val="49803"/>
              </a:schemeClr>
            </a:solidFill>
            <a:ln cap="flat" cmpd="sng" w="9525">
              <a:solidFill>
                <a:schemeClr val="fol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1083" y="2972"/>
              <a:ext cx="972" cy="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1" i="0" lang="ru-RU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ХОЧУ</a:t>
              </a:r>
              <a:endParaRPr/>
            </a:p>
          </p:txBody>
        </p:sp>
      </p:grpSp>
      <p:sp>
        <p:nvSpPr>
          <p:cNvPr id="164" name="Google Shape;164;p20"/>
          <p:cNvSpPr txBox="1"/>
          <p:nvPr/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fld id="{00000000-1234-1234-1234-123412341234}" type="slidenum">
              <a:rPr b="0" i="0" lang="ru-RU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6456362" y="639921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ru-RU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СЛАЙД №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idx="4294967295" type="title"/>
          </p:nvPr>
        </p:nvSpPr>
        <p:spPr>
          <a:xfrm>
            <a:off x="457200" y="292101"/>
            <a:ext cx="84328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ru-RU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Интересы и склонности в профессиональном выборе («ХОЧУ»)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0" y="1722437"/>
            <a:ext cx="4719637" cy="4487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1" i="0" lang="ru-RU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Между интересами и склонностями  много общего, но есть и свои различия. Как правило, интересы означают «ХОЧУ ЗНАТЬ», а склонности – «ХОЧУ ДЕЛАТЬ».</a:t>
            </a:r>
            <a:endParaRPr/>
          </a:p>
          <a:p>
            <a:pPr indent="-255587" lvl="0" marL="3651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1" i="0" lang="ru-RU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Оптимальный вариант в ситуации профессионального выбора – когда интересы и склонности согласованы между собой и дополняют друг друга по их предметной соотнесенности, широте содержания, устойчивости, силе, длительности.</a:t>
            </a:r>
            <a:endParaRPr/>
          </a:p>
        </p:txBody>
      </p:sp>
      <p:pic>
        <p:nvPicPr>
          <p:cNvPr id="173" name="Google Shape;17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5950" y="1905000"/>
            <a:ext cx="19431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5187" y="1677987"/>
            <a:ext cx="4203700" cy="22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1375" y="4119562"/>
            <a:ext cx="4203700" cy="23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/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fld id="{00000000-1234-1234-1234-123412341234}" type="slidenum">
              <a:rPr b="0" i="0" lang="ru-RU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6408737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ru-RU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СЛАЙД №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2962" y="1514475"/>
            <a:ext cx="4037012" cy="22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937" y="4141787"/>
            <a:ext cx="3768725" cy="201136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/>
          <p:nvPr>
            <p:ph idx="4294967295" type="title"/>
          </p:nvPr>
        </p:nvSpPr>
        <p:spPr>
          <a:xfrm>
            <a:off x="238125" y="292101"/>
            <a:ext cx="8905875" cy="1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ct val="100000"/>
              <a:buFont typeface="Lucida Sans"/>
              <a:buNone/>
            </a:pPr>
            <a:r>
              <a:rPr b="1" i="0" lang="ru-RU" sz="3200" u="none" cap="none" strike="noStrike">
                <a:solidFill>
                  <a:srgbClr val="2A4A75"/>
                </a:solidFill>
                <a:latin typeface="Lucida Sans"/>
                <a:ea typeface="Lucida Sans"/>
                <a:cs typeface="Lucida Sans"/>
                <a:sym typeface="Lucida Sans"/>
              </a:rPr>
              <a:t>Возможности личности в профессиональной деятельности («МОГУ»)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0" y="1543050"/>
            <a:ext cx="4740275" cy="47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ru-RU" sz="2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</a:t>
            </a:r>
            <a:r>
              <a:rPr b="1" i="0" lang="ru-RU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Каждая профессия имеет специфические сложности, которые необходимо знать, усваивать и выполнять. Эти особенности называются требованиями, предъявляемыми профессией к человеку.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4275137" y="1905000"/>
            <a:ext cx="4868862" cy="427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922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69227" lvl="0" marL="3651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69227" lvl="0" marL="3651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69227" lvl="0" marL="3651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69227" lvl="0" marL="3651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69227" lvl="0" marL="3651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i="0" lang="ru-RU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Если они совпадают с личными качествами человека, его индивидуально-психологическими особенностями и возможностями, то тогда говорят о профессиональной пригодности человека.</a:t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</a:pPr>
            <a:fld id="{00000000-1234-1234-1234-123412341234}" type="slidenum">
              <a:rPr b="0" i="0" lang="ru-RU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6599237" y="639921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</a:pPr>
            <a:r>
              <a:rPr b="0" i="0" lang="ru-RU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СЛАЙД СЛА</a:t>
            </a:r>
            <a:r>
              <a:rPr b="0" i="0" lang="ru-RU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СЛАЙД № 6</a:t>
            </a:r>
            <a:r>
              <a:rPr b="0" i="0" lang="ru-RU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№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15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15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987" y="1135062"/>
            <a:ext cx="7466012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>
            <p:ph idx="4294967295" type="title"/>
          </p:nvPr>
        </p:nvSpPr>
        <p:spPr>
          <a:xfrm>
            <a:off x="274637" y="292101"/>
            <a:ext cx="8869363" cy="814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ucida Sans"/>
              <a:buNone/>
            </a:pPr>
            <a:r>
              <a:rPr b="1" i="0" lang="ru-RU" sz="36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    Многообразие мира профессий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04775" y="4448175"/>
            <a:ext cx="82296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88"/>
              <a:buNone/>
            </a:pPr>
            <a:r>
              <a:rPr b="1" i="0" lang="ru-RU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</a:t>
            </a:r>
            <a:endParaRPr/>
          </a:p>
          <a:p>
            <a:pPr indent="-255587" lvl="0" marL="3651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88"/>
              <a:buNone/>
            </a:pPr>
            <a:r>
              <a:rPr b="1" i="0" lang="ru-RU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</a:t>
            </a:r>
            <a:r>
              <a:rPr b="1" i="0" lang="ru-RU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В мире насчитывается более 10 тысяч профессий, а включая специальности, специализации, квалификации – свыше 50 тысяч. Действительно, целое море возможностей и вариантов. В современном обществе человек может найти приложение всем своим силам, реализовать себя.</a:t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fld id="{00000000-1234-1234-1234-123412341234}" type="slidenum">
              <a:rPr b="0" i="0" lang="ru-RU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6456362" y="64182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ru-RU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СЛАЙД №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idx="4294967295" type="title"/>
          </p:nvPr>
        </p:nvSpPr>
        <p:spPr>
          <a:xfrm>
            <a:off x="457200" y="292101"/>
            <a:ext cx="8229600" cy="75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ru-RU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  Разделение труда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0" y="1093787"/>
            <a:ext cx="9144000" cy="543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None/>
            </a:pPr>
            <a:r>
              <a:rPr b="1" i="0" lang="ru-RU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В глубокой древности никаких профессий не существовало и, естественно, не возникало проблемы выбора. Первобытному человеку, чтобы выжить, нужно было самому уметь все делать: добывать пищу, огонь, изготовлять одежду, строить жилище, защищаться от опасностей. По мере развития общества и человека происходило постепенное разделение труда.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b="1" i="0" lang="ru-RU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В современном 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b="1" i="0" lang="ru-RU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обществе существует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b="1" i="0" lang="ru-RU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три вида разделения 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b="1" i="0" lang="ru-RU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труда: общее (в 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b="1" i="0" lang="ru-RU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масштабах 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b="1" i="0" lang="ru-RU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общественного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b="1" i="0" lang="ru-RU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производства), 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b="1" i="0" lang="ru-RU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частное (внутри 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b="1" i="0" lang="ru-RU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крупнейших звеньев) 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b="1" i="0" lang="ru-RU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и единичное (в рамках 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b="1" i="0" lang="ru-RU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отдельных предприятий).</a:t>
            </a:r>
            <a:endParaRPr/>
          </a:p>
        </p:txBody>
      </p:sp>
      <p:pic>
        <p:nvPicPr>
          <p:cNvPr id="207" name="Google Shape;207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2812" y="2924175"/>
            <a:ext cx="5386387" cy="351948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 txBox="1"/>
          <p:nvPr/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fld id="{00000000-1234-1234-1234-123412341234}" type="slidenum">
              <a:rPr b="0" i="0" lang="ru-RU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6475412" y="639921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ru-RU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СЛАЙД №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idx="4294967295" type="title"/>
          </p:nvPr>
        </p:nvSpPr>
        <p:spPr>
          <a:xfrm>
            <a:off x="457200" y="292101"/>
            <a:ext cx="82296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ru-RU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Функциональное разделение труда. Профессии и специальности.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0" y="1449387"/>
            <a:ext cx="9144000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0" i="0" lang="ru-RU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</a:t>
            </a:r>
            <a:r>
              <a:rPr b="1" i="0" lang="ru-RU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Необходимо различать понятия «профессия» и «специальность».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i="0" lang="ru-RU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Профессия -  род трудовой деятельности, требующий специальных знаний и опыта и обеспечивающий условия существования человека.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i="0" lang="ru-RU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Специальность -  более узкая область приложения физических и духовных сил человека в рамках той или иной профессии.</a:t>
            </a:r>
            <a:endParaRPr/>
          </a:p>
        </p:txBody>
      </p:sp>
      <p:pic>
        <p:nvPicPr>
          <p:cNvPr id="217" name="Google Shape;217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" y="3859212"/>
            <a:ext cx="8294687" cy="26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 txBox="1"/>
          <p:nvPr/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fld id="{00000000-1234-1234-1234-123412341234}" type="slidenum">
              <a:rPr b="0" i="0" lang="ru-RU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6418262" y="639921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ru-RU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СЛАЙД №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Открытая">
  <a:themeElements>
    <a:clrScheme name="Открытая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Открытая">
  <a:themeElements>
    <a:clrScheme name="Открытая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