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4" r:id="rId7"/>
    <p:sldId id="316" r:id="rId8"/>
    <p:sldId id="261" r:id="rId9"/>
    <p:sldId id="263" r:id="rId10"/>
    <p:sldId id="265" r:id="rId11"/>
    <p:sldId id="266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17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318" r:id="rId32"/>
    <p:sldId id="274" r:id="rId33"/>
    <p:sldId id="370" r:id="rId34"/>
    <p:sldId id="371" r:id="rId35"/>
    <p:sldId id="372" r:id="rId36"/>
    <p:sldId id="275" r:id="rId37"/>
    <p:sldId id="276" r:id="rId38"/>
    <p:sldId id="277" r:id="rId39"/>
    <p:sldId id="278" r:id="rId40"/>
    <p:sldId id="279" r:id="rId41"/>
    <p:sldId id="319" r:id="rId42"/>
    <p:sldId id="280" r:id="rId43"/>
    <p:sldId id="281" r:id="rId44"/>
    <p:sldId id="282" r:id="rId45"/>
    <p:sldId id="283" r:id="rId46"/>
    <p:sldId id="320" r:id="rId47"/>
    <p:sldId id="284" r:id="rId48"/>
    <p:sldId id="321" r:id="rId49"/>
    <p:sldId id="285" r:id="rId50"/>
    <p:sldId id="287" r:id="rId51"/>
    <p:sldId id="288" r:id="rId52"/>
    <p:sldId id="286" r:id="rId53"/>
    <p:sldId id="322" r:id="rId54"/>
    <p:sldId id="289" r:id="rId55"/>
    <p:sldId id="291" r:id="rId56"/>
    <p:sldId id="292" r:id="rId57"/>
    <p:sldId id="293" r:id="rId58"/>
    <p:sldId id="323" r:id="rId59"/>
    <p:sldId id="324" r:id="rId60"/>
    <p:sldId id="294" r:id="rId61"/>
    <p:sldId id="295" r:id="rId62"/>
    <p:sldId id="296" r:id="rId63"/>
    <p:sldId id="297" r:id="rId64"/>
    <p:sldId id="298" r:id="rId65"/>
    <p:sldId id="325" r:id="rId66"/>
    <p:sldId id="326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27" r:id="rId76"/>
    <p:sldId id="307" r:id="rId77"/>
    <p:sldId id="308" r:id="rId78"/>
    <p:sldId id="328" r:id="rId79"/>
    <p:sldId id="309" r:id="rId80"/>
    <p:sldId id="310" r:id="rId81"/>
    <p:sldId id="311" r:id="rId82"/>
    <p:sldId id="312" r:id="rId83"/>
    <p:sldId id="313" r:id="rId84"/>
    <p:sldId id="314" r:id="rId85"/>
    <p:sldId id="315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84" r:id="rId128"/>
    <p:sldId id="385" r:id="rId129"/>
    <p:sldId id="386" r:id="rId130"/>
    <p:sldId id="387" r:id="rId1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МЕДИАЦИЯ как ПРОЦЕДУРА и ТЕХНОЛОГИЯ</a:t>
            </a:r>
            <a:endParaRPr lang="ru-RU" dirty="0"/>
          </a:p>
        </p:txBody>
      </p:sp>
      <p:pic>
        <p:nvPicPr>
          <p:cNvPr id="4" name="Содержимое 3" descr="socialInnovation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4452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Базовые положения технологии медиации 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dirty="0" smtClean="0"/>
              <a:t>3</a:t>
            </a:r>
            <a:r>
              <a:rPr lang="ru-RU" sz="3600" i="1" u="sng" dirty="0" smtClean="0"/>
              <a:t>. Нацеленность процедуры медиации на будущее.</a:t>
            </a:r>
          </a:p>
          <a:p>
            <a:endParaRPr lang="ru-RU" sz="3600" i="1" u="sng" dirty="0" smtClean="0"/>
          </a:p>
          <a:p>
            <a:r>
              <a:rPr lang="ru-RU" dirty="0" smtClean="0"/>
              <a:t>Задача медиатора – переключить внимание сторон от анализа прошлого (доказывания тех или иных фактов, выявления причинно-следственных связей) на поиск выхода из сложившихся ситуаций путем выработки взаимоприемлемого соглашения.</a:t>
            </a:r>
            <a:endParaRPr lang="ru-RU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1) – 7.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 algn="just"/>
            <a:r>
              <a:rPr lang="ru-RU" sz="2800" dirty="0" smtClean="0"/>
              <a:t>Раскрывая принцип равенства сторон, делается акцент  на отсутствие процедурных преимуществ  у сторон, их равные права  для высказывания своей позиции, участия в обсуждении предложений, участия в </a:t>
            </a:r>
            <a:r>
              <a:rPr lang="ru-RU" sz="2800" dirty="0" err="1" smtClean="0"/>
              <a:t>кокусе</a:t>
            </a:r>
            <a:r>
              <a:rPr lang="ru-RU" sz="2800" dirty="0" smtClean="0"/>
              <a:t>, составления соглашения и др.</a:t>
            </a:r>
          </a:p>
          <a:p>
            <a:endParaRPr lang="ru-RU" dirty="0"/>
          </a:p>
        </p:txBody>
      </p:sp>
      <p:pic>
        <p:nvPicPr>
          <p:cNvPr id="4" name="Рисунок 3" descr="равенств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284984"/>
            <a:ext cx="7632848" cy="3573016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1) – 8.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sz="2800" dirty="0" smtClean="0"/>
              <a:t>Раскрывая принцип нейтральности и беспристрастности, делается акцент на равное взаимодействие медиатора со сторонами, ответственность медиатора за конструктивный диалог сторон. При этом четко разъясняется сторонам об отсутствие у медиатора права на оценку позиций сторон, выработку предложений по урегулированию спора. </a:t>
            </a:r>
          </a:p>
          <a:p>
            <a:pPr algn="just"/>
            <a:endParaRPr lang="ru-RU" sz="2800" dirty="0" smtClean="0"/>
          </a:p>
          <a:p>
            <a:endParaRPr lang="ru-RU" dirty="0"/>
          </a:p>
        </p:txBody>
      </p:sp>
      <p:pic>
        <p:nvPicPr>
          <p:cNvPr id="4" name="Рисунок 3" descr="бепристрастность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4149080"/>
            <a:ext cx="6264696" cy="2708920"/>
          </a:xfrm>
          <a:prstGeom prst="rect">
            <a:avLst/>
          </a:prstGeom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1) – 9.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 algn="just"/>
            <a:r>
              <a:rPr lang="ru-RU" dirty="0" smtClean="0"/>
              <a:t>Раскрывая принцип конфиденциальности, гарантирует его соблюдение со своей стороны, а также уточняет у сторон их желание заключить соглашение о конфиденциальности.</a:t>
            </a:r>
          </a:p>
          <a:p>
            <a:pPr lvl="0" algn="just"/>
            <a:endParaRPr lang="ru-RU" sz="2800" dirty="0" smtClean="0"/>
          </a:p>
          <a:p>
            <a:pPr lvl="0"/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конфиденциальност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73016"/>
            <a:ext cx="9144000" cy="328498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1) – 10.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sz="2800" dirty="0" smtClean="0"/>
              <a:t>Предлагает соблюдать правила вежливости и добивается от сторон заключения соглашения о корректном поведении (устное джентельменское соглашение).</a:t>
            </a:r>
          </a:p>
          <a:p>
            <a:endParaRPr lang="ru-RU" dirty="0"/>
          </a:p>
        </p:txBody>
      </p:sp>
      <p:pic>
        <p:nvPicPr>
          <p:cNvPr id="4" name="Рисунок 3" descr="вежливост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924944"/>
            <a:ext cx="7344816" cy="3933056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1) – 11.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• Спрашивает о неясностях и вопросах, которые связаны с предстоящей работой.</a:t>
            </a:r>
          </a:p>
          <a:p>
            <a:endParaRPr lang="ru-RU" dirty="0" smtClean="0"/>
          </a:p>
          <a:p>
            <a:r>
              <a:rPr lang="ru-RU" dirty="0" smtClean="0"/>
              <a:t> </a:t>
            </a:r>
          </a:p>
          <a:p>
            <a:endParaRPr lang="ru-RU" dirty="0"/>
          </a:p>
        </p:txBody>
      </p:sp>
      <p:pic>
        <p:nvPicPr>
          <p:cNvPr id="4" name="Рисунок 3" descr="вопрос-ответ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48880"/>
            <a:ext cx="9144000" cy="4509120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2) – 1.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ctr"/>
            <a:r>
              <a:rPr lang="ru-RU" i="1" u="sng" dirty="0" smtClean="0"/>
              <a:t> 1.  Приветствие, знакомство:</a:t>
            </a:r>
          </a:p>
          <a:p>
            <a:r>
              <a:rPr lang="ru-RU" dirty="0" smtClean="0"/>
              <a:t>«Меня зовут… Как я могу обращаться к Вам?»;</a:t>
            </a:r>
          </a:p>
          <a:p>
            <a:pPr algn="ctr"/>
            <a:r>
              <a:rPr lang="ru-RU" dirty="0" smtClean="0"/>
              <a:t>  </a:t>
            </a:r>
            <a:r>
              <a:rPr lang="ru-RU" u="sng" dirty="0" smtClean="0"/>
              <a:t>2. </a:t>
            </a:r>
            <a:r>
              <a:rPr lang="ru-RU" i="1" u="sng" dirty="0" smtClean="0"/>
              <a:t>Цель встречи:</a:t>
            </a:r>
          </a:p>
          <a:p>
            <a:r>
              <a:rPr lang="ru-RU" dirty="0" smtClean="0"/>
              <a:t>«Вы пришли сюда для того, чтобы поучаствовать в процедуре медиации с целью выработки взаимовыгодного оглашения. Медиация представляет собой переговоры с участием третьего нейтрального лица. Роль такого третьего лица в переговорах буду осуществлять сегодня я»;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2) – 2.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ctr"/>
            <a:r>
              <a:rPr lang="ru-RU" i="1" u="sng" dirty="0" smtClean="0"/>
              <a:t> 3.  Время работы:</a:t>
            </a:r>
          </a:p>
          <a:p>
            <a:r>
              <a:rPr lang="ru-RU" dirty="0" smtClean="0"/>
              <a:t>«Обычно медиация длится 2-3 часа. Располагаете ли Вы этим временем?»</a:t>
            </a:r>
          </a:p>
          <a:p>
            <a:endParaRPr lang="ru-RU" dirty="0" smtClean="0"/>
          </a:p>
          <a:p>
            <a:pPr algn="ctr"/>
            <a:r>
              <a:rPr lang="ru-RU" i="1" u="sng" dirty="0" smtClean="0"/>
              <a:t> 4.  Возможность перерывов и </a:t>
            </a:r>
            <a:r>
              <a:rPr lang="ru-RU" i="1" u="sng" dirty="0" err="1" smtClean="0"/>
              <a:t>кокусов</a:t>
            </a:r>
            <a:r>
              <a:rPr lang="ru-RU" i="1" u="sng" dirty="0" smtClean="0"/>
              <a:t>:</a:t>
            </a:r>
          </a:p>
          <a:p>
            <a:pPr algn="just"/>
            <a:r>
              <a:rPr lang="ru-RU" dirty="0" smtClean="0"/>
              <a:t>«В ходе работы мы можем делать перерывы для отдыха. Может потребоваться проведение индивидуальных бесед. Количество таких встреч и их продолжительность будут для Вас одинаковыми»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2) – 3.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/>
            <a:r>
              <a:rPr lang="ru-RU" i="1" u="sng" dirty="0" smtClean="0"/>
              <a:t> 5.  Проверка наличия необходимых участников переговоров и их полномочий:</a:t>
            </a:r>
          </a:p>
          <a:p>
            <a:pPr algn="just"/>
            <a:r>
              <a:rPr lang="ru-RU" dirty="0" smtClean="0"/>
              <a:t>«Все ли лица от которых зависит принятие решения, присутствуют сегодня?»;</a:t>
            </a:r>
          </a:p>
          <a:p>
            <a:pPr algn="ctr"/>
            <a:r>
              <a:rPr lang="ru-RU" i="1" u="sng" dirty="0" smtClean="0"/>
              <a:t> 6.  Принципы медиации:</a:t>
            </a:r>
          </a:p>
          <a:p>
            <a:pPr algn="ctr"/>
            <a:r>
              <a:rPr lang="ru-RU" u="sng" dirty="0" smtClean="0"/>
              <a:t>- </a:t>
            </a:r>
            <a:r>
              <a:rPr lang="ru-RU" i="1" u="sng" dirty="0" smtClean="0"/>
              <a:t>добровольности</a:t>
            </a:r>
            <a:r>
              <a:rPr lang="ru-RU" u="sng" dirty="0" smtClean="0"/>
              <a:t> –</a:t>
            </a:r>
          </a:p>
          <a:p>
            <a:pPr algn="just"/>
            <a:r>
              <a:rPr lang="ru-RU" dirty="0" smtClean="0"/>
              <a:t>«Также как Вы добровольно пришли сюда сегодня, переговоры в любой момент могут быть прерваны по Вашему желанию»;</a:t>
            </a:r>
            <a:endParaRPr lang="ru-RU" dirty="0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2) – 4.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/>
            <a:r>
              <a:rPr lang="ru-RU" u="sng" dirty="0" smtClean="0"/>
              <a:t>-</a:t>
            </a:r>
            <a:r>
              <a:rPr lang="ru-RU" i="1" u="sng" dirty="0" smtClean="0"/>
              <a:t> равенства сторон – </a:t>
            </a:r>
          </a:p>
          <a:p>
            <a:pPr algn="just"/>
            <a:r>
              <a:rPr lang="ru-RU" dirty="0" smtClean="0"/>
              <a:t>«Каждый из Вас является равноправным участником переговоров»;</a:t>
            </a:r>
          </a:p>
          <a:p>
            <a:pPr algn="ctr"/>
            <a:r>
              <a:rPr lang="ru-RU" u="sng" dirty="0" smtClean="0"/>
              <a:t>- конфиденциальности –</a:t>
            </a:r>
          </a:p>
          <a:p>
            <a:pPr algn="just"/>
            <a:r>
              <a:rPr lang="ru-RU" dirty="0" smtClean="0"/>
              <a:t>«Необходимо ли Вам сохранять в тайне информацию, полученную в переговорах? Согласны и Вы сохранять информацию, которая станет Вам известной, в тайне? Я со своей стороны гарантирую конфиденциальность»;</a:t>
            </a:r>
            <a:endParaRPr lang="ru-RU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2) – 5.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/>
            <a:r>
              <a:rPr lang="ru-RU" i="1" u="sng" dirty="0" smtClean="0"/>
              <a:t> 7.  Нейтральности медиатора:</a:t>
            </a:r>
          </a:p>
          <a:p>
            <a:pPr algn="just"/>
            <a:r>
              <a:rPr lang="ru-RU" dirty="0" smtClean="0"/>
              <a:t>«Ответственность за принятие решения несете Вы. Я, медиатор, не вправе оценивать, кто из Вас прав, а кто виноват, и выносить обязательное для Вас решение»;</a:t>
            </a:r>
          </a:p>
          <a:p>
            <a:pPr algn="ctr"/>
            <a:r>
              <a:rPr lang="ru-RU" i="1" u="sng" dirty="0" smtClean="0"/>
              <a:t> 8.  Роль медиатора:</a:t>
            </a:r>
          </a:p>
          <a:p>
            <a:pPr algn="just"/>
            <a:r>
              <a:rPr lang="ru-RU" dirty="0" smtClean="0"/>
              <a:t>«Я не выступаю в роли судьи, арбитра или адвоката. Моя задача состоит в том, чтобы помочь Вам организовать переговоры и провести их в конструктивном русле»;</a:t>
            </a:r>
            <a:endParaRPr lang="ru-RU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Базовые положения технологии медиации (4)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dirty="0" smtClean="0"/>
              <a:t>4. </a:t>
            </a:r>
            <a:r>
              <a:rPr lang="ru-RU" sz="3600" i="1" u="sng" dirty="0" smtClean="0"/>
              <a:t>Поиск решения самими сторонами.</a:t>
            </a:r>
          </a:p>
          <a:p>
            <a:endParaRPr lang="ru-RU" sz="3600" dirty="0" smtClean="0"/>
          </a:p>
          <a:p>
            <a:r>
              <a:rPr lang="ru-RU" sz="3600" dirty="0" smtClean="0"/>
              <a:t>Медиатор не вправе оценивать правовые позиции сторон, рекомендовать им правильный, с его точки зрения, вариант выхода из сложившейся ситуации. Медиация нацелена на выработку стабильного решения, отвечающего глубинным интересам обеих сторон, а для этого оно должно быть найдено самими сторонами.</a:t>
            </a:r>
            <a:endParaRPr lang="ru-RU" sz="3600" dirty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2) – 6.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algn="ctr"/>
            <a:r>
              <a:rPr lang="ru-RU" i="1" u="sng" dirty="0" smtClean="0"/>
              <a:t> 9.  Обязанности сторон:</a:t>
            </a:r>
          </a:p>
          <a:p>
            <a:pPr algn="just"/>
            <a:r>
              <a:rPr lang="ru-RU" dirty="0" smtClean="0"/>
              <a:t>«Для того чтобы переговоры прошли эффективно и завершились выработкой соглашения, Вам необходимо принимать в них активное участие, вносить предложения, быть открытыми и стремиться прийти к общему результату»;</a:t>
            </a:r>
          </a:p>
          <a:p>
            <a:pPr algn="ctr"/>
            <a:r>
              <a:rPr lang="ru-RU" i="1" u="sng" dirty="0" smtClean="0"/>
              <a:t> 10. Правила вежливости:</a:t>
            </a:r>
          </a:p>
          <a:p>
            <a:pPr algn="just"/>
            <a:r>
              <a:rPr lang="ru-RU" dirty="0" smtClean="0"/>
              <a:t>«Мы должны договориться о правилах, которых будем придерживаться в ходе работы: давать друг другу высказаться, быть готовыми слушать, не перебивать, пока говорит другой. Согласны ли Вы соблюдать эти правила?»;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2) – 7.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/>
            <a:r>
              <a:rPr lang="ru-RU" i="1" u="sng" dirty="0" smtClean="0"/>
              <a:t> </a:t>
            </a:r>
          </a:p>
          <a:p>
            <a:pPr algn="ctr"/>
            <a:r>
              <a:rPr lang="ru-RU" sz="3600" i="1" u="sng" dirty="0" smtClean="0"/>
              <a:t>11.  Стадии переговоров:</a:t>
            </a:r>
          </a:p>
          <a:p>
            <a:pPr algn="just"/>
            <a:r>
              <a:rPr lang="ru-RU" sz="3600" dirty="0" smtClean="0"/>
              <a:t>«Сначала каждый из Вас расскажет свое видение ситуации, потом мы обсудим услышанное, определим вопросы, по которым необходимо найти решения, проанализируем имеющиеся предложения и варианты, зафиксируем результаты переговоров в виде соглашения»</a:t>
            </a:r>
            <a:endParaRPr lang="ru-RU" sz="3600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2) – 8.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/>
            <a:endParaRPr lang="ru-RU" i="1" u="sng" dirty="0" smtClean="0"/>
          </a:p>
          <a:p>
            <a:pPr algn="ctr"/>
            <a:r>
              <a:rPr lang="ru-RU" i="1" u="sng" dirty="0" smtClean="0"/>
              <a:t> 12.  Организационные вопросы:</a:t>
            </a:r>
          </a:p>
          <a:p>
            <a:pPr algn="just"/>
            <a:r>
              <a:rPr lang="ru-RU" dirty="0" smtClean="0"/>
              <a:t>«Хочу Вас сориентировать, где Вы находитесь. Здесь мы будем работать. В соседней комнате можно попить чай во время перерыва или пока я буду поочередно беседовать индивидуально с каждым из Вас. Есть уборная. Для того, чтобы переговоры были эффективными, предлагаю Вам отключить или перевести в беззвучный режим мобильные телефоны»</a:t>
            </a:r>
            <a:endParaRPr lang="ru-RU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Примерный перечень вопросов медиатора.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ctr"/>
            <a:r>
              <a:rPr lang="ru-RU" b="1" i="1" u="sng" dirty="0" smtClean="0"/>
              <a:t>1.  Формирование реалистичных ожиданий от медиации.</a:t>
            </a:r>
            <a:endParaRPr lang="ru-RU" b="1" i="1" dirty="0" smtClean="0"/>
          </a:p>
          <a:p>
            <a:r>
              <a:rPr lang="ru-RU" dirty="0" smtClean="0"/>
              <a:t>1. Есть ли у сторон желание самостоятельно урегулировать конфликт?</a:t>
            </a:r>
          </a:p>
          <a:p>
            <a:r>
              <a:rPr lang="ru-RU" dirty="0" smtClean="0"/>
              <a:t>2. Желают ли стороны  внести личный вклад в разрешение данного конфликта?</a:t>
            </a:r>
          </a:p>
          <a:p>
            <a:r>
              <a:rPr lang="ru-RU" dirty="0" smtClean="0"/>
              <a:t>3. Что для этого понадобится? Готовы ли стороны обсуждать варианты выхода из сложившейся ситуации?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just"/>
            <a:r>
              <a:rPr lang="ru-RU" dirty="0" smtClean="0"/>
              <a:t>4. Как вы считаете, стоит ли пытаться наладить отношения с другой стороной? Что вы готовы для этого сделать? Готовы ли вы сделать первый шаг? Каких шагов вы ждете от второй стороны?</a:t>
            </a:r>
          </a:p>
          <a:p>
            <a:pPr algn="just"/>
            <a:r>
              <a:rPr lang="ru-RU" dirty="0" smtClean="0"/>
              <a:t>5. Какое решение конфликта было бы для вас самым безболезненным?</a:t>
            </a:r>
          </a:p>
          <a:p>
            <a:r>
              <a:rPr lang="ru-RU" dirty="0" smtClean="0"/>
              <a:t>6. Что вас больше всего беспокоит в данной ситуации? Что смущает? Что останавливает сделать шаг к урегулированию спора?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just"/>
            <a:r>
              <a:rPr lang="ru-RU" sz="3600" dirty="0" smtClean="0"/>
              <a:t>7. Вы могли принять предложение об урегулировании конфликта с учетом взаимных интересов?</a:t>
            </a:r>
          </a:p>
          <a:p>
            <a:pPr algn="just"/>
            <a:r>
              <a:rPr lang="ru-RU" sz="3600" dirty="0" smtClean="0"/>
              <a:t>8. Насколько вам важно контролировать ситуацию?</a:t>
            </a:r>
          </a:p>
          <a:p>
            <a:pPr algn="just"/>
            <a:r>
              <a:rPr lang="ru-RU" sz="3600" dirty="0" smtClean="0"/>
              <a:t>9. Чего вы хотели бы достигнуть по итогам медиации?</a:t>
            </a:r>
          </a:p>
          <a:p>
            <a:pPr algn="just"/>
            <a:endParaRPr lang="ru-RU" sz="3600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just"/>
            <a:r>
              <a:rPr lang="ru-RU" sz="4000" dirty="0" smtClean="0"/>
              <a:t>10.  Готовы ли вы к тому, что будет необходимо делать шаги навстречу друг другу ?</a:t>
            </a:r>
          </a:p>
          <a:p>
            <a:pPr algn="just"/>
            <a:r>
              <a:rPr lang="ru-RU" sz="4000" dirty="0" smtClean="0"/>
              <a:t>11.  Готовы вы ли к тому, что выход из сложившейся ситуации может быть иной, чем вы его себе сейчас представляете?</a:t>
            </a:r>
            <a:endParaRPr lang="ru-RU" sz="4000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algn="ctr"/>
            <a:r>
              <a:rPr lang="ru-RU" b="1" i="1" u="sng" dirty="0" smtClean="0"/>
              <a:t> 2.  Длительность отношений</a:t>
            </a:r>
            <a:endParaRPr lang="ru-RU" i="1" dirty="0" smtClean="0"/>
          </a:p>
          <a:p>
            <a:pPr algn="just"/>
            <a:r>
              <a:rPr lang="ru-RU" dirty="0" smtClean="0"/>
              <a:t>1. Какие отношения существовали между вами до начала конфликта?</a:t>
            </a:r>
          </a:p>
          <a:p>
            <a:pPr algn="just"/>
            <a:r>
              <a:rPr lang="ru-RU" dirty="0" smtClean="0"/>
              <a:t>2. Как долго вы находитесь в данной ситуации? С чего и когда начались проблемы?</a:t>
            </a:r>
          </a:p>
          <a:p>
            <a:pPr algn="just"/>
            <a:r>
              <a:rPr lang="ru-RU" dirty="0" smtClean="0"/>
              <a:t>3. Как за это время  изменились ваши отношения?</a:t>
            </a:r>
          </a:p>
          <a:p>
            <a:pPr algn="just"/>
            <a:r>
              <a:rPr lang="ru-RU" dirty="0" smtClean="0"/>
              <a:t>4. Изменилось ли ваше отношение к сложившейся ситуации?</a:t>
            </a:r>
          </a:p>
          <a:p>
            <a:pPr algn="just"/>
            <a:r>
              <a:rPr lang="ru-RU" dirty="0" smtClean="0"/>
              <a:t>5. Как вы думаете, изменилось ли отношение второй стороны к сложившейся ситуации?</a:t>
            </a:r>
          </a:p>
          <a:p>
            <a:endParaRPr lang="ru-RU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10000"/>
          </a:bodyPr>
          <a:lstStyle/>
          <a:p>
            <a:pPr algn="ctr"/>
            <a:r>
              <a:rPr lang="ru-RU" b="1" i="1" u="sng" dirty="0" smtClean="0"/>
              <a:t> 3.  История трудностей в разрешении конфликта. Степень эскалации конфликта</a:t>
            </a:r>
            <a:endParaRPr lang="ru-RU" i="1" dirty="0" smtClean="0"/>
          </a:p>
          <a:p>
            <a:r>
              <a:rPr lang="ru-RU" dirty="0" smtClean="0"/>
              <a:t>1. Были ли попытки самостоятельно  урегулировать конфликт? </a:t>
            </a:r>
          </a:p>
          <a:p>
            <a:r>
              <a:rPr lang="ru-RU" dirty="0" smtClean="0"/>
              <a:t>2. Что помешало самостоятельно  найти решение проблемы? Что заставило вас остановиться и не идти дальше?</a:t>
            </a:r>
          </a:p>
          <a:p>
            <a:r>
              <a:rPr lang="ru-RU" dirty="0" smtClean="0"/>
              <a:t>3. Что готовы сделать для урегулирования конфликта?</a:t>
            </a:r>
          </a:p>
          <a:p>
            <a:r>
              <a:rPr lang="ru-RU" dirty="0" smtClean="0"/>
              <a:t>4. Что вы ожидаете друг от друга?</a:t>
            </a:r>
          </a:p>
          <a:p>
            <a:r>
              <a:rPr lang="ru-RU" dirty="0" smtClean="0"/>
              <a:t>5. Что вас заботит особенно сильно в сложившейся ситуации?</a:t>
            </a:r>
          </a:p>
          <a:p>
            <a:r>
              <a:rPr lang="ru-RU" dirty="0" smtClean="0"/>
              <a:t>6. На кого помимо вас влияет эта проблема? Чьи интересы могут быть затронуты?</a:t>
            </a:r>
          </a:p>
          <a:p>
            <a:endParaRPr lang="ru-RU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/>
            <a:r>
              <a:rPr lang="ru-RU" b="1" u="sng" dirty="0" smtClean="0"/>
              <a:t> 4.  Понимание и принятие  интересов            друг друга</a:t>
            </a:r>
            <a:endParaRPr lang="ru-RU" dirty="0" smtClean="0"/>
          </a:p>
          <a:p>
            <a:r>
              <a:rPr lang="ru-RU" dirty="0" smtClean="0"/>
              <a:t>1. Что означает для вас выйти победителем из сложившейся ситуации?</a:t>
            </a:r>
          </a:p>
          <a:p>
            <a:r>
              <a:rPr lang="ru-RU" dirty="0" smtClean="0"/>
              <a:t>2. Как вы думаете, заинтересована ли другая сторона в урегулировании конфликта, а в задержке его урегулирования?</a:t>
            </a:r>
          </a:p>
          <a:p>
            <a:r>
              <a:rPr lang="ru-RU" dirty="0" smtClean="0"/>
              <a:t>3. Вы могли принять предложение об урегулировании конфликта с учетом взаимных интересов?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Для </a:t>
            </a:r>
            <a:r>
              <a:rPr lang="ru-RU" b="1" dirty="0"/>
              <a:t>успеха медиации медиатор </a:t>
            </a:r>
            <a:r>
              <a:rPr lang="ru-RU" b="1" dirty="0" smtClean="0"/>
              <a:t>должен (1):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dirty="0"/>
              <a:t>- слушать каждую сторону, проявляя заботу и внимание к тому, что ее волнует, быть внимательным к деталям, дать понять, что сторону слушают;</a:t>
            </a:r>
          </a:p>
          <a:p>
            <a:r>
              <a:rPr lang="ru-RU" dirty="0"/>
              <a:t>- проявлять терпение к процессу;</a:t>
            </a:r>
          </a:p>
          <a:p>
            <a:r>
              <a:rPr lang="ru-RU" dirty="0"/>
              <a:t>- быть дружелюбным (выстраивать отношения с каждой стороной);</a:t>
            </a:r>
          </a:p>
          <a:p>
            <a:r>
              <a:rPr lang="ru-RU" dirty="0"/>
              <a:t>- необходимо понизить степень своей активности;</a:t>
            </a:r>
          </a:p>
          <a:p>
            <a:r>
              <a:rPr lang="ru-RU" dirty="0"/>
              <a:t>- мысленно удерживать образ себя как «переводчика» в коммуникации сторон (в конфликте действует парадокс – в ссоре, люди общаясь на одном языке, не понимают друг </a:t>
            </a:r>
            <a:r>
              <a:rPr lang="ru-RU" dirty="0" smtClean="0"/>
              <a:t>друга);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33527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4. Имеет ли для вас значение интересов  другой стороны? Сможет ли вторая сторона  получить то, что для нее  наиболее важно? Это будет для вас иметь значение? А для развития ваших отношений?</a:t>
            </a:r>
          </a:p>
          <a:p>
            <a:pPr algn="just"/>
            <a:r>
              <a:rPr lang="ru-RU" dirty="0" smtClean="0"/>
              <a:t>5. Представляет ли это проблему для вас и другой стороны?</a:t>
            </a:r>
          </a:p>
          <a:p>
            <a:pPr algn="just"/>
            <a:r>
              <a:rPr lang="ru-RU" dirty="0" smtClean="0"/>
              <a:t>6. Замешаны ли в конфликте (хотя бы опосредовано) другие лица? Насколько вам важно, чтобы этот конфликт не нарушил их привычный образ жизни?  Как вы думаете насколько это важно для другой стороны?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20000"/>
          </a:bodyPr>
          <a:lstStyle/>
          <a:p>
            <a:pPr algn="ctr"/>
            <a:r>
              <a:rPr lang="ru-RU" b="1" u="sng" dirty="0" smtClean="0"/>
              <a:t> </a:t>
            </a:r>
            <a:r>
              <a:rPr lang="ru-RU" b="1" i="1" u="sng" dirty="0" smtClean="0"/>
              <a:t>5. Перспективы дальнейшего сотрудничества</a:t>
            </a:r>
            <a:endParaRPr lang="ru-RU" i="1" dirty="0" smtClean="0"/>
          </a:p>
          <a:p>
            <a:pPr algn="just"/>
            <a:r>
              <a:rPr lang="ru-RU" sz="3500" dirty="0" smtClean="0"/>
              <a:t>1. Если этот конфликт будет урегулирован , будете ли заинтересованы в продолжении сотрудничества, поддержании отношений? Насколько это для вас важно?</a:t>
            </a:r>
          </a:p>
          <a:p>
            <a:pPr algn="just"/>
            <a:r>
              <a:rPr lang="ru-RU" sz="3500" dirty="0" smtClean="0"/>
              <a:t>2. Как повлияет на ваши взаимоотношения ситуация, если судебным решением будут полностью удовлетворены требования одной стороны? Представьте, если в суде выиграет вторая сторона, что это будет означать для вас?</a:t>
            </a:r>
          </a:p>
          <a:p>
            <a:pPr algn="just"/>
            <a:r>
              <a:rPr lang="ru-RU" sz="3500" dirty="0" smtClean="0"/>
              <a:t>3. Если вы узнаете, кто из вас прав, это разрешит конфликт? Вам станет легче, вы получите желаемое?</a:t>
            </a: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20000"/>
          </a:bodyPr>
          <a:lstStyle/>
          <a:p>
            <a:r>
              <a:rPr lang="ru-RU" dirty="0" smtClean="0"/>
              <a:t>4.  Как вы думаете, если вы выиграете в суде,  может ли это заставить вторую сторону в будущем создавать дополнительные трудности и неудобства вам?</a:t>
            </a:r>
          </a:p>
          <a:p>
            <a:r>
              <a:rPr lang="ru-RU" dirty="0" smtClean="0"/>
              <a:t>5.  Как вы думаете, сколько еще времени потребуется для урегулирования конфликта? Что-то можно сделать, чтобы ускорить его разрешение?</a:t>
            </a:r>
          </a:p>
          <a:p>
            <a:r>
              <a:rPr lang="ru-RU" dirty="0" smtClean="0"/>
              <a:t>6.  Что если это конфликт будет продолжаться еще долгое время? Насколько для вас важно, чтобы он был урегулирован быстрее? </a:t>
            </a:r>
          </a:p>
          <a:p>
            <a:r>
              <a:rPr lang="ru-RU" dirty="0" smtClean="0"/>
              <a:t>7. Если бы конфликт был урегулирован  сейчас, завтра(в течении недели, месяца…..) что бы это значило для вас? А для другой стороны?</a:t>
            </a:r>
            <a:endParaRPr lang="ru-RU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pPr algn="ctr"/>
            <a:r>
              <a:rPr lang="ru-RU" b="1" i="1" u="sng" dirty="0" smtClean="0"/>
              <a:t> 6.  Способы урегулирования конфликтов</a:t>
            </a:r>
            <a:endParaRPr lang="ru-RU" i="1" dirty="0" smtClean="0"/>
          </a:p>
          <a:p>
            <a:pPr algn="just"/>
            <a:r>
              <a:rPr lang="ru-RU" sz="3800" dirty="0" smtClean="0"/>
              <a:t>1.Смогут ли извинения другой стороны, или выражения сожаления о содеянной или сказанном  помочь в урегулировании ситуации?</a:t>
            </a:r>
          </a:p>
          <a:p>
            <a:pPr algn="just"/>
            <a:r>
              <a:rPr lang="ru-RU" sz="3800" dirty="0" smtClean="0"/>
              <a:t>2.Каким вам видится ваше идеальное будущее через день, месяц, полгода …?</a:t>
            </a:r>
          </a:p>
          <a:p>
            <a:pPr algn="just"/>
            <a:r>
              <a:rPr lang="ru-RU" sz="3800" dirty="0" smtClean="0"/>
              <a:t>3.Насколько Вам важно сохранить свое лицо, (репутацию, статусность и др.) в данной ситуации?</a:t>
            </a:r>
          </a:p>
          <a:p>
            <a:pPr algn="just"/>
            <a:r>
              <a:rPr lang="ru-RU" sz="3800" dirty="0" smtClean="0"/>
              <a:t>4. Если вторая сторона сделает, (скажет, пообещает, предпримет) ……, готовы ли вы сделать что-то в ответ?</a:t>
            </a:r>
          </a:p>
          <a:p>
            <a:pPr algn="just"/>
            <a:r>
              <a:rPr lang="ru-RU" sz="3800" dirty="0" smtClean="0"/>
              <a:t>5. Если бы конфликт был урегулирован сегодня, в ближайшее время, чтобы вы  готовы сделать для этого? От чего могли бы отказаться? 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10000"/>
          </a:bodyPr>
          <a:lstStyle/>
          <a:p>
            <a:pPr algn="ctr"/>
            <a:r>
              <a:rPr lang="ru-RU" b="1" i="1" u="sng" dirty="0" smtClean="0"/>
              <a:t> 7.  После первой встречи со сторонами медиатор может владеть и проанализировать примерную (первичную ) информацию :</a:t>
            </a:r>
          </a:p>
          <a:p>
            <a:r>
              <a:rPr lang="ru-RU" dirty="0" smtClean="0"/>
              <a:t>1. История спора;</a:t>
            </a:r>
          </a:p>
          <a:p>
            <a:r>
              <a:rPr lang="ru-RU" dirty="0" smtClean="0"/>
              <a:t>2. Количество и природа предыдущих контактов сторон;</a:t>
            </a:r>
          </a:p>
          <a:p>
            <a:r>
              <a:rPr lang="ru-RU" dirty="0" smtClean="0"/>
              <a:t>3. Способность сторон ясно сформулировать и выразить свои проблемы и интересы;</a:t>
            </a:r>
          </a:p>
          <a:p>
            <a:r>
              <a:rPr lang="ru-RU" dirty="0" smtClean="0"/>
              <a:t>4. Способности сторон говорить о проблеме, не нападая на вторую сторону;</a:t>
            </a:r>
          </a:p>
          <a:p>
            <a:r>
              <a:rPr lang="ru-RU" dirty="0" smtClean="0"/>
              <a:t>5. Способность говорить о своих нуждах без ущемления нужд второй стороны;</a:t>
            </a:r>
          </a:p>
          <a:p>
            <a:r>
              <a:rPr lang="ru-RU" dirty="0" smtClean="0"/>
              <a:t>6. Природа взаимоотношений (особенно, если долговременных);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7. Наличие(отсутствие) общения, влияющего на течение конфликта;</a:t>
            </a:r>
          </a:p>
          <a:p>
            <a:pPr algn="just"/>
            <a:r>
              <a:rPr lang="ru-RU" dirty="0" smtClean="0"/>
              <a:t>8. Насколько разное восприятие ситуации сторонами;</a:t>
            </a:r>
          </a:p>
          <a:p>
            <a:pPr algn="just"/>
            <a:r>
              <a:rPr lang="ru-RU" dirty="0" smtClean="0"/>
              <a:t>9. Имеется ли неравенство сторон(дисбаланс сил) ;</a:t>
            </a:r>
          </a:p>
          <a:p>
            <a:pPr algn="just"/>
            <a:r>
              <a:rPr lang="ru-RU" dirty="0" smtClean="0"/>
              <a:t>10. Количество проблем, которые предположительно стороны могут выдвинуть для обсуждения;</a:t>
            </a:r>
          </a:p>
          <a:p>
            <a:pPr algn="just"/>
            <a:r>
              <a:rPr lang="ru-RU" dirty="0" smtClean="0"/>
              <a:t>11. Количество сторон, которые будут участвовать в медиации;</a:t>
            </a:r>
          </a:p>
          <a:p>
            <a:pPr algn="just"/>
            <a:r>
              <a:rPr lang="ru-RU" dirty="0" smtClean="0"/>
              <a:t>12. Степень сложности ситуации.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Примерный перечень вопросов медиатора.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ctr"/>
            <a:r>
              <a:rPr lang="ru-RU" sz="3600" b="1" dirty="0" smtClean="0"/>
              <a:t>Звонок второй стороне</a:t>
            </a:r>
          </a:p>
          <a:p>
            <a:pPr algn="ctr"/>
            <a:r>
              <a:rPr lang="ru-RU" sz="3600" dirty="0" smtClean="0"/>
              <a:t>Задачи, которые необходимо решить:</a:t>
            </a:r>
          </a:p>
          <a:p>
            <a:pPr algn="just"/>
            <a:r>
              <a:rPr lang="ru-RU" sz="3600" dirty="0" smtClean="0"/>
              <a:t>1. Знакомство.</a:t>
            </a:r>
          </a:p>
          <a:p>
            <a:pPr algn="just"/>
            <a:r>
              <a:rPr lang="ru-RU" sz="3600" dirty="0" smtClean="0"/>
              <a:t>2. </a:t>
            </a:r>
            <a:r>
              <a:rPr lang="ru-RU" sz="3600" smtClean="0"/>
              <a:t>Налаживание  контакта.</a:t>
            </a:r>
            <a:endParaRPr lang="ru-RU" sz="3600" dirty="0" smtClean="0"/>
          </a:p>
          <a:p>
            <a:pPr algn="just"/>
            <a:r>
              <a:rPr lang="ru-RU" sz="3600" dirty="0" smtClean="0"/>
              <a:t>2. Завоевание доверия. </a:t>
            </a:r>
          </a:p>
          <a:p>
            <a:pPr algn="just"/>
            <a:r>
              <a:rPr lang="ru-RU" sz="3600" dirty="0" smtClean="0"/>
              <a:t>3. Побуждение второй стороны к переговорам.</a:t>
            </a:r>
          </a:p>
          <a:p>
            <a:pPr algn="just"/>
            <a:endParaRPr lang="ru-RU" sz="36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i="1" u="sng" dirty="0" smtClean="0"/>
              <a:t>Сострадательная коммуникация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dirty="0"/>
              <a:t>Ученые нейрофизиологи Эндрю </a:t>
            </a:r>
            <a:r>
              <a:rPr lang="ru-RU" dirty="0" err="1"/>
              <a:t>Ньюберг</a:t>
            </a:r>
            <a:r>
              <a:rPr lang="ru-RU" dirty="0"/>
              <a:t> и Марк </a:t>
            </a:r>
            <a:r>
              <a:rPr lang="ru-RU" dirty="0" err="1"/>
              <a:t>Уолдман</a:t>
            </a:r>
            <a:r>
              <a:rPr lang="ru-RU" dirty="0"/>
              <a:t>, обнаружили положительное влияние метода </a:t>
            </a:r>
            <a:r>
              <a:rPr lang="ru-RU" b="1" i="1" u="sng" dirty="0"/>
              <a:t>сострадательной коммуникации</a:t>
            </a:r>
            <a:r>
              <a:rPr lang="ru-RU" dirty="0"/>
              <a:t> на взаимоотношения людей. Слово сострадательное здесь означает способность отзываться на эмоции других людей, чувствовать их страдание и радость, проявлять глубокое сочувствие и любящую доброту. Благодаря этому методу заурядный разговор можно превратить в необыкновенное событие, поскольку он позволяет устранить </a:t>
            </a:r>
            <a:r>
              <a:rPr lang="ru-RU" i="1" dirty="0"/>
              <a:t>оборонительное поведение</a:t>
            </a:r>
            <a:r>
              <a:rPr lang="ru-RU" dirty="0"/>
              <a:t>, свойственное участникам любого диалога. Основан этот метод на трех принципах: </a:t>
            </a:r>
            <a:r>
              <a:rPr lang="ru-RU" b="1" i="1" u="sng" dirty="0"/>
              <a:t>1.намерение, 2. релаксация и 3. осознанность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64328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i="1" u="sng" dirty="0" smtClean="0"/>
              <a:t>1. Намерения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 algn="just"/>
            <a:r>
              <a:rPr lang="ru-RU" sz="3500" dirty="0"/>
              <a:t>Прежде чем вступить в диалог с партнером, да и вообще, начать любое дело, необходимо для себя прояснить, какова цель этого разговора. Что вы хотите получить или достичь? Очень важно в определении своих намерений учитывать гармонию ума и сердца, потому как сердце дает нам энергию, а ум возможность не сходить с намеченного пути и не поддаваться импульсам.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2053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i="1" u="sng" dirty="0" smtClean="0"/>
              <a:t>2. Релаксация</a:t>
            </a:r>
            <a:r>
              <a:rPr lang="ru-RU" dirty="0"/>
              <a:t>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0" algn="just"/>
            <a:r>
              <a:rPr lang="ru-RU" dirty="0"/>
              <a:t>Во время разговора необходимо находиться в состоянии приятного расслабления и эмоционального спокойствия. В таком состоянии ваша речь будет медленной, дыхание глубоким, вы будете хорошо чувствовать свое тело, находиться </a:t>
            </a:r>
            <a:r>
              <a:rPr lang="ru-RU" dirty="0" smtClean="0"/>
              <a:t>с </a:t>
            </a:r>
            <a:r>
              <a:rPr lang="ru-RU" dirty="0"/>
              <a:t>ним в гармоничном взаимодействии. </a:t>
            </a:r>
            <a:r>
              <a:rPr lang="ru-RU" u="sng" dirty="0"/>
              <a:t>Во-первых, </a:t>
            </a:r>
            <a:r>
              <a:rPr lang="ru-RU" dirty="0"/>
              <a:t>релаксация активирует работу парасимпатической системы, которая устраняет чувство тревоги и склоняет психику к внутреннему умиротворению и благополучию. </a:t>
            </a:r>
            <a:r>
              <a:rPr lang="ru-RU" u="sng" dirty="0"/>
              <a:t>Во-вторых,</a:t>
            </a:r>
            <a:r>
              <a:rPr lang="ru-RU" dirty="0"/>
              <a:t> когда вы расслаблены, вам легче удается не скатываться в эмоции, удерживать свое спокойное дружелюбное состояние, если вдруг диалог начинает течь не в том русле, как вы планировали. </a:t>
            </a:r>
            <a:r>
              <a:rPr lang="ru-RU" u="sng" dirty="0"/>
              <a:t>В-третьих, </a:t>
            </a:r>
            <a:r>
              <a:rPr lang="ru-RU" dirty="0"/>
              <a:t>положительный момент связан с зеркальными нейронами нашего мозга, которые имеют способность считывать информацию о состоянии партнера и «заражаться» этим состоянием. Таким образом, если вы спокойны, расслаблены, открыты, то это способствует расслаблению, открытости, а значит и доверию к вам со стороны партнера. А если вы зажаты, нервничаете, злитесь, то те же эмоции и ощущения провоцируете у партнера.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81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Для </a:t>
            </a:r>
            <a:r>
              <a:rPr lang="ru-RU" b="1" dirty="0"/>
              <a:t>успеха медиации медиатор должен </a:t>
            </a:r>
            <a:r>
              <a:rPr lang="ru-RU" b="1" dirty="0" smtClean="0"/>
              <a:t>(2):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/>
              <a:t>- находиться в расслабленном состоянии (если в процессе осуществления медиации вы напрягаетесь, потеете, ощущаете боль в спине, то вы делаете что-то не правильно, вы не поможете, а только навредите своим ужасным состоянием);</a:t>
            </a:r>
          </a:p>
          <a:p>
            <a:r>
              <a:rPr lang="ru-RU" dirty="0"/>
              <a:t>- оптимизируя уровень своей активности, необходимо отказаться от интенсивного использования техники постановки вопросов и заменить на технику эхо-повтора и перефразирования).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64128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i="1" u="sng" dirty="0" smtClean="0"/>
              <a:t>3. Осознанность</a:t>
            </a:r>
            <a:r>
              <a:rPr lang="ru-RU" dirty="0"/>
              <a:t>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 algn="just"/>
            <a:r>
              <a:rPr lang="ru-RU" dirty="0"/>
              <a:t>Внимательное присутствие в настоящем моменте. Во время разговора вы умом и телом находитесь рядом с партнером. Вы не убегаете в будущее, не возвращаетесь в прошлое, а тотально присутствуете в настоящем. Мы своим вниманием как бы окутываем нашего собеседника, что высоко ценится партнером и интерпретируется как истинный глубокий интерес. Внимательное присутствие делает опыт переживания более насыщенным и ярким. Таким образом, общаясь с партнером в осознанном состоянии, мы постоянно открываем новые грани его личности и души. А это не остается не замеченным вашим партнером.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7281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Стороны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b="1" i="1" u="sng" dirty="0"/>
              <a:t>Говорят не то, что имеют ввиду, имеют ввиду не то, что говорят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50131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ru-RU" dirty="0"/>
              <a:t>имеет место скрытая коммуникация, использование иносказательной речи, включение в речь выражений, выступающих «красной тряпкой» для другой стороны, с целью вызвать определенную эмоциональную </a:t>
            </a:r>
            <a:r>
              <a:rPr lang="ru-RU" dirty="0" smtClean="0"/>
              <a:t>реакцию, </a:t>
            </a:r>
            <a:r>
              <a:rPr lang="ru-RU" dirty="0"/>
              <a:t>говорят не о себе «Я-сообщениями», а о других «Ты-сообщениями», извергают бесконечный поток взаимных упреков, обвинений, оправданий, подтасовок фактов, теряя чувствительность ко всему, что делает или говорит партнер.</a:t>
            </a:r>
          </a:p>
        </p:txBody>
      </p:sp>
    </p:spTree>
    <p:extLst>
      <p:ext uri="{BB962C8B-B14F-4D97-AF65-F5344CB8AC3E}">
        <p14:creationId xmlns:p14="http://schemas.microsoft.com/office/powerpoint/2010/main" val="131115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рганизуя </a:t>
            </a:r>
            <a:r>
              <a:rPr lang="ru-RU" b="1" dirty="0"/>
              <a:t>процесс </a:t>
            </a:r>
            <a:r>
              <a:rPr lang="ru-RU" b="1" dirty="0" smtClean="0"/>
              <a:t>коммуникации, медиатор, ставит задачи (1):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dirty="0"/>
              <a:t>- </a:t>
            </a:r>
            <a:r>
              <a:rPr lang="ru-RU" b="1" i="1" u="sng" dirty="0"/>
              <a:t>введение правил</a:t>
            </a:r>
            <a:r>
              <a:rPr lang="ru-RU" dirty="0"/>
              <a:t> коммуникации и </a:t>
            </a:r>
            <a:r>
              <a:rPr lang="ru-RU" b="1" i="1" u="sng" dirty="0"/>
              <a:t>контроль</a:t>
            </a:r>
            <a:r>
              <a:rPr lang="ru-RU" dirty="0"/>
              <a:t> за их соблюдением;</a:t>
            </a:r>
          </a:p>
          <a:p>
            <a:pPr algn="just"/>
            <a:r>
              <a:rPr lang="ru-RU" dirty="0"/>
              <a:t>- </a:t>
            </a:r>
            <a:r>
              <a:rPr lang="ru-RU" b="1" i="1" u="sng" dirty="0"/>
              <a:t>демонстрация сторонам моделей эффективного общения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- четкая </a:t>
            </a:r>
            <a:r>
              <a:rPr lang="ru-RU" b="1" i="1" u="sng" dirty="0"/>
              <a:t>пунктуация</a:t>
            </a:r>
            <a:r>
              <a:rPr lang="ru-RU" dirty="0"/>
              <a:t> и осуществление </a:t>
            </a:r>
            <a:r>
              <a:rPr lang="ru-RU" b="1" i="1" u="sng" dirty="0"/>
              <a:t>структурного менеджмента</a:t>
            </a:r>
            <a:r>
              <a:rPr lang="ru-RU" dirty="0"/>
              <a:t> процесса коммуникации – сортировка тем, выступлений, понятий, различий, предложений;</a:t>
            </a:r>
          </a:p>
        </p:txBody>
      </p:sp>
    </p:spTree>
    <p:extLst>
      <p:ext uri="{BB962C8B-B14F-4D97-AF65-F5344CB8AC3E}">
        <p14:creationId xmlns:p14="http://schemas.microsoft.com/office/powerpoint/2010/main" val="171403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/>
              <a:t>Организуя процесс коммуникации, медиатор, ставит задачи </a:t>
            </a:r>
            <a:r>
              <a:rPr lang="ru-RU" b="1" dirty="0" smtClean="0"/>
              <a:t>(2):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ru-RU" dirty="0"/>
              <a:t>- </a:t>
            </a:r>
            <a:r>
              <a:rPr lang="ru-RU" b="1" i="1" u="sng" dirty="0"/>
              <a:t>замещающее слушание и постепенный переход</a:t>
            </a:r>
            <a:r>
              <a:rPr lang="ru-RU" dirty="0"/>
              <a:t> от </a:t>
            </a:r>
            <a:r>
              <a:rPr lang="ru-RU" b="1" i="1" u="sng" dirty="0"/>
              <a:t>дизъюнкции</a:t>
            </a:r>
            <a:r>
              <a:rPr lang="ru-RU" dirty="0"/>
              <a:t> (от лат. </a:t>
            </a:r>
            <a:r>
              <a:rPr lang="ru-RU" dirty="0" err="1"/>
              <a:t>disjunctio</a:t>
            </a:r>
            <a:r>
              <a:rPr lang="ru-RU" dirty="0"/>
              <a:t> — разобщение), недопущение прямого общения сторон, к </a:t>
            </a:r>
            <a:r>
              <a:rPr lang="ru-RU" b="1" i="1" u="sng" dirty="0"/>
              <a:t>конъюнкции</a:t>
            </a:r>
            <a:r>
              <a:rPr lang="ru-RU" dirty="0"/>
              <a:t> (от лат. </a:t>
            </a:r>
            <a:r>
              <a:rPr lang="ru-RU" dirty="0" err="1"/>
              <a:t>conjunctio</a:t>
            </a:r>
            <a:r>
              <a:rPr lang="ru-RU" dirty="0"/>
              <a:t> — «союз, связь»), после нейтрализации негативных эмоций круговая коммуникация всех участников;</a:t>
            </a:r>
          </a:p>
          <a:p>
            <a:r>
              <a:rPr lang="ru-RU" dirty="0"/>
              <a:t>- </a:t>
            </a:r>
            <a:r>
              <a:rPr lang="ru-RU" b="1" i="1" u="sng" dirty="0"/>
              <a:t>замедление коммуникации</a:t>
            </a:r>
            <a:r>
              <a:rPr lang="ru-RU" dirty="0"/>
              <a:t> с целью обеспечения правильности восприятия (многие проблемы нашего общения связаны с тем, что мы ограничены во времени, иногда мы сами слишком спешим, торопимся, мы не успеваем тщательно сформулировать свои мысли, оформить фразы, следить за собеседником, обращая внимание на его вербальное и невербальное поведение, рефлексировать себя).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740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Рассадка </a:t>
            </a:r>
            <a:r>
              <a:rPr lang="ru-RU" b="1" dirty="0"/>
              <a:t>сторон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sz="3600" dirty="0"/>
              <a:t>Если стороны будут располагаться лицом к лицу, а медиатор несколько в стороне, то разговор рискует пойти по «натоптанной дорожке». Во избежание этого стороны следует располагать так, чтобы их корпус и взгляд были обращены под углом друг к другу и к медиатору.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47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/>
              <a:t>Рассадка сторон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08912" cy="54452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066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i="1" u="sng" dirty="0" smtClean="0"/>
              <a:t/>
            </a:r>
            <a:br>
              <a:rPr lang="ru-RU" b="1" i="1" u="sng" dirty="0" smtClean="0"/>
            </a:br>
            <a:r>
              <a:rPr lang="ru-RU" b="1" i="1" u="sng" dirty="0" smtClean="0"/>
              <a:t>Медиатор </a:t>
            </a:r>
            <a:r>
              <a:rPr lang="ru-RU" b="1" i="1" u="sng" dirty="0"/>
              <a:t>– это тренер по </a:t>
            </a:r>
            <a:r>
              <a:rPr lang="ru-RU" b="1" i="1" u="sng" dirty="0" smtClean="0"/>
              <a:t>общению (1)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dirty="0"/>
              <a:t>Обучение сторон техникам эффективной коммуникации осуществляется </a:t>
            </a:r>
            <a:r>
              <a:rPr lang="ru-RU" dirty="0" smtClean="0"/>
              <a:t>косвенно </a:t>
            </a:r>
            <a:r>
              <a:rPr lang="ru-RU" dirty="0"/>
              <a:t>путем </a:t>
            </a:r>
            <a:r>
              <a:rPr lang="ru-RU" b="1" i="1" u="sng" dirty="0"/>
              <a:t>демонстрации медиатором правильных моделей общения</a:t>
            </a:r>
            <a:r>
              <a:rPr lang="ru-RU" dirty="0"/>
              <a:t> в ходе всей процедуры медиации. </a:t>
            </a:r>
            <a:endParaRPr lang="ru-RU" dirty="0" smtClean="0"/>
          </a:p>
          <a:p>
            <a:pPr algn="ctr"/>
            <a:r>
              <a:rPr lang="ru-RU" dirty="0" smtClean="0"/>
              <a:t>С </a:t>
            </a:r>
            <a:r>
              <a:rPr lang="ru-RU" dirty="0"/>
              <a:t>этой целью медиатору необходимы</a:t>
            </a:r>
            <a:r>
              <a:rPr lang="ru-RU" dirty="0" smtClean="0"/>
              <a:t>:</a:t>
            </a:r>
          </a:p>
          <a:p>
            <a:pPr algn="just"/>
            <a:r>
              <a:rPr lang="ru-RU" dirty="0"/>
              <a:t>- отказ от автоматических реакций аналитического, сочувствующего, рассудительного и критического слушателя и использование техник активного слушания (использование инструментов в виде отражения чувств, перефразирования сказанного, обязательного резюмирования и уточнения, то ли было сказано, что услышано);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02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Медиация – это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неформальный процесс переговоров, в котором третья сторона, не имеющая полномочий для принудительного навязывания решений, помогает спорящим сторонам достичь взаимоприемлемого решения.</a:t>
            </a:r>
          </a:p>
          <a:p>
            <a:pPr>
              <a:buNone/>
            </a:pPr>
            <a:endParaRPr lang="ru-RU" dirty="0" smtClean="0"/>
          </a:p>
          <a:p>
            <a:pPr algn="just"/>
            <a:r>
              <a:rPr lang="ru-RU" dirty="0" smtClean="0"/>
              <a:t>Медиатор не исследует доказательства и не дает оценку правомерности требований сторон, не вносит свои предложения.</a:t>
            </a:r>
          </a:p>
          <a:p>
            <a:endParaRPr lang="ru-RU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i="1" u="sng" dirty="0" smtClean="0"/>
              <a:t/>
            </a:r>
            <a:br>
              <a:rPr lang="ru-RU" b="1" i="1" u="sng" dirty="0" smtClean="0"/>
            </a:br>
            <a:r>
              <a:rPr lang="ru-RU" b="1" i="1" u="sng" dirty="0" smtClean="0"/>
              <a:t>Медиатор </a:t>
            </a:r>
            <a:r>
              <a:rPr lang="ru-RU" b="1" i="1" u="sng" dirty="0"/>
              <a:t>– это тренер по общению </a:t>
            </a:r>
            <a:r>
              <a:rPr lang="ru-RU" b="1" i="1" u="sng" dirty="0" smtClean="0"/>
              <a:t>(2)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dirty="0"/>
              <a:t>- использование «Языка Жирафа» (Маршалла Розенберга, изучавшего стили общения по всему миру), который имеет многоаспектное значение для медиации, в том числе: вентилирование эмоций сторон, за счет озвучивания испытываемых ими чувств, в результате чего происходит рационализация конфликта (избавление от негативных эмоций и сосредоточение на предметной стороне – необходимости разрешить противоречие интересов); в трудных ситуациях большинство людей склонны к резким словам – «Язык Шакала», более сердечный способ взаимодействия – «Язык Жирафа», по названию животного с большим сердцем и способностью видеть далеко вперед.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9404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i="1" u="sng" dirty="0" smtClean="0"/>
              <a:t/>
            </a:r>
            <a:br>
              <a:rPr lang="ru-RU" b="1" i="1" u="sng" dirty="0" smtClean="0"/>
            </a:br>
            <a:r>
              <a:rPr lang="ru-RU" b="1" i="1" u="sng" dirty="0" smtClean="0"/>
              <a:t>Медиатор </a:t>
            </a:r>
            <a:r>
              <a:rPr lang="ru-RU" b="1" i="1" u="sng" dirty="0"/>
              <a:t>– это тренер по общению </a:t>
            </a:r>
            <a:r>
              <a:rPr lang="ru-RU" b="1" i="1" u="sng" dirty="0" smtClean="0"/>
              <a:t>(3)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/>
              <a:t>- восстановление </a:t>
            </a:r>
            <a:r>
              <a:rPr lang="ru-RU" dirty="0" smtClean="0"/>
              <a:t>цепочки                                       </a:t>
            </a:r>
            <a:r>
              <a:rPr lang="ru-RU" dirty="0"/>
              <a:t>«Факты-Интерпретация-Чувства-Позиция», </a:t>
            </a:r>
            <a:endParaRPr lang="ru-RU" dirty="0" smtClean="0"/>
          </a:p>
          <a:p>
            <a:pPr algn="just"/>
            <a:r>
              <a:rPr lang="ru-RU" dirty="0" smtClean="0"/>
              <a:t>что </a:t>
            </a:r>
            <a:r>
              <a:rPr lang="ru-RU" dirty="0"/>
              <a:t>позволяет передать человеку ответственность за испытываемые чувства, осуществить рефрейминг (переоценку ситуации за счет отделения фактов от их интерпретации), сформулировать просьбу, требование, пожелание в отношении вариантов выхода из ситуации.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17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i="1" u="sng" dirty="0" smtClean="0"/>
              <a:t/>
            </a:r>
            <a:br>
              <a:rPr lang="ru-RU" b="1" i="1" u="sng" dirty="0" smtClean="0"/>
            </a:br>
            <a:r>
              <a:rPr lang="ru-RU" b="1" i="1" u="sng" dirty="0" smtClean="0"/>
              <a:t>Медиатор </a:t>
            </a:r>
            <a:r>
              <a:rPr lang="ru-RU" b="1" i="1" u="sng" dirty="0"/>
              <a:t>– это тренер по общению </a:t>
            </a:r>
            <a:r>
              <a:rPr lang="ru-RU" b="1" i="1" u="sng" dirty="0" smtClean="0"/>
              <a:t>(4)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/>
            <a:r>
              <a:rPr lang="ru-RU" b="1" i="1" u="sng" dirty="0" smtClean="0"/>
              <a:t>техника </a:t>
            </a:r>
            <a:r>
              <a:rPr lang="ru-RU" b="1" i="1" u="sng" dirty="0"/>
              <a:t>«удвоения</a:t>
            </a:r>
            <a:r>
              <a:rPr lang="ru-RU" b="1" i="1" u="sng" dirty="0" smtClean="0"/>
              <a:t>»: </a:t>
            </a:r>
          </a:p>
          <a:p>
            <a:pPr marL="0" indent="0" algn="ctr">
              <a:buNone/>
            </a:pPr>
            <a:r>
              <a:rPr lang="ru-RU" dirty="0" smtClean="0"/>
              <a:t>(</a:t>
            </a:r>
            <a:r>
              <a:rPr lang="ru-RU" dirty="0"/>
              <a:t>в три приема</a:t>
            </a:r>
            <a:r>
              <a:rPr lang="ru-RU" dirty="0" smtClean="0"/>
              <a:t>):</a:t>
            </a:r>
          </a:p>
          <a:p>
            <a:r>
              <a:rPr lang="ru-RU" dirty="0" smtClean="0"/>
              <a:t> </a:t>
            </a:r>
            <a:r>
              <a:rPr lang="ru-RU" dirty="0"/>
              <a:t>1. Получение медиатором разрешения у стороны, от имени которой он хочет произвести удвоение, с помощью вводной фразы: «Можно мне стать рядом с Вами и от Вашего имени сказать Вашему собеседнику нечто, а потом Вы скажете, правильно ли то, что я сказал?»; 2. Обращение медиатора от имени «удваиваемой» стороны к партнеру; 3. Обращение к «удваиваемой» стороне за подтверждением выказывания – «Вы согласны? Это то, что Вы хотели сказать?».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00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048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Психологические процессы и закономерности медиации</a:t>
            </a:r>
            <a:endParaRPr lang="ru-RU" dirty="0"/>
          </a:p>
        </p:txBody>
      </p:sp>
      <p:pic>
        <p:nvPicPr>
          <p:cNvPr id="4" name="Содержимое 3" descr="психологические процесс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04864"/>
            <a:ext cx="9144000" cy="46531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" name="Содержимое 3" descr="психологические процесс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357264"/>
            <a:ext cx="9144000" cy="4653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Психологические процессы и закономерности медиации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 smtClean="0"/>
              <a:t>1. </a:t>
            </a:r>
            <a:r>
              <a:rPr lang="ru-RU" i="1" u="sng" dirty="0" smtClean="0"/>
              <a:t>Взаимное уважение и признание сторон.</a:t>
            </a:r>
          </a:p>
          <a:p>
            <a:r>
              <a:rPr lang="ru-RU" dirty="0" smtClean="0"/>
              <a:t>В далеко зашедших застарелых конфликтных ситуациях люди не хотят спокойно выслушать друг друга. И уж совсем не желают вместе участвовать в процессе поиска решений. Как только они этого захотят, это уже больше не будет тупиковым конфликтом.</a:t>
            </a:r>
          </a:p>
          <a:p>
            <a:r>
              <a:rPr lang="ru-RU" dirty="0" smtClean="0"/>
              <a:t>Человеку необходимо чувствовать, что его признают и понимают.</a:t>
            </a:r>
            <a:endParaRPr lang="ru-RU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Психологические процессы и закономерности медиации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«В пылу сражения» информация сообщается неточно и сопровождается упреками, из-за этого общение иногда вообще прекращается. С учетом этого </a:t>
            </a:r>
            <a:r>
              <a:rPr lang="ru-RU" i="1" u="sng" dirty="0" smtClean="0"/>
              <a:t>медиатор вклинивается в процесс общения сторон, как бы замещая для каждой из них противоположного участника</a:t>
            </a:r>
            <a:r>
              <a:rPr lang="ru-RU" dirty="0" smtClean="0"/>
              <a:t>, своим поведением выражает необходимое стороне «уважение» - активно слушает, дает всему прозвучать, ничего не осуждает и не оценивает, принимает всерьез эмоции, побуждая и сами стороны высказывать друг другу это понимание.</a:t>
            </a:r>
            <a:endParaRPr lang="ru-RU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Психологические процессы и закономерности медиации 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2. </a:t>
            </a:r>
            <a:r>
              <a:rPr lang="ru-RU" i="1" u="sng" dirty="0" smtClean="0"/>
              <a:t>Нельзя апеллировать к рациональному (к содержанию), если человек находится в перевозбужденном состоянии.</a:t>
            </a:r>
            <a:endParaRPr lang="ru-RU" dirty="0" smtClean="0"/>
          </a:p>
          <a:p>
            <a:pPr algn="just"/>
            <a:r>
              <a:rPr lang="ru-RU" dirty="0" smtClean="0"/>
              <a:t>Пока одна сторона не получила слова для подробного изложения своего мнения, у нее не освободилось достаточно внимания, чтобы иметь возможность интенсивно включиться в проработку идей и предложений своего оппонента. Эмоции человека нельзя игнорировать.</a:t>
            </a:r>
            <a:endParaRPr lang="ru-RU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Психологические процессы и закономерности медиации (4)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dirty="0" smtClean="0"/>
              <a:t>Медиатор помогает сторонам выразить эмоции, не оскорбляя при этом других.</a:t>
            </a:r>
          </a:p>
          <a:p>
            <a:endParaRPr lang="ru-RU" sz="3600" dirty="0" smtClean="0"/>
          </a:p>
          <a:p>
            <a:pPr algn="ctr"/>
            <a:r>
              <a:rPr lang="ru-RU" sz="3600" i="1" u="sng" dirty="0" smtClean="0"/>
              <a:t>Освобождение от негативных эмоций помогает сторонам глубже понять суть конфликта и интересы противоположной стороны</a:t>
            </a:r>
            <a:r>
              <a:rPr lang="ru-RU" sz="3600" dirty="0" smtClean="0"/>
              <a:t>.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Психологические процессы и закономерности медиации (5)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/>
              <a:t>3.  </a:t>
            </a:r>
            <a:r>
              <a:rPr lang="ru-RU" i="1" u="sng" dirty="0" smtClean="0"/>
              <a:t>Креативные оригинальные решения, которые выгодны всем, находятся благодаря кооперации, а не конкуренции                                  ( сотрудничество сторон).</a:t>
            </a:r>
          </a:p>
          <a:p>
            <a:pPr algn="just"/>
            <a:r>
              <a:rPr lang="ru-RU" dirty="0" smtClean="0"/>
              <a:t>Позиционные переговоры построенные на конкурентном стиле общения (чья позиция окажется более обоснованной) </a:t>
            </a:r>
            <a:r>
              <a:rPr lang="ru-RU" i="1" dirty="0" smtClean="0"/>
              <a:t>не эффективны в условиях конфликта,</a:t>
            </a:r>
            <a:r>
              <a:rPr lang="ru-RU" dirty="0" smtClean="0"/>
              <a:t> поскольку конфликтанты перестают слушать аргументы друг друга. Необходимо признать, что это «общая проблема», а не борьба  позиций.</a:t>
            </a:r>
            <a:endParaRPr lang="ru-RU" i="1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Психологические процессы и закономерности медиации (6)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ru-RU" dirty="0" smtClean="0"/>
              <a:t>4. </a:t>
            </a:r>
            <a:r>
              <a:rPr lang="ru-RU" i="1" u="sng" dirty="0" smtClean="0"/>
              <a:t>Анализ прошлого (поиск причин поступков) не может обеспечить нахождение варианта на</a:t>
            </a:r>
          </a:p>
          <a:p>
            <a:pPr algn="ctr">
              <a:buNone/>
            </a:pPr>
            <a:r>
              <a:rPr lang="ru-RU" i="1" u="sng" dirty="0" smtClean="0"/>
              <a:t> будущее.</a:t>
            </a:r>
          </a:p>
          <a:p>
            <a:pPr algn="just">
              <a:buNone/>
            </a:pPr>
            <a:r>
              <a:rPr lang="ru-RU" dirty="0" smtClean="0"/>
              <a:t>   Прошлое (факт конфликта) обсуждается на первоначальной стадии лишь с той целью, чтобы высказались и психологически освободились от будоражащей их истории.</a:t>
            </a:r>
          </a:p>
          <a:p>
            <a:pPr algn="just">
              <a:buNone/>
            </a:pPr>
            <a:r>
              <a:rPr lang="ru-RU" dirty="0" smtClean="0"/>
              <a:t>    Медиатор переключает стороны на поиск вариантов выхода из конфликта.  В центре внимания – настоящее и будущее сторон.</a:t>
            </a:r>
            <a:endParaRPr lang="ru-RU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Задача медиатора: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обеспечить взаимопонимание между сторонами, выявить и помочь реализовать возможность решения проблемы на условиях, приемлемых для всех участников.</a:t>
            </a:r>
          </a:p>
          <a:p>
            <a:pPr algn="just"/>
            <a:r>
              <a:rPr lang="ru-RU" dirty="0" smtClean="0"/>
              <a:t>Медиатор не участвует в конфликте. Он владеет более полной информацией, чем каждая из сторон в отдельности, и, таким образом, видит всю картину спора, что позволяет ему играть роль штурмана, вести стороны по процессу выработки решения и, в конце концов, направлять к совместно принимаемому ими соглашению. 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СТРУКТУРА МЕДИАТИВНОЙ СЕССИИ </a:t>
            </a:r>
            <a:br>
              <a:rPr lang="ru-RU" b="1" dirty="0" smtClean="0"/>
            </a:br>
            <a:r>
              <a:rPr lang="ru-RU" b="1" dirty="0" smtClean="0"/>
              <a:t>(ЭТАПЫ)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ru-RU" b="1" i="1" u="sng" dirty="0" smtClean="0"/>
              <a:t>Медиатор придерживается принципа высокой процедурной директивности                   (управление процессом)</a:t>
            </a:r>
          </a:p>
          <a:p>
            <a:pPr algn="ctr"/>
            <a:r>
              <a:rPr lang="ru-RU" u="sng" dirty="0" smtClean="0"/>
              <a:t>Проводит переговоры по четко заданному алгоритму.</a:t>
            </a:r>
          </a:p>
          <a:p>
            <a:pPr algn="just"/>
            <a:r>
              <a:rPr lang="ru-RU" dirty="0" smtClean="0"/>
              <a:t>- начало</a:t>
            </a:r>
          </a:p>
          <a:p>
            <a:pPr algn="just"/>
            <a:r>
              <a:rPr lang="ru-RU" dirty="0" smtClean="0"/>
              <a:t>- сбор информации</a:t>
            </a:r>
          </a:p>
          <a:p>
            <a:pPr algn="just"/>
            <a:r>
              <a:rPr lang="ru-RU" dirty="0" smtClean="0"/>
              <a:t>- определение круга проблем</a:t>
            </a:r>
          </a:p>
          <a:p>
            <a:pPr algn="just"/>
            <a:r>
              <a:rPr lang="ru-RU" dirty="0" smtClean="0"/>
              <a:t>- генерирование идей по решению проблемы</a:t>
            </a:r>
          </a:p>
          <a:p>
            <a:pPr algn="just"/>
            <a:r>
              <a:rPr lang="ru-RU" dirty="0" smtClean="0"/>
              <a:t>- оценка принятых решений</a:t>
            </a:r>
          </a:p>
          <a:p>
            <a:pPr algn="just"/>
            <a:r>
              <a:rPr lang="ru-RU" dirty="0" smtClean="0"/>
              <a:t>- соглашение</a:t>
            </a:r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ЭТАПЫ МЕДИАЦИИ</a:t>
            </a:r>
            <a:endParaRPr lang="ru-RU" dirty="0"/>
          </a:p>
        </p:txBody>
      </p:sp>
      <p:pic>
        <p:nvPicPr>
          <p:cNvPr id="4" name="Содержимое 3" descr="этапы медиаци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412776"/>
            <a:ext cx="9144000" cy="5445224"/>
          </a:xfr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ЭТАПЫ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1. </a:t>
            </a:r>
            <a:r>
              <a:rPr lang="ru-RU" dirty="0"/>
              <a:t>вступительное слово медиатора </a:t>
            </a:r>
            <a:r>
              <a:rPr lang="ru-RU" dirty="0" smtClean="0"/>
              <a:t>– открытие медиации (приветствие, малый разговор,);</a:t>
            </a:r>
          </a:p>
          <a:p>
            <a:pPr algn="just"/>
            <a:r>
              <a:rPr lang="ru-RU" dirty="0" smtClean="0"/>
              <a:t>2. презентация (представление) сторон – исследование обстоятельств спора и интересов сторон;</a:t>
            </a:r>
          </a:p>
          <a:p>
            <a:pPr algn="just"/>
            <a:r>
              <a:rPr lang="ru-RU" dirty="0" smtClean="0"/>
              <a:t>3.  дискуссия сторон по выработке повестки дня и вопросов для обсуждения;</a:t>
            </a:r>
          </a:p>
          <a:p>
            <a:pPr algn="just"/>
            <a:r>
              <a:rPr lang="ru-RU" dirty="0" smtClean="0"/>
              <a:t>4. индивидуальная беседа медиатора с каждой из сторон (КОКУС);</a:t>
            </a:r>
          </a:p>
          <a:p>
            <a:pPr algn="just"/>
            <a:r>
              <a:rPr lang="ru-RU" dirty="0" smtClean="0"/>
              <a:t>5. общая сессия (выработка предложений по урегулированию спора);</a:t>
            </a:r>
          </a:p>
          <a:p>
            <a:pPr algn="just"/>
            <a:r>
              <a:rPr lang="ru-RU" dirty="0" smtClean="0"/>
              <a:t>6. подготовка медиативного соглашения</a:t>
            </a:r>
          </a:p>
          <a:p>
            <a:pPr algn="just"/>
            <a:r>
              <a:rPr lang="ru-RU" dirty="0" smtClean="0"/>
              <a:t>7. завершение медиации (выход из медиации).</a:t>
            </a:r>
            <a:endParaRPr lang="ru-RU" dirty="0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Знакомство и малый разговор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ru-RU" sz="3600" b="1" dirty="0"/>
              <a:t>Медиатор</a:t>
            </a:r>
            <a:r>
              <a:rPr lang="ru-RU" sz="3600" dirty="0"/>
              <a:t> как профессиональный посредник, выступающий третьей стороной при разрешении конфликта и помогающий спорящим достигнуть соглашения, должен понимать, что медиативная сессия начинается с  того момента как прибыла хотя бы одна сторона. </a:t>
            </a:r>
            <a:endParaRPr lang="ru-RU" sz="3600" dirty="0" smtClean="0"/>
          </a:p>
          <a:p>
            <a:pPr algn="just"/>
            <a:r>
              <a:rPr lang="ru-RU" sz="3600" dirty="0"/>
              <a:t>До прибытия остальных участников медиации, медиатору рекомендуется поддерживать </a:t>
            </a:r>
            <a:r>
              <a:rPr lang="ru-RU" sz="3600" b="1" i="1" u="sng" dirty="0"/>
              <a:t>малый разговор</a:t>
            </a:r>
            <a:r>
              <a:rPr lang="ru-RU" sz="3600" dirty="0"/>
              <a:t> – беседу о темах, интересующих сторону и не имеющих отношения к предмету медиации.</a:t>
            </a:r>
          </a:p>
          <a:p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533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Цель малого разговора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dirty="0"/>
              <a:t>С</a:t>
            </a:r>
            <a:r>
              <a:rPr lang="ru-RU" dirty="0" smtClean="0"/>
              <a:t>оздать </a:t>
            </a:r>
            <a:r>
              <a:rPr lang="ru-RU" dirty="0"/>
              <a:t>благоприятную психологическую атмосферу, заложить основы взаимной симпатии и доверия или же восстановить эмоциональное равновесие, симпатию и доверие. </a:t>
            </a:r>
            <a:endParaRPr lang="ru-RU" dirty="0" smtClean="0"/>
          </a:p>
          <a:p>
            <a:pPr algn="just"/>
            <a:r>
              <a:rPr lang="ru-RU" dirty="0"/>
              <a:t>Н</a:t>
            </a:r>
            <a:r>
              <a:rPr lang="ru-RU" dirty="0" smtClean="0"/>
              <a:t>епринужденная </a:t>
            </a:r>
            <a:r>
              <a:rPr lang="ru-RU" dirty="0"/>
              <a:t>и приятная беседа о семейных делах, хобби, забавных событиях. Беседа эта кажется случайной, попутной, незначительной, непринужденно родившейся из ничего. Она легка, как бабочка, полет которой никем не планируется и не контролируется.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49241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i="1" u="sng" dirty="0" smtClean="0"/>
              <a:t/>
            </a:r>
            <a:br>
              <a:rPr lang="ru-RU" b="1" i="1" u="sng" dirty="0" smtClean="0"/>
            </a:br>
            <a:r>
              <a:rPr lang="ru-RU" b="1" i="1" u="sng" dirty="0" smtClean="0"/>
              <a:t>Малый </a:t>
            </a:r>
            <a:r>
              <a:rPr lang="ru-RU" b="1" i="1" u="sng" dirty="0"/>
              <a:t>разговор</a:t>
            </a:r>
            <a:r>
              <a:rPr lang="ru-RU" dirty="0"/>
              <a:t> имеет эффекты: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sz="3600" dirty="0"/>
              <a:t>- способствует созданию у стороны впечатления о своей значимости в глазах медиатора;</a:t>
            </a:r>
          </a:p>
          <a:p>
            <a:pPr algn="just"/>
            <a:r>
              <a:rPr lang="ru-RU" sz="3600" dirty="0"/>
              <a:t>- утверждает сторону в соблюдении медиатором принципа нейтральности, уважения и равного отношения к участникам медиации;</a:t>
            </a:r>
          </a:p>
          <a:p>
            <a:pPr algn="just"/>
            <a:r>
              <a:rPr lang="ru-RU" sz="3600" dirty="0"/>
              <a:t>- обеспечивает благоприятную атмосферу общения, позитивный настрой участников.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381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</a:t>
            </a:r>
            <a:br>
              <a:rPr lang="ru-RU" dirty="0" smtClean="0"/>
            </a:br>
            <a:r>
              <a:rPr lang="ru-RU" dirty="0" smtClean="0"/>
              <a:t>(1-ый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dirty="0" smtClean="0"/>
              <a:t>Цель: установление контакта медиатора со сторонами и вступление в управление процедурой путем введения процедурных правил, по которым будет строиться общение участников медиации и их совместная работа по поиску выхода из конфликта.</a:t>
            </a:r>
          </a:p>
          <a:p>
            <a:pPr algn="just"/>
            <a:r>
              <a:rPr lang="ru-RU" dirty="0" smtClean="0"/>
              <a:t>Вступительное  слово дает сторонам возможность почувствовать присутствие медиаторов и понять, как работает процесс.</a:t>
            </a:r>
            <a:endParaRPr lang="ru-RU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</a:t>
            </a:r>
            <a:br>
              <a:rPr lang="ru-RU" dirty="0" smtClean="0"/>
            </a:br>
            <a:r>
              <a:rPr lang="ru-RU" dirty="0" smtClean="0"/>
              <a:t>(1-ый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ru-RU" dirty="0" smtClean="0"/>
              <a:t>Не забудьте, что участники спора могут быть напряжены, подозрительны, скептически настроены или готовы устроить сцену. Они не знакомы с медиацией. Они сидят за столом напротив людей, с которыми они в конфликте и имеют претензии друг к другу.</a:t>
            </a:r>
          </a:p>
          <a:p>
            <a:r>
              <a:rPr lang="ru-RU" dirty="0" smtClean="0"/>
              <a:t>Похвалите стороны  за то, что они решились на нечто сложное и им незнакомое. Убедите их в том, что хотя медиация - это не просто, но исходя из вашего опыта, она зачастую значительно улучшает тяжелые ситуации. </a:t>
            </a:r>
            <a:endParaRPr lang="ru-RU" dirty="0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</a:t>
            </a:r>
            <a:br>
              <a:rPr lang="ru-RU" dirty="0" smtClean="0"/>
            </a:br>
            <a:r>
              <a:rPr lang="ru-RU" dirty="0" smtClean="0"/>
              <a:t>(1-ый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ctr"/>
            <a:r>
              <a:rPr lang="ru-RU" sz="3800" b="1" i="1" u="sng" dirty="0" smtClean="0"/>
              <a:t>Задачи</a:t>
            </a:r>
            <a:r>
              <a:rPr lang="ru-RU" sz="3800" dirty="0" smtClean="0"/>
              <a:t> </a:t>
            </a:r>
          </a:p>
          <a:p>
            <a:pPr algn="ctr">
              <a:buNone/>
            </a:pPr>
            <a:r>
              <a:rPr lang="ru-RU" sz="3800" i="1" u="sng" dirty="0" smtClean="0"/>
              <a:t>которые решает медиатор на этом этапе:</a:t>
            </a:r>
          </a:p>
          <a:p>
            <a:pPr algn="just">
              <a:buNone/>
            </a:pPr>
            <a:r>
              <a:rPr lang="ru-RU" sz="3300" dirty="0" smtClean="0"/>
              <a:t> - познакомиться, установить контакт со сторонами;</a:t>
            </a:r>
          </a:p>
          <a:p>
            <a:pPr algn="just"/>
            <a:r>
              <a:rPr lang="ru-RU" sz="3300" dirty="0" smtClean="0"/>
              <a:t>- уточнить готовность сторон решать свой конфликт;</a:t>
            </a:r>
          </a:p>
          <a:p>
            <a:pPr algn="just"/>
            <a:r>
              <a:rPr lang="ru-RU" sz="3300" dirty="0" smtClean="0"/>
              <a:t>- проинформировать об основных принципах и правилах поведения во время медиации;</a:t>
            </a:r>
          </a:p>
          <a:p>
            <a:pPr algn="just"/>
            <a:r>
              <a:rPr lang="ru-RU" sz="3300" dirty="0" smtClean="0"/>
              <a:t>- рассказать о том, что ожидает стороны в течение сессии медиации;</a:t>
            </a:r>
          </a:p>
          <a:p>
            <a:pPr algn="just"/>
            <a:r>
              <a:rPr lang="ru-RU" sz="3300" dirty="0" smtClean="0"/>
              <a:t>- рассказать об ответственности сторон в процессе медиации и о своей роли в нем;</a:t>
            </a:r>
          </a:p>
          <a:p>
            <a:pPr algn="just"/>
            <a:r>
              <a:rPr lang="ru-RU" sz="3300" dirty="0" smtClean="0"/>
              <a:t>- определить регламент;</a:t>
            </a:r>
          </a:p>
          <a:p>
            <a:pPr algn="just"/>
            <a:r>
              <a:rPr lang="ru-RU" sz="3300" dirty="0" smtClean="0"/>
              <a:t>- ответить на вопросы сторон.</a:t>
            </a:r>
          </a:p>
          <a:p>
            <a:endParaRPr lang="ru-RU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</a:t>
            </a:r>
            <a:br>
              <a:rPr lang="ru-RU" dirty="0" smtClean="0"/>
            </a:br>
            <a:r>
              <a:rPr lang="ru-RU" dirty="0" smtClean="0"/>
              <a:t>(1-ый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b="1" i="1" u="sng" dirty="0" smtClean="0"/>
              <a:t>Важно:</a:t>
            </a:r>
            <a:r>
              <a:rPr lang="ru-RU" dirty="0" smtClean="0"/>
              <a:t> </a:t>
            </a:r>
          </a:p>
          <a:p>
            <a:r>
              <a:rPr lang="ru-RU" dirty="0" smtClean="0"/>
              <a:t>чтобы вступительное слово давало сторонам чувство однозначности процесса медиации и неоспоримости процедурной его части, создавало </a:t>
            </a:r>
            <a:r>
              <a:rPr lang="ru-RU" i="1" u="sng" dirty="0" smtClean="0"/>
              <a:t>атмосферу доверия к медиатору, безопасности и равноправия сторон</a:t>
            </a:r>
            <a:r>
              <a:rPr lang="ru-RU" u="sng" dirty="0" smtClean="0"/>
              <a:t>.</a:t>
            </a:r>
          </a:p>
          <a:p>
            <a:r>
              <a:rPr lang="ru-RU" dirty="0" smtClean="0"/>
              <a:t>Медиатор – </a:t>
            </a:r>
            <a:r>
              <a:rPr lang="ru-RU" i="1" u="sng" dirty="0" smtClean="0"/>
              <a:t>беспристрастный организатор переговоров, хранитель психологического климата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Содействующий медиатор –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5892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smtClean="0"/>
              <a:t>Оказывает помощь сторонам, не владеющим в совершенстве переговорными компетентностями, в выстраивании коммуникации по «гарвардскому методу» (научно-обоснованный и практически апробированный метод ведения интегративных переговоров)</a:t>
            </a:r>
          </a:p>
          <a:p>
            <a:pPr algn="just"/>
            <a:r>
              <a:rPr lang="ru-RU" dirty="0" smtClean="0"/>
              <a:t>Обладает базовыми правилами ведения переговорного процесса, следуя которым стороны в абсолютном большинстве случаев способны достигнуть разумного соглашения.</a:t>
            </a:r>
            <a:endParaRPr lang="ru-RU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</a:t>
            </a:r>
            <a:br>
              <a:rPr lang="ru-RU" dirty="0" smtClean="0"/>
            </a:br>
            <a:r>
              <a:rPr lang="ru-RU" dirty="0" smtClean="0"/>
              <a:t>(1-ый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ctr"/>
            <a:r>
              <a:rPr lang="ru-RU" sz="4100" b="1" i="1" u="sng" dirty="0" smtClean="0"/>
              <a:t>Фразы-помощники для вступительного слова:</a:t>
            </a:r>
          </a:p>
          <a:p>
            <a:pPr lvl="0"/>
            <a:r>
              <a:rPr lang="ru-RU" dirty="0" smtClean="0"/>
              <a:t>Есть ли у сторон желание самостоятельной урегулировать спор?</a:t>
            </a:r>
          </a:p>
          <a:p>
            <a:pPr lvl="0"/>
            <a:r>
              <a:rPr lang="ru-RU" dirty="0" smtClean="0"/>
              <a:t>Давайте договоримся по возможности отказаться от упреков и обвинений.</a:t>
            </a:r>
          </a:p>
          <a:p>
            <a:pPr lvl="0"/>
            <a:r>
              <a:rPr lang="ru-RU" dirty="0" smtClean="0"/>
              <a:t>Я прошу вас уважительно относится к праву каждого высказаться. Если вам будет трудно выслушать вторую сторону до конца и не возразить сразу же -  делайте пометки, у вас будет время все обсудить.</a:t>
            </a:r>
          </a:p>
          <a:p>
            <a:r>
              <a:rPr lang="ru-RU" dirty="0" smtClean="0"/>
              <a:t>4.Каким бы вы хотели видеть результат нашей встречи сегодня?</a:t>
            </a:r>
          </a:p>
          <a:p>
            <a:r>
              <a:rPr lang="ru-RU" dirty="0" smtClean="0"/>
              <a:t>5.Вы подтвердили мне свое желание урегулировать данный конфликт, и я со своей стороны призываю вас приложить все усилия  для достижения положительного результата</a:t>
            </a:r>
          </a:p>
          <a:p>
            <a:pPr algn="just"/>
            <a:endParaRPr lang="ru-RU" b="1" i="1" u="sng" dirty="0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</a:t>
            </a:r>
            <a:br>
              <a:rPr lang="ru-RU" dirty="0" smtClean="0"/>
            </a:br>
            <a:r>
              <a:rPr lang="ru-RU" dirty="0" smtClean="0"/>
              <a:t>(1-ый этап)</a:t>
            </a:r>
            <a:endParaRPr lang="ru-RU" dirty="0"/>
          </a:p>
        </p:txBody>
      </p:sp>
      <p:pic>
        <p:nvPicPr>
          <p:cNvPr id="4" name="Содержимое 3" descr="вступительное слово медиатора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3999" cy="55172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ПРЕЗЕНТАЦИЯ СТОРОН</a:t>
            </a:r>
            <a:br>
              <a:rPr lang="ru-RU" dirty="0" smtClean="0"/>
            </a:br>
            <a:r>
              <a:rPr lang="ru-RU" dirty="0" smtClean="0"/>
              <a:t>(2-ой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smtClean="0"/>
              <a:t>Медиатор предоставляет каждой из сторон возможность рассказать о том, в чем на ее взгляд, заключается спорная ситуация.</a:t>
            </a:r>
          </a:p>
          <a:p>
            <a:pPr algn="ctr"/>
            <a:r>
              <a:rPr lang="ru-RU" u="sng" dirty="0" smtClean="0"/>
              <a:t>Фразы - помощники для начала презентации:</a:t>
            </a:r>
          </a:p>
          <a:p>
            <a:r>
              <a:rPr lang="ru-RU" dirty="0" smtClean="0"/>
              <a:t>1.Могли бы вы рассказать  нам о произошедшем с вашей точки зрения?</a:t>
            </a:r>
          </a:p>
          <a:p>
            <a:r>
              <a:rPr lang="ru-RU" dirty="0" smtClean="0"/>
              <a:t>2.Что произошло между вами и как это повлияло на вас?</a:t>
            </a:r>
          </a:p>
          <a:p>
            <a:endParaRPr lang="ru-RU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ПРЕЗЕНТАЦИЯ СТОРОН</a:t>
            </a:r>
            <a:br>
              <a:rPr lang="ru-RU" dirty="0" smtClean="0"/>
            </a:br>
            <a:r>
              <a:rPr lang="ru-RU" dirty="0" smtClean="0"/>
              <a:t>(2-ой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b="1" u="sng" dirty="0" smtClean="0"/>
              <a:t>Задачи, которые решает медиатор на этом этапе:</a:t>
            </a:r>
          </a:p>
          <a:p>
            <a:pPr algn="just"/>
            <a:r>
              <a:rPr lang="ru-RU" dirty="0" smtClean="0"/>
              <a:t>- внимательно выслушивает каждую из сторон:</a:t>
            </a:r>
          </a:p>
          <a:p>
            <a:pPr algn="just"/>
            <a:r>
              <a:rPr lang="ru-RU" dirty="0" smtClean="0"/>
              <a:t>- не допускает нарушения сторонами правил поведения во время медиации;</a:t>
            </a:r>
          </a:p>
          <a:p>
            <a:pPr algn="just"/>
            <a:r>
              <a:rPr lang="ru-RU" dirty="0" smtClean="0"/>
              <a:t>- дает ясную обратную связь сторонам;</a:t>
            </a:r>
          </a:p>
          <a:p>
            <a:pPr algn="just"/>
            <a:r>
              <a:rPr lang="ru-RU" dirty="0" smtClean="0"/>
              <a:t>- уточняет, что хотели бы стороны получить в результате переговоров.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ПРЕЗЕНТАЦИЯ СТОРОН</a:t>
            </a:r>
            <a:br>
              <a:rPr lang="ru-RU" dirty="0" smtClean="0"/>
            </a:br>
            <a:r>
              <a:rPr lang="ru-RU" dirty="0" smtClean="0"/>
              <a:t>(2-ой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Медиатор </a:t>
            </a:r>
            <a:r>
              <a:rPr lang="ru-RU" b="1" i="1" u="sng" dirty="0" smtClean="0"/>
              <a:t>активно слушает </a:t>
            </a:r>
            <a:r>
              <a:rPr lang="ru-RU" dirty="0" smtClean="0"/>
              <a:t>каждую из сторон, не вмешиваясь в процесс рассказа. По окончании речи каждой из сторон медиатор </a:t>
            </a:r>
            <a:r>
              <a:rPr lang="ru-RU" b="1" i="1" u="sng" dirty="0" smtClean="0"/>
              <a:t>пересказывает</a:t>
            </a:r>
            <a:r>
              <a:rPr lang="ru-RU" dirty="0" smtClean="0"/>
              <a:t> услышанное, выделяя факты, их интерпретации и чувства </a:t>
            </a:r>
            <a:r>
              <a:rPr lang="ru-RU" i="1" dirty="0" smtClean="0"/>
              <a:t>(эхо-техника)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Медиатор – </a:t>
            </a:r>
            <a:r>
              <a:rPr lang="ru-RU" i="1" dirty="0" smtClean="0"/>
              <a:t>активный слушатель, </a:t>
            </a:r>
            <a:r>
              <a:rPr lang="ru-RU" b="1" i="1" u="sng" dirty="0" smtClean="0"/>
              <a:t>анализирующий конфликт</a:t>
            </a:r>
            <a:r>
              <a:rPr lang="ru-RU" i="1" dirty="0" smtClean="0"/>
              <a:t>, хранитель психологического климата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ПРЕЗЕНТАЦИЯ СТОРОН</a:t>
            </a:r>
            <a:br>
              <a:rPr lang="ru-RU" dirty="0" smtClean="0"/>
            </a:br>
            <a:r>
              <a:rPr lang="ru-RU" dirty="0" smtClean="0"/>
              <a:t>(2-ой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 smtClean="0"/>
              <a:t>Мы способны произнести примерно 125 слов в минуту, однако можем услышать 400 слов в минуту, то есть мы способны слушать в три раза быстрее, чем говорить. Именно поэтому многие люди отвлекаются от собеседника, начинают думать о чем то другом, теряют нить беседы. </a:t>
            </a:r>
          </a:p>
          <a:p>
            <a:r>
              <a:rPr lang="ru-RU" dirty="0" smtClean="0"/>
              <a:t>Необходимо стремиться полностью сосредоточиться на словах собеседника. Только так ваша беседа принесет желаемый результат.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ПРЕЗЕНТАЦИЯ СТОРОН</a:t>
            </a:r>
            <a:br>
              <a:rPr lang="ru-RU" dirty="0" smtClean="0"/>
            </a:br>
            <a:r>
              <a:rPr lang="ru-RU" dirty="0" smtClean="0"/>
              <a:t>(2-ой этап)</a:t>
            </a:r>
            <a:endParaRPr lang="ru-RU" dirty="0"/>
          </a:p>
        </p:txBody>
      </p:sp>
      <p:pic>
        <p:nvPicPr>
          <p:cNvPr id="4" name="Содержимое 3" descr="презентация сторон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5517232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800" b="1" dirty="0" smtClean="0"/>
              <a:t>Техники эффективного слушания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sz="4400" u="sng" dirty="0" smtClean="0"/>
              <a:t>Пассивное слушание</a:t>
            </a:r>
          </a:p>
          <a:p>
            <a:pPr algn="ctr"/>
            <a:r>
              <a:rPr lang="ru-RU" sz="4400" u="sng" dirty="0" smtClean="0"/>
              <a:t>Активное слушание</a:t>
            </a:r>
          </a:p>
          <a:p>
            <a:pPr algn="ctr">
              <a:buNone/>
            </a:pPr>
            <a:endParaRPr lang="ru-RU" u="sng" dirty="0" smtClean="0"/>
          </a:p>
          <a:p>
            <a:r>
              <a:rPr lang="ru-RU" dirty="0" smtClean="0"/>
              <a:t>Решают задачи: </a:t>
            </a:r>
          </a:p>
          <a:p>
            <a:r>
              <a:rPr lang="ru-RU" dirty="0" smtClean="0"/>
              <a:t>- точно понять сказанное; </a:t>
            </a:r>
          </a:p>
          <a:p>
            <a:r>
              <a:rPr lang="ru-RU" dirty="0" smtClean="0"/>
              <a:t>- побудить собеседника к разговору;</a:t>
            </a:r>
          </a:p>
          <a:p>
            <a:r>
              <a:rPr lang="ru-RU" dirty="0" smtClean="0"/>
              <a:t>- снизить эмоциональное напряжение.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Техники </a:t>
            </a:r>
            <a:r>
              <a:rPr lang="ru-RU" b="1" i="1" u="sng" dirty="0" smtClean="0"/>
              <a:t>пассивного</a:t>
            </a:r>
            <a:r>
              <a:rPr lang="ru-RU" b="1" dirty="0" smtClean="0"/>
              <a:t> слушания</a:t>
            </a:r>
            <a:endParaRPr lang="ru-RU" dirty="0"/>
          </a:p>
        </p:txBody>
      </p:sp>
      <p:pic>
        <p:nvPicPr>
          <p:cNvPr id="4" name="Содержимое 3" descr="пассивное сушание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5733255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Техники </a:t>
            </a:r>
            <a:r>
              <a:rPr lang="ru-RU" b="1" i="1" u="sng" dirty="0" smtClean="0"/>
              <a:t>пассивного</a:t>
            </a:r>
            <a:r>
              <a:rPr lang="ru-RU" b="1" dirty="0" smtClean="0"/>
              <a:t> слушания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b="1" i="1" u="sng" dirty="0" smtClean="0"/>
              <a:t> 1. Сосредоточение или минимизация отвлечений.</a:t>
            </a:r>
          </a:p>
          <a:p>
            <a:r>
              <a:rPr lang="ru-RU" dirty="0" smtClean="0"/>
              <a:t>Стимулирует готовность услышать, что скажет собеседник.</a:t>
            </a:r>
          </a:p>
          <a:p>
            <a:r>
              <a:rPr lang="ru-RU" dirty="0" smtClean="0"/>
              <a:t> Реализуется с помощью:</a:t>
            </a:r>
          </a:p>
          <a:p>
            <a:r>
              <a:rPr lang="ru-RU" dirty="0" smtClean="0"/>
              <a:t> - устойчивого визуального  контакта;</a:t>
            </a:r>
          </a:p>
          <a:p>
            <a:r>
              <a:rPr lang="ru-RU" dirty="0" smtClean="0"/>
              <a:t> - слушания «всем телом».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Медиатор, который много говорит - плохой медиатор!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замолчи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4000" cy="5301208"/>
          </a:xfr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Техники </a:t>
            </a:r>
            <a:r>
              <a:rPr lang="ru-RU" b="1" i="1" u="sng" dirty="0" smtClean="0"/>
              <a:t>пассивного</a:t>
            </a:r>
            <a:r>
              <a:rPr lang="ru-RU" b="1" dirty="0" smtClean="0"/>
              <a:t> слушания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 algn="ctr"/>
            <a:r>
              <a:rPr lang="ru-RU" sz="4000" b="1" i="1" u="sng" dirty="0" smtClean="0"/>
              <a:t> 2. Пауза</a:t>
            </a:r>
          </a:p>
          <a:p>
            <a:pPr lvl="0" algn="ctr"/>
            <a:endParaRPr lang="ru-RU" sz="4000" b="1" i="1" u="sng" dirty="0" smtClean="0"/>
          </a:p>
          <a:p>
            <a:pPr algn="ctr"/>
            <a:r>
              <a:rPr lang="ru-RU" dirty="0" smtClean="0"/>
              <a:t>Возможности паузы: желая быть правильно понятым, собеседник будет развивать тему своего рассказа, дополняя его подробностями.</a:t>
            </a:r>
          </a:p>
          <a:p>
            <a:pPr lvl="0" algn="ctr"/>
            <a:endParaRPr lang="ru-RU" u="sng" dirty="0" smtClean="0"/>
          </a:p>
          <a:p>
            <a:endParaRPr lang="ru-RU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Техники </a:t>
            </a:r>
            <a:r>
              <a:rPr lang="ru-RU" b="1" i="1" u="sng" dirty="0" smtClean="0"/>
              <a:t>пассивного</a:t>
            </a:r>
            <a:r>
              <a:rPr lang="ru-RU" b="1" dirty="0" smtClean="0"/>
              <a:t> слушания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 algn="ctr"/>
            <a:r>
              <a:rPr lang="ru-RU" sz="3600" b="1" i="1" u="sng" dirty="0" smtClean="0"/>
              <a:t> 3. Поощрение рассказчика продолжить разговор</a:t>
            </a:r>
          </a:p>
          <a:p>
            <a:r>
              <a:rPr lang="ru-RU" dirty="0" smtClean="0"/>
              <a:t>Реализуется с помощью:</a:t>
            </a:r>
          </a:p>
          <a:p>
            <a:r>
              <a:rPr lang="ru-RU" dirty="0" smtClean="0"/>
              <a:t>взгляда;</a:t>
            </a:r>
          </a:p>
          <a:p>
            <a:r>
              <a:rPr lang="ru-RU" dirty="0" smtClean="0"/>
              <a:t>мимики;</a:t>
            </a:r>
          </a:p>
          <a:p>
            <a:r>
              <a:rPr lang="ru-RU" dirty="0" smtClean="0"/>
              <a:t>позы, телодвижения и жестикуляции;</a:t>
            </a:r>
          </a:p>
          <a:p>
            <a:r>
              <a:rPr lang="ru-RU" dirty="0" smtClean="0"/>
              <a:t>расстояния между собеседником и его изменение.</a:t>
            </a:r>
          </a:p>
          <a:p>
            <a:pPr lvl="0" algn="ctr"/>
            <a:endParaRPr lang="ru-RU" i="1" u="sng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Техники </a:t>
            </a:r>
            <a:r>
              <a:rPr lang="ru-RU" b="1" i="1" u="sng" dirty="0" smtClean="0"/>
              <a:t>пассивного</a:t>
            </a:r>
            <a:r>
              <a:rPr lang="ru-RU" b="1" dirty="0" smtClean="0"/>
              <a:t> слушания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ru-RU" b="1" i="1" u="sng" dirty="0" smtClean="0"/>
              <a:t> 4. Минимальные поощряющие         реплики</a:t>
            </a:r>
          </a:p>
          <a:p>
            <a:r>
              <a:rPr lang="ru-RU" dirty="0" smtClean="0"/>
              <a:t>Как приглашение к продолжению рассказа, помогают слушающему выразить интерес и понимание.</a:t>
            </a:r>
          </a:p>
          <a:p>
            <a:r>
              <a:rPr lang="ru-RU" dirty="0" smtClean="0"/>
              <a:t>Реализуется с помощью:</a:t>
            </a:r>
          </a:p>
          <a:p>
            <a:r>
              <a:rPr lang="ru-RU" dirty="0" smtClean="0"/>
              <a:t>междометий, нейтральных, по существу малозначимых фраз, типа «Да!», «Это как так?», «Ну и ну!», «Увы», «Понимаю вас...», «Продолжайте, пожалуйста, я вас слушаю...». </a:t>
            </a:r>
            <a:endParaRPr lang="ru-RU" i="1" u="sng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Техники </a:t>
            </a:r>
            <a:r>
              <a:rPr lang="ru-RU" b="1" i="1" u="sng" dirty="0" smtClean="0"/>
              <a:t>активного</a:t>
            </a:r>
            <a:r>
              <a:rPr lang="ru-RU" b="1" dirty="0" smtClean="0"/>
              <a:t> слушания</a:t>
            </a:r>
            <a:endParaRPr lang="ru-RU" dirty="0"/>
          </a:p>
        </p:txBody>
      </p:sp>
      <p:pic>
        <p:nvPicPr>
          <p:cNvPr id="4" name="Содержимое 3" descr="активное слушание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661248"/>
          </a:xfrm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Техники </a:t>
            </a:r>
            <a:r>
              <a:rPr lang="ru-RU" b="1" i="1" u="sng" dirty="0" smtClean="0"/>
              <a:t>активного</a:t>
            </a:r>
            <a:r>
              <a:rPr lang="ru-RU" b="1" dirty="0" smtClean="0"/>
              <a:t> слушания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b="1" i="1" u="sng" dirty="0" smtClean="0"/>
              <a:t> 1. Отражение (эхо-повтор)</a:t>
            </a:r>
          </a:p>
          <a:p>
            <a:pPr algn="ctr"/>
            <a:endParaRPr lang="ru-RU" b="1" i="1" u="sng" dirty="0" smtClean="0"/>
          </a:p>
          <a:p>
            <a:r>
              <a:rPr lang="ru-RU" sz="3600" dirty="0" smtClean="0"/>
              <a:t>Дословное или с незначительным изменением повторение слов или фраз собеседника. </a:t>
            </a:r>
          </a:p>
          <a:p>
            <a:r>
              <a:rPr lang="ru-RU" sz="3600" dirty="0" smtClean="0"/>
              <a:t>Точно повторяются ключевые слова, несущие смысловую или эмоциональную нагрузку. </a:t>
            </a:r>
          </a:p>
          <a:p>
            <a:pPr algn="ctr"/>
            <a:endParaRPr lang="ru-RU" sz="3600" i="1" u="sng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Техники </a:t>
            </a:r>
            <a:r>
              <a:rPr lang="ru-RU" b="1" i="1" u="sng" dirty="0" smtClean="0"/>
              <a:t>активного</a:t>
            </a:r>
            <a:r>
              <a:rPr lang="ru-RU" b="1" dirty="0" smtClean="0"/>
              <a:t> слушания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ru-RU" b="1" i="1" u="sng" dirty="0" smtClean="0"/>
              <a:t> 2. Перефразирование (парафраз)</a:t>
            </a:r>
          </a:p>
          <a:p>
            <a:pPr algn="ctr"/>
            <a:r>
              <a:rPr lang="ru-RU" dirty="0" smtClean="0"/>
              <a:t>Передача своими словами сообщения, сосредоточение на смысле и идеях.</a:t>
            </a:r>
          </a:p>
          <a:p>
            <a:r>
              <a:rPr lang="ru-RU" dirty="0" smtClean="0"/>
              <a:t>Речевые «мостики»:</a:t>
            </a:r>
          </a:p>
          <a:p>
            <a:r>
              <a:rPr lang="ru-RU" dirty="0" smtClean="0"/>
              <a:t>«Как я понял вас, вы считаете, что...»;  </a:t>
            </a:r>
          </a:p>
          <a:p>
            <a:r>
              <a:rPr lang="ru-RU" dirty="0" smtClean="0"/>
              <a:t>«Как я понимаю, вы говорите о том, что...»;  </a:t>
            </a:r>
          </a:p>
          <a:p>
            <a:r>
              <a:rPr lang="ru-RU" dirty="0" smtClean="0"/>
              <a:t>«По вашему мнению...»;</a:t>
            </a:r>
          </a:p>
          <a:p>
            <a:r>
              <a:rPr lang="ru-RU" dirty="0" smtClean="0"/>
              <a:t>«Вы можете поправить меня, если я ошибаюсь, но...»;</a:t>
            </a:r>
          </a:p>
          <a:p>
            <a:r>
              <a:rPr lang="ru-RU" dirty="0" smtClean="0"/>
              <a:t>«Правильно ли я понимаю?»</a:t>
            </a:r>
          </a:p>
          <a:p>
            <a:pPr algn="just"/>
            <a:endParaRPr lang="ru-RU" i="1" u="sng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Техники </a:t>
            </a:r>
            <a:r>
              <a:rPr lang="ru-RU" b="1" i="1" u="sng" dirty="0" smtClean="0"/>
              <a:t>активного</a:t>
            </a:r>
            <a:r>
              <a:rPr lang="ru-RU" b="1" dirty="0" smtClean="0"/>
              <a:t> слушания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ru-RU" b="1" i="1" u="sng" dirty="0" smtClean="0"/>
              <a:t> 3. Резюмирование</a:t>
            </a:r>
          </a:p>
          <a:p>
            <a:r>
              <a:rPr lang="ru-RU" u="sng" dirty="0" smtClean="0"/>
              <a:t>Подведение итога не отдельной фразы, а значительной части / всего разговора в целом. Отмечаются ключевые моменты рассказа в лаконичной форме, что помогает выстроить фрагменты разговора в смысловое единство. </a:t>
            </a:r>
          </a:p>
          <a:p>
            <a:r>
              <a:rPr lang="ru-RU" dirty="0" smtClean="0"/>
              <a:t>Речевые «мостики»: </a:t>
            </a:r>
          </a:p>
          <a:p>
            <a:r>
              <a:rPr lang="ru-RU" dirty="0" smtClean="0"/>
              <a:t>«Я внимательно вас выслушал. Позвольте мне проверить, правильно ли я вас понял...»; </a:t>
            </a:r>
          </a:p>
          <a:p>
            <a:r>
              <a:rPr lang="ru-RU" dirty="0" smtClean="0"/>
              <a:t>«Если теперь подытожить сказанное вами, то...»; </a:t>
            </a:r>
          </a:p>
          <a:p>
            <a:r>
              <a:rPr lang="ru-RU" dirty="0" smtClean="0"/>
              <a:t>«Из вашего рассказа я сделал следующие выводы...»</a:t>
            </a:r>
          </a:p>
          <a:p>
            <a:pPr algn="ctr"/>
            <a:endParaRPr lang="ru-RU" i="1" u="sng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Техники </a:t>
            </a:r>
            <a:r>
              <a:rPr lang="ru-RU" b="1" i="1" u="sng" dirty="0" smtClean="0"/>
              <a:t>активного</a:t>
            </a:r>
            <a:r>
              <a:rPr lang="ru-RU" b="1" dirty="0" smtClean="0"/>
              <a:t> слушания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ru-RU" b="1" i="1" u="sng" dirty="0" smtClean="0"/>
              <a:t> </a:t>
            </a:r>
            <a:r>
              <a:rPr lang="ru-RU" sz="3600" b="1" i="1" u="sng" dirty="0" smtClean="0"/>
              <a:t>4. Формулирование вопросов</a:t>
            </a:r>
          </a:p>
          <a:p>
            <a:r>
              <a:rPr lang="ru-RU" sz="3600" u="sng" dirty="0" smtClean="0"/>
              <a:t>Открытые вопросы </a:t>
            </a:r>
            <a:r>
              <a:rPr lang="ru-RU" sz="3600" dirty="0" smtClean="0"/>
              <a:t>предполагают развернутый ответ, начинаются с вопросительных слов, например, «Что? Как? Каким образом? При каких условиях?»</a:t>
            </a:r>
          </a:p>
          <a:p>
            <a:r>
              <a:rPr lang="ru-RU" sz="3600" u="sng" dirty="0" smtClean="0"/>
              <a:t>Закрытые вопросы </a:t>
            </a:r>
            <a:r>
              <a:rPr lang="ru-RU" sz="3600" dirty="0" smtClean="0"/>
              <a:t>предполагают однозначный ответ, например, сообщение точной даты, указания на количество чего-нибудь и т.д. </a:t>
            </a:r>
            <a:endParaRPr lang="ru-RU" sz="3600" i="1" u="sng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Техники </a:t>
            </a:r>
            <a:r>
              <a:rPr lang="ru-RU" b="1" i="1" u="sng" dirty="0" smtClean="0"/>
              <a:t>активного</a:t>
            </a:r>
            <a:r>
              <a:rPr lang="ru-RU" b="1" dirty="0" smtClean="0"/>
              <a:t> слушания</a:t>
            </a:r>
            <a:endParaRPr lang="ru-RU" dirty="0"/>
          </a:p>
        </p:txBody>
      </p:sp>
      <p:pic>
        <p:nvPicPr>
          <p:cNvPr id="4" name="Содержимое 3" descr="активное слушание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4544" y="980728"/>
            <a:ext cx="9865096" cy="6120680"/>
          </a:xfrm>
        </p:spPr>
      </p:pic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ДИСКУССИЯ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(3-й этап)</a:t>
            </a:r>
            <a:endParaRPr lang="ru-RU" dirty="0"/>
          </a:p>
        </p:txBody>
      </p:sp>
      <p:pic>
        <p:nvPicPr>
          <p:cNvPr id="4" name="Содержимое 3" descr="дискусс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445224"/>
          </a:xfr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Алгоритм медиации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ru-RU" sz="3600" dirty="0" smtClean="0"/>
              <a:t>Для достижения согласия по кажущимся несогласуемым позициям необходимо сначала:</a:t>
            </a:r>
          </a:p>
          <a:p>
            <a:pPr algn="just"/>
            <a:endParaRPr lang="ru-RU" sz="3600" dirty="0" smtClean="0"/>
          </a:p>
          <a:p>
            <a:pPr algn="just"/>
            <a:r>
              <a:rPr lang="ru-RU" sz="3600" dirty="0" smtClean="0"/>
              <a:t>  отступить от своих прежних позиций.</a:t>
            </a:r>
          </a:p>
          <a:p>
            <a:pPr algn="just"/>
            <a:r>
              <a:rPr lang="ru-RU" sz="3600" dirty="0" smtClean="0"/>
              <a:t>- определить за ними интересы, ценности и потребности.</a:t>
            </a:r>
          </a:p>
          <a:p>
            <a:pPr algn="just"/>
            <a:r>
              <a:rPr lang="ru-RU" sz="3600" dirty="0" smtClean="0"/>
              <a:t>- сформировать из них новые позиции.</a:t>
            </a:r>
            <a:endParaRPr lang="ru-RU" sz="3600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ДИСКУССИЯ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(3-й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dirty="0" smtClean="0"/>
              <a:t>Медиатор предлагает сторонам обменяться мнениями по поводу услышанного, высказать имеющиеся замечания.</a:t>
            </a:r>
          </a:p>
          <a:p>
            <a:pPr algn="ctr"/>
            <a:r>
              <a:rPr lang="ru-RU" sz="3600" dirty="0" smtClean="0"/>
              <a:t>Цель:</a:t>
            </a:r>
          </a:p>
          <a:p>
            <a:r>
              <a:rPr lang="ru-RU" sz="3600" dirty="0" smtClean="0"/>
              <a:t>- «вентилирование эмоций»;</a:t>
            </a:r>
          </a:p>
          <a:p>
            <a:r>
              <a:rPr lang="ru-RU" sz="3600" dirty="0" smtClean="0"/>
              <a:t>- первичное формирование повестки дня.</a:t>
            </a:r>
            <a:endParaRPr lang="ru-RU" sz="3600" dirty="0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ДИСКУССИЯ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(3-й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ru-RU" u="sng" dirty="0" smtClean="0"/>
              <a:t>Фразы - помощники для начала дискуссии</a:t>
            </a:r>
          </a:p>
          <a:p>
            <a:pPr algn="just"/>
            <a:r>
              <a:rPr lang="ru-RU" dirty="0" smtClean="0"/>
              <a:t>	1.Спасибо за терпение, я вижу, что  у вас накопилось  много вопросов друг к другу, сейчас есть возможность их обсудить.</a:t>
            </a:r>
          </a:p>
          <a:p>
            <a:pPr algn="just"/>
            <a:r>
              <a:rPr lang="ru-RU" dirty="0" smtClean="0"/>
              <a:t>	2. Давайте обсудим все имеющиеся у вас вопросы, при этом еще раз призываю вас быть вежливыми по отношению друг к друг у и постараться сформулировать не только проблемные вопросы , но и попытаться предложить выход из сложившейся ситуации.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26876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ДИСКУССИЯ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(3-й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/>
            <a:r>
              <a:rPr lang="ru-RU" b="1" i="1" u="sng" dirty="0" smtClean="0"/>
              <a:t>Задачи</a:t>
            </a:r>
            <a:r>
              <a:rPr lang="ru-RU" b="1" u="sng" dirty="0" smtClean="0"/>
              <a:t>                                                                   которые решает медиатор на этом этапе:</a:t>
            </a:r>
          </a:p>
          <a:p>
            <a:pPr algn="just"/>
            <a:r>
              <a:rPr lang="ru-RU" dirty="0" smtClean="0"/>
              <a:t>- дать возможность сторонам выразить свои эмоции;</a:t>
            </a:r>
          </a:p>
          <a:p>
            <a:pPr algn="just"/>
            <a:r>
              <a:rPr lang="ru-RU" dirty="0" smtClean="0"/>
              <a:t>- понять эмоциональную глубину конфликта;</a:t>
            </a:r>
          </a:p>
          <a:p>
            <a:pPr algn="just"/>
            <a:r>
              <a:rPr lang="ru-RU" dirty="0" smtClean="0"/>
              <a:t>- получить дополнительную информацию о сути конфликта;</a:t>
            </a:r>
          </a:p>
          <a:p>
            <a:pPr algn="just"/>
            <a:r>
              <a:rPr lang="ru-RU" dirty="0" smtClean="0"/>
              <a:t>- выделить основные вопросы, которые волнуют стороны;</a:t>
            </a:r>
          </a:p>
          <a:p>
            <a:pPr algn="just"/>
            <a:r>
              <a:rPr lang="ru-RU" dirty="0" smtClean="0"/>
              <a:t>- оценить, необходим ли </a:t>
            </a:r>
            <a:r>
              <a:rPr lang="ru-RU" dirty="0" err="1" smtClean="0"/>
              <a:t>кокус</a:t>
            </a:r>
            <a:r>
              <a:rPr lang="ru-RU" dirty="0" smtClean="0"/>
              <a:t> для дальнейшей работы со сторонами.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ДИСКУССИЯ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(3-й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smtClean="0"/>
              <a:t>Самая яркая в эмоциональном плане стадия </a:t>
            </a:r>
            <a:r>
              <a:rPr lang="ru-RU" i="1" dirty="0" smtClean="0"/>
              <a:t>(вентиляция эмоций)</a:t>
            </a:r>
            <a:r>
              <a:rPr lang="ru-RU" dirty="0" smtClean="0"/>
              <a:t>. Возможность откровенно и корректно говорить о своих чувствах повышает у сторон доверие к самому процессу медиации. На этой стадии констатируются интересы сторон конфликта. </a:t>
            </a:r>
          </a:p>
          <a:p>
            <a:r>
              <a:rPr lang="ru-RU" dirty="0" smtClean="0"/>
              <a:t>При выработке повестки переговоров выработка предложений не производится.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МЕДИАТОР -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sz="4000" i="1" dirty="0" smtClean="0"/>
              <a:t>активный слушатель, анализирующий конфликт, проверяющий реалистичность, генератор идей, расширитель ресурсов, обучающий ведению переговоров, «адвокат дьявола», хранитель психологического климата</a:t>
            </a:r>
            <a:r>
              <a:rPr lang="ru-RU" sz="4000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МЕДИАТОР</a:t>
            </a:r>
            <a:endParaRPr lang="ru-RU" dirty="0"/>
          </a:p>
        </p:txBody>
      </p:sp>
      <p:pic>
        <p:nvPicPr>
          <p:cNvPr id="4" name="Содержимое 3" descr="медиатор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66124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КОКУС</a:t>
            </a:r>
            <a:br>
              <a:rPr lang="ru-RU" b="1" dirty="0" smtClean="0"/>
            </a:br>
            <a:r>
              <a:rPr lang="ru-RU" dirty="0" smtClean="0"/>
              <a:t>(4-й этап)</a:t>
            </a:r>
            <a:endParaRPr lang="ru-RU" dirty="0"/>
          </a:p>
        </p:txBody>
      </p:sp>
      <p:pic>
        <p:nvPicPr>
          <p:cNvPr id="4" name="Содержимое 3" descr="индивидуальная бесед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268760"/>
            <a:ext cx="6264696" cy="5589240"/>
          </a:xfrm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КОКУС</a:t>
            </a:r>
            <a:br>
              <a:rPr lang="ru-RU" b="1" dirty="0" smtClean="0"/>
            </a:br>
            <a:r>
              <a:rPr lang="ru-RU" sz="4000" dirty="0" smtClean="0"/>
              <a:t>(4-й этап)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ru-RU" b="1" u="sng" dirty="0" smtClean="0"/>
              <a:t>Факультативная стадия медиации</a:t>
            </a:r>
          </a:p>
          <a:p>
            <a:pPr algn="ctr"/>
            <a:r>
              <a:rPr lang="ru-RU" i="1" u="sng" dirty="0" smtClean="0"/>
              <a:t>(беседа с каждой из сторон индивидуально)</a:t>
            </a:r>
          </a:p>
          <a:p>
            <a:pPr algn="just"/>
            <a:r>
              <a:rPr lang="ru-RU" sz="3600" dirty="0" smtClean="0"/>
              <a:t>Кокус может проводиться с различными целями, но основное его назначение  состоит в выявлении интересов сторон, лежащих в основе их позиции, которые как правило, сторонами не объявляются открыто (в отличие от позиции).</a:t>
            </a:r>
            <a:endParaRPr lang="ru-RU" sz="3600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КОКУС</a:t>
            </a:r>
            <a:br>
              <a:rPr lang="ru-RU" b="1" dirty="0" smtClean="0"/>
            </a:br>
            <a:r>
              <a:rPr lang="ru-RU" dirty="0" smtClean="0"/>
              <a:t>(4-й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ctr"/>
            <a:r>
              <a:rPr lang="ru-RU" sz="3600" b="1" i="1" u="sng" dirty="0" smtClean="0"/>
              <a:t>Цель</a:t>
            </a:r>
            <a:r>
              <a:rPr lang="ru-RU" sz="3600" b="1" u="sng" dirty="0" smtClean="0"/>
              <a:t>:</a:t>
            </a:r>
          </a:p>
          <a:p>
            <a:r>
              <a:rPr lang="ru-RU" sz="3600" dirty="0" smtClean="0"/>
              <a:t> подготовить стороны к конструктивным переговорам.</a:t>
            </a:r>
          </a:p>
          <a:p>
            <a:pPr algn="ctr"/>
            <a:r>
              <a:rPr lang="ru-RU" sz="3600" b="1" i="1" u="sng" dirty="0" smtClean="0"/>
              <a:t>Задачи</a:t>
            </a:r>
            <a:r>
              <a:rPr lang="ru-RU" sz="3600" dirty="0" smtClean="0"/>
              <a:t>:</a:t>
            </a:r>
          </a:p>
          <a:p>
            <a:r>
              <a:rPr lang="ru-RU" sz="3600" dirty="0" smtClean="0"/>
              <a:t>- работа с эмоциями стороны;</a:t>
            </a:r>
          </a:p>
          <a:p>
            <a:r>
              <a:rPr lang="ru-RU" sz="3600" dirty="0" smtClean="0"/>
              <a:t>- выявление реальных интересов стороны;</a:t>
            </a:r>
          </a:p>
          <a:p>
            <a:r>
              <a:rPr lang="ru-RU" sz="3600" dirty="0" smtClean="0"/>
              <a:t>- выяснение наличия конфиденциальной информации;</a:t>
            </a:r>
          </a:p>
          <a:p>
            <a:r>
              <a:rPr lang="ru-RU" sz="3600" dirty="0" smtClean="0"/>
              <a:t>- преобразование позиции, исходя из интересов;</a:t>
            </a:r>
          </a:p>
          <a:p>
            <a:r>
              <a:rPr lang="ru-RU" sz="3600" dirty="0" smtClean="0"/>
              <a:t>- подготовка со стороной формулировки возможных предложений исходя из интересов;</a:t>
            </a:r>
          </a:p>
          <a:p>
            <a:r>
              <a:rPr lang="ru-RU" sz="3600" dirty="0" smtClean="0"/>
              <a:t>- проверка выдвигаемых на переговоры предложений на реалистичность;</a:t>
            </a:r>
          </a:p>
          <a:p>
            <a:r>
              <a:rPr lang="ru-RU" sz="3600" dirty="0" smtClean="0"/>
              <a:t>- работа с дисбалансом сил;</a:t>
            </a:r>
          </a:p>
          <a:p>
            <a:r>
              <a:rPr lang="ru-RU" sz="3600" dirty="0" smtClean="0"/>
              <a:t>- подготовка стороны к работе на общей сессии.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КОКУС</a:t>
            </a:r>
            <a:br>
              <a:rPr lang="ru-RU" b="1" dirty="0" smtClean="0"/>
            </a:br>
            <a:r>
              <a:rPr lang="ru-RU" dirty="0" smtClean="0"/>
              <a:t>(4-й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sz="4400" dirty="0" smtClean="0"/>
              <a:t>Кокус назначается исходя из складывающейся ситуации: </a:t>
            </a:r>
          </a:p>
          <a:p>
            <a:pPr algn="ctr"/>
            <a:endParaRPr lang="ru-RU" sz="4400" dirty="0" smtClean="0"/>
          </a:p>
          <a:p>
            <a:r>
              <a:rPr lang="ru-RU" sz="4400" i="1" dirty="0" smtClean="0"/>
              <a:t>сторона «уходит в себя»; есть чувство, что кто-то чего-то не договаривает; медиация «пошла по кругу»</a:t>
            </a:r>
            <a:r>
              <a:rPr lang="ru-RU" sz="4400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Алгоритм медиации</a:t>
            </a:r>
            <a:endParaRPr lang="ru-RU" dirty="0"/>
          </a:p>
        </p:txBody>
      </p:sp>
      <p:pic>
        <p:nvPicPr>
          <p:cNvPr id="4" name="Содержимое 3" descr="алгоритм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5538"/>
            <a:ext cx="9144000" cy="57324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ОБЩАЯ СЕССИЯ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(5-й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3600" b="1" i="1" u="sng" dirty="0" smtClean="0"/>
              <a:t>Дискуссия по выработке предложений.</a:t>
            </a:r>
          </a:p>
          <a:p>
            <a:pPr algn="just"/>
            <a:r>
              <a:rPr lang="ru-RU" sz="3300" dirty="0" smtClean="0"/>
              <a:t>Формирование повестки дня на основе выявленных интересов сторон и организацию работы по сбору и анализу предложений по выходу из конфликта.</a:t>
            </a:r>
          </a:p>
          <a:p>
            <a:pPr algn="just"/>
            <a:r>
              <a:rPr lang="ru-RU" sz="3300" dirty="0" smtClean="0"/>
              <a:t>Стороны обмениваются имеющимися у них предложениями по решению каждого из вопросов, внесенных в повестку дня.</a:t>
            </a:r>
            <a:endParaRPr lang="ru-RU" sz="33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ОБЩАЯ СЕССИЯ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(5-й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ru-RU" b="1" i="1" u="sng" dirty="0" smtClean="0"/>
              <a:t>Цель</a:t>
            </a:r>
            <a:r>
              <a:rPr lang="ru-RU" b="1" u="sng" dirty="0" smtClean="0"/>
              <a:t>:</a:t>
            </a:r>
          </a:p>
          <a:p>
            <a:r>
              <a:rPr lang="ru-RU" dirty="0" smtClean="0"/>
              <a:t> выработать варианты предложений для урегулирования конфликта.</a:t>
            </a:r>
          </a:p>
          <a:p>
            <a:pPr algn="ctr"/>
            <a:r>
              <a:rPr lang="ru-RU" b="1" i="1" u="sng" dirty="0" smtClean="0"/>
              <a:t>Задачи</a:t>
            </a:r>
            <a:r>
              <a:rPr lang="ru-RU" b="1" u="sng" dirty="0" smtClean="0"/>
              <a:t>:</a:t>
            </a:r>
          </a:p>
          <a:p>
            <a:r>
              <a:rPr lang="ru-RU" dirty="0" smtClean="0"/>
              <a:t>- согласовать со сторонами вопросы для обсуждения;</a:t>
            </a:r>
          </a:p>
          <a:p>
            <a:pPr algn="just"/>
            <a:r>
              <a:rPr lang="ru-RU" dirty="0" smtClean="0"/>
              <a:t>- определить порядок обсуждения вопросов;</a:t>
            </a:r>
          </a:p>
          <a:p>
            <a:r>
              <a:rPr lang="ru-RU" dirty="0" smtClean="0"/>
              <a:t>- проверить выдвигаемые предложения на реалистичность;</a:t>
            </a:r>
          </a:p>
          <a:p>
            <a:r>
              <a:rPr lang="ru-RU" dirty="0" smtClean="0"/>
              <a:t>- уточнить, как стороны понимают предлагаемые варианты решения ситуации;</a:t>
            </a:r>
          </a:p>
          <a:p>
            <a:r>
              <a:rPr lang="ru-RU" dirty="0" smtClean="0"/>
              <a:t>- проверить, насколько выдвигаемые предложения соответствуют интересам сторон.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5121"/>
            <a:ext cx="8229600" cy="98072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МОЛЧАНИЕ - ЗОЛОТО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ru-RU" dirty="0" smtClean="0"/>
              <a:t>Любой собеседник гораздо больше заинтересован в себе, чем в вас. Он предпочитает слушать то, что говорит сам, а от вас ожидает лишь благожелательного восприятия. </a:t>
            </a:r>
          </a:p>
          <a:p>
            <a:r>
              <a:rPr lang="ru-RU" dirty="0" smtClean="0"/>
              <a:t>Чтобы завоевать полное доверие и симпатию собеседника, создайте у него ощущение, что вы исключительно внимательно слушаете. Любой человек хочет, чтобы его выслушали, потому что это создает у него ощущение собственной значимости.</a:t>
            </a:r>
            <a:endParaRPr lang="ru-RU" dirty="0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Медиатор – активный слушатель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sz="3600" dirty="0" smtClean="0"/>
              <a:t>Когда вы становитесь активным слушателем, вы без слов делаете собеседнику комплимент.</a:t>
            </a:r>
          </a:p>
          <a:p>
            <a:pPr algn="ctr"/>
            <a:endParaRPr lang="ru-RU" sz="3600" dirty="0" smtClean="0"/>
          </a:p>
          <a:p>
            <a:pPr algn="ctr"/>
            <a:r>
              <a:rPr lang="ru-RU" sz="3600" dirty="0" smtClean="0"/>
              <a:t> Слушая, как он говорит о чем то, что он сам считает интересным, вы очень быстро растапливаете лед, который часто возникает при встрече малознакомых людей.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u="sng" dirty="0" smtClean="0"/>
              <a:t>Книга «Давай поговорим»:</a:t>
            </a:r>
            <a:endParaRPr lang="ru-RU" b="1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4800" b="1" dirty="0" smtClean="0"/>
              <a:t>"Разговаривая с кем либо, мы слушаем лишь половину сказанного, слышим лишь половину прослушанного, а запоминаем лишь половину последнего".</a:t>
            </a:r>
            <a:endParaRPr lang="ru-RU" sz="4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ЗАКЛЮЧЕНИЕ СОГЛАШЕНИЯ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/>
              <a:t>(6-й этап)</a:t>
            </a:r>
            <a:endParaRPr lang="ru-RU" dirty="0"/>
          </a:p>
        </p:txBody>
      </p:sp>
      <p:pic>
        <p:nvPicPr>
          <p:cNvPr id="4" name="Содержимое 3" descr="12074853_1643985779222344_4101300694420952313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5373216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ЗАКЛЮЧЕНИЕ СОГЛАШЕНИЯ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/>
              <a:t>(6-й этап)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ru-RU" b="1" u="sng" dirty="0" smtClean="0"/>
          </a:p>
          <a:p>
            <a:pPr algn="ctr"/>
            <a:r>
              <a:rPr lang="ru-RU" sz="4000" b="1" u="sng" dirty="0" smtClean="0"/>
              <a:t>Подготовка проекта соглашения</a:t>
            </a:r>
          </a:p>
          <a:p>
            <a:pPr algn="ctr"/>
            <a:endParaRPr lang="ru-RU" b="1" u="sng" dirty="0" smtClean="0"/>
          </a:p>
          <a:p>
            <a:pPr algn="ctr"/>
            <a:r>
              <a:rPr lang="ru-RU" sz="4000" dirty="0" smtClean="0"/>
              <a:t>Медиатор обеспечивает фиксацию достигнутого сторонами соглашения и проверку его на реальность (исполнимость).</a:t>
            </a:r>
            <a:endParaRPr lang="ru-RU" sz="4000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ЗАКЛЮЧЕНИЕ СОГЛАШЕНИЯ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/>
              <a:t>(6-й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ru-RU" sz="3500" b="1" i="1" u="sng" dirty="0" smtClean="0"/>
              <a:t>Цель: </a:t>
            </a:r>
          </a:p>
          <a:p>
            <a:pPr algn="just"/>
            <a:r>
              <a:rPr lang="ru-RU" sz="3500" dirty="0" smtClean="0"/>
              <a:t>составить соглашение, которое будет работать.</a:t>
            </a:r>
          </a:p>
          <a:p>
            <a:pPr algn="ctr"/>
            <a:r>
              <a:rPr lang="ru-RU" sz="3500" b="1" i="1" u="sng" dirty="0" smtClean="0"/>
              <a:t>Задачи</a:t>
            </a:r>
            <a:r>
              <a:rPr lang="ru-RU" sz="3500" b="1" u="sng" dirty="0" smtClean="0"/>
              <a:t>:</a:t>
            </a:r>
          </a:p>
          <a:p>
            <a:pPr algn="just"/>
            <a:r>
              <a:rPr lang="ru-RU" sz="3500" dirty="0" smtClean="0"/>
              <a:t>- еще раз проверить, соответствуют ли выдвинутые предложения интересам сторон;</a:t>
            </a:r>
          </a:p>
          <a:p>
            <a:pPr algn="just"/>
            <a:r>
              <a:rPr lang="ru-RU" sz="3500" dirty="0" smtClean="0"/>
              <a:t>- проверить, правильно ли стороны понимают, что будет происходить после того, как они уйдут с медиации;</a:t>
            </a:r>
          </a:p>
          <a:p>
            <a:pPr algn="just"/>
            <a:r>
              <a:rPr lang="ru-RU" sz="3500" dirty="0" smtClean="0"/>
              <a:t>- проверить соглашение на реалистичность.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u="sng" dirty="0" smtClean="0"/>
              <a:t>ВЫХОД ИЗ МЕДИАЦИИ</a:t>
            </a:r>
            <a:br>
              <a:rPr lang="ru-RU" b="1" u="sng" dirty="0" smtClean="0"/>
            </a:br>
            <a:r>
              <a:rPr lang="ru-RU" sz="4000" b="1" u="sng" dirty="0" smtClean="0"/>
              <a:t>(7-й этап)</a:t>
            </a:r>
            <a:endParaRPr lang="ru-RU" dirty="0"/>
          </a:p>
        </p:txBody>
      </p:sp>
      <p:pic>
        <p:nvPicPr>
          <p:cNvPr id="4" name="Содержимое 3" descr="выход из медиации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661248"/>
          </a:xfrm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u="sng" dirty="0" smtClean="0"/>
              <a:t>ВЫХОД ИЗ МЕДИАЦИИ</a:t>
            </a:r>
            <a:br>
              <a:rPr lang="ru-RU" b="1" u="sng" dirty="0" smtClean="0"/>
            </a:br>
            <a:r>
              <a:rPr lang="ru-RU" sz="4000" b="1" u="sng" dirty="0" smtClean="0"/>
              <a:t>(7-й этап)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600" dirty="0" smtClean="0"/>
              <a:t>Стадия завершения медиации направлена на сворачивание контакта, получение обратной связи от сторон по итогам медиативной сессии.</a:t>
            </a:r>
          </a:p>
          <a:p>
            <a:pPr algn="ctr"/>
            <a:endParaRPr lang="ru-RU" sz="3600" dirty="0" smtClean="0"/>
          </a:p>
          <a:p>
            <a:pPr algn="ctr"/>
            <a:r>
              <a:rPr lang="ru-RU" sz="3600" dirty="0" smtClean="0"/>
              <a:t>Проверяется удовлетворенность процедурой, соглашением, работой медиатора.</a:t>
            </a:r>
            <a:endParaRPr lang="ru-RU" sz="36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Базовые положения технологии медиации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1. </a:t>
            </a:r>
            <a:r>
              <a:rPr lang="ru-RU" sz="3600" i="1" u="sng" dirty="0" smtClean="0"/>
              <a:t>Различение понятий «ПРАВОВОЙ СПОР» и «КОНФЛИКТ».</a:t>
            </a:r>
            <a:r>
              <a:rPr lang="ru-RU" sz="3600" dirty="0" smtClean="0"/>
              <a:t> </a:t>
            </a:r>
          </a:p>
          <a:p>
            <a:pPr algn="just"/>
            <a:r>
              <a:rPr lang="ru-RU" sz="4000" dirty="0" smtClean="0"/>
              <a:t>Задача медиатора – работать не с правовым спором а с конфликтом. (правовая позиция это лишь результат замещения конфликта, обличение его в рамки правовых категорий)</a:t>
            </a:r>
            <a:endParaRPr lang="ru-RU" sz="4000" i="1" u="sng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u="sng" dirty="0" smtClean="0"/>
              <a:t>ВЫХОД ИЗ МЕДИАЦИИ</a:t>
            </a:r>
            <a:br>
              <a:rPr lang="ru-RU" b="1" u="sng" dirty="0" smtClean="0"/>
            </a:br>
            <a:r>
              <a:rPr lang="ru-RU" sz="4000" b="1" u="sng" dirty="0" smtClean="0"/>
              <a:t>(7-й этап)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ctr"/>
            <a:r>
              <a:rPr lang="ru-RU" b="1" i="1" u="sng" dirty="0" smtClean="0"/>
              <a:t>Цель</a:t>
            </a:r>
            <a:r>
              <a:rPr lang="ru-RU" b="1" u="sng" dirty="0" smtClean="0"/>
              <a:t>: </a:t>
            </a:r>
          </a:p>
          <a:p>
            <a:r>
              <a:rPr lang="ru-RU" dirty="0" smtClean="0"/>
              <a:t>создать у сторон понимание, что они будут делать в будущем, когда уйдут с медиации.</a:t>
            </a:r>
          </a:p>
          <a:p>
            <a:pPr algn="ctr"/>
            <a:r>
              <a:rPr lang="ru-RU" b="1" i="1" u="sng" dirty="0" smtClean="0"/>
              <a:t>Задачи</a:t>
            </a:r>
            <a:r>
              <a:rPr lang="ru-RU" b="1" u="sng" dirty="0" smtClean="0"/>
              <a:t>:</a:t>
            </a:r>
          </a:p>
          <a:p>
            <a:r>
              <a:rPr lang="ru-RU" dirty="0" smtClean="0"/>
              <a:t>- завершить процесс медиации;</a:t>
            </a:r>
          </a:p>
          <a:p>
            <a:r>
              <a:rPr lang="ru-RU" dirty="0" smtClean="0"/>
              <a:t>- поблагодарить стороны за работу;</a:t>
            </a:r>
          </a:p>
          <a:p>
            <a:r>
              <a:rPr lang="ru-RU" dirty="0" smtClean="0"/>
              <a:t>- проверить удовлетворенность сторон результатом медиации;</a:t>
            </a:r>
          </a:p>
          <a:p>
            <a:r>
              <a:rPr lang="ru-RU" dirty="0" smtClean="0"/>
              <a:t>- согласовать действия, если стороны должны будут продолжить медиацию в ближайшее время;</a:t>
            </a:r>
          </a:p>
          <a:p>
            <a:r>
              <a:rPr lang="ru-RU" dirty="0" smtClean="0"/>
              <a:t>- договориться о действиях сторон в перерыве между сессиями.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Умение правильно задавать вопросы.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4000" i="1" dirty="0" smtClean="0"/>
              <a:t>Задавать вопросы труднее, чем отвечать на них. </a:t>
            </a:r>
          </a:p>
          <a:p>
            <a:pPr algn="ctr"/>
            <a:r>
              <a:rPr lang="ru-RU" sz="4000" i="1" dirty="0" smtClean="0"/>
              <a:t>Сначала определите для себя: </a:t>
            </a:r>
          </a:p>
          <a:p>
            <a:pPr algn="ctr"/>
            <a:r>
              <a:rPr lang="ru-RU" sz="4000" i="1" dirty="0" smtClean="0"/>
              <a:t>ЗАЧЕМ ВЫ ЗАДАЕТЕ ЭТОТ ВОПРОС? КАКУЮ ИНФОРМАЦИЮ ХОТИТЕ УЗНАТЬ ОТ СТОРОНЫ И ЗАЧЕМ ВАМ ЭТА ИНФОРМАЦИЯ.</a:t>
            </a:r>
            <a:endParaRPr lang="ru-RU" sz="40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Умение правильно задавать вопросы.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/>
            <a:r>
              <a:rPr lang="ru-RU" b="1" u="sng" dirty="0" smtClean="0"/>
              <a:t>Краткость</a:t>
            </a:r>
            <a:r>
              <a:rPr lang="ru-RU" dirty="0" smtClean="0"/>
              <a:t>, каждый вопрос - это вторжение в личное пространство.</a:t>
            </a:r>
          </a:p>
          <a:p>
            <a:pPr lvl="0"/>
            <a:r>
              <a:rPr lang="ru-RU" b="1" u="sng" dirty="0" smtClean="0"/>
              <a:t>Мягкие интонации</a:t>
            </a:r>
            <a:r>
              <a:rPr lang="ru-RU" dirty="0" smtClean="0"/>
              <a:t>, чтобы у сторон не было ощущения, что идет допрос.</a:t>
            </a:r>
          </a:p>
          <a:p>
            <a:pPr lvl="0"/>
            <a:r>
              <a:rPr lang="ru-RU" b="1" u="sng" dirty="0" smtClean="0"/>
              <a:t>Задал вопрос</a:t>
            </a:r>
            <a:r>
              <a:rPr lang="ru-RU" dirty="0" smtClean="0"/>
              <a:t> - выслушай полностью ответ.</a:t>
            </a:r>
          </a:p>
          <a:p>
            <a:pPr lvl="0"/>
            <a:r>
              <a:rPr lang="ru-RU" b="1" u="sng" dirty="0" smtClean="0"/>
              <a:t>Не морализировать ситуацию </a:t>
            </a:r>
            <a:r>
              <a:rPr lang="ru-RU" dirty="0" smtClean="0"/>
              <a:t>(недопустимыми являются вопросы «Как вы могли подумать, что…», «Почему вы первый не начали разговор?» и т.д.</a:t>
            </a:r>
          </a:p>
          <a:p>
            <a:r>
              <a:rPr lang="ru-RU" b="1" u="sng" dirty="0" smtClean="0"/>
              <a:t>Правильный вопрос в такой ситуации</a:t>
            </a:r>
            <a:r>
              <a:rPr lang="ru-RU" dirty="0" smtClean="0"/>
              <a:t>: «А вы не пробовали обсудить этот вопрос с партнером».</a:t>
            </a:r>
          </a:p>
          <a:p>
            <a:r>
              <a:rPr lang="ru-RU" b="1" u="sng" dirty="0" smtClean="0"/>
              <a:t>5.Быть готовым услышать любой ответ</a:t>
            </a:r>
            <a:r>
              <a:rPr lang="ru-RU" dirty="0" smtClean="0"/>
              <a:t>, а не тот, который мелькнул у вас в голове.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Анализ ситуации из 6 вопросов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3600" b="1" i="1" u="sng" dirty="0" smtClean="0"/>
              <a:t>Задается медиатором для уточнения информации, полученной от сторон</a:t>
            </a:r>
          </a:p>
          <a:p>
            <a:pPr lvl="0" algn="just"/>
            <a:r>
              <a:rPr lang="ru-RU" sz="3600" b="1" dirty="0" smtClean="0"/>
              <a:t>1. </a:t>
            </a:r>
            <a:r>
              <a:rPr lang="ru-RU" sz="3600" dirty="0" smtClean="0"/>
              <a:t>Какие факты, события относятся к рассматриваемой ситуации?</a:t>
            </a:r>
          </a:p>
          <a:p>
            <a:pPr lvl="0" algn="just"/>
            <a:r>
              <a:rPr lang="ru-RU" sz="3600" b="1" dirty="0" smtClean="0"/>
              <a:t>2.</a:t>
            </a:r>
            <a:r>
              <a:rPr lang="ru-RU" sz="3600" dirty="0" smtClean="0"/>
              <a:t> Какие чувства испытывает сторона по отношению к данной ситуации?</a:t>
            </a:r>
          </a:p>
          <a:p>
            <a:pPr lvl="0" algn="just"/>
            <a:r>
              <a:rPr lang="ru-RU" sz="3600" b="1" dirty="0" smtClean="0"/>
              <a:t>3. </a:t>
            </a:r>
            <a:r>
              <a:rPr lang="ru-RU" sz="3600" dirty="0" smtClean="0"/>
              <a:t>Что сторона по настоящему хочет в данной ситуации? Что по мнению одной стороны хочет вторая сторона?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Анализ ситуации из 6 вопросов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/>
            <a:r>
              <a:rPr lang="ru-RU" sz="3600" b="1" dirty="0" smtClean="0"/>
              <a:t>4. </a:t>
            </a:r>
            <a:r>
              <a:rPr lang="ru-RU" sz="3600" dirty="0" smtClean="0"/>
              <a:t>Что мешает одной стороне? Что мешает другой стороне? Что необходимо сделать, чтобы ситуация изменилась?</a:t>
            </a:r>
          </a:p>
          <a:p>
            <a:pPr lvl="0" algn="just"/>
            <a:r>
              <a:rPr lang="ru-RU" sz="3600" b="1" dirty="0" smtClean="0"/>
              <a:t>5. </a:t>
            </a:r>
            <a:r>
              <a:rPr lang="ru-RU" sz="3600" dirty="0" smtClean="0"/>
              <a:t>Что и когда надо сделать, чтобы ситуация изменилась?</a:t>
            </a:r>
          </a:p>
          <a:p>
            <a:pPr lvl="0" algn="just"/>
            <a:r>
              <a:rPr lang="ru-RU" sz="3600" b="1" dirty="0" smtClean="0"/>
              <a:t>6. </a:t>
            </a:r>
            <a:r>
              <a:rPr lang="ru-RU" sz="3600" dirty="0" smtClean="0"/>
              <a:t>Какими средствами обладает сторона, чтобы решить проблему?  Какими средствами обладает другая сторона?</a:t>
            </a:r>
          </a:p>
          <a:p>
            <a:pPr algn="just"/>
            <a:endParaRPr lang="ru-RU" b="1" u="sng" dirty="0" smtClean="0"/>
          </a:p>
          <a:p>
            <a:endParaRPr lang="ru-RU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u="sng" dirty="0" smtClean="0"/>
              <a:t>ВСТУПИТЕЛЬНОЕ СЛОВО</a:t>
            </a:r>
            <a:endParaRPr lang="ru-RU" b="1" u="sng" dirty="0"/>
          </a:p>
        </p:txBody>
      </p:sp>
      <p:pic>
        <p:nvPicPr>
          <p:cNvPr id="4" name="Содержимое 3" descr="оратор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551723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u="sng" dirty="0" smtClean="0"/>
              <a:t>ВСТУПИТЕЛЬНОЕ СЛОВО - это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600" b="1" u="sng" dirty="0" smtClean="0"/>
              <a:t>диалог </a:t>
            </a:r>
            <a:r>
              <a:rPr lang="ru-RU" sz="3600" b="1" u="sng" smtClean="0"/>
              <a:t>со сторонами, </a:t>
            </a:r>
            <a:r>
              <a:rPr lang="ru-RU" sz="3600" b="1" u="sng" dirty="0" smtClean="0"/>
              <a:t>а не монолог медиатора</a:t>
            </a:r>
          </a:p>
          <a:p>
            <a:pPr algn="just"/>
            <a:r>
              <a:rPr lang="ru-RU" sz="3600" dirty="0" smtClean="0"/>
              <a:t>У большинства  сторон, приходящих в медиацию, закономерно существуют вопросы о процедуре (что будет происходить).</a:t>
            </a:r>
          </a:p>
          <a:p>
            <a:pPr algn="just"/>
            <a:r>
              <a:rPr lang="ru-RU" sz="3600" dirty="0" smtClean="0"/>
              <a:t>Стадия вступительного слова направлена на прояснение для сторон порядка проведения переговоров.</a:t>
            </a:r>
            <a:endParaRPr lang="ru-RU" sz="3600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u="sng" dirty="0" smtClean="0"/>
              <a:t>Цель вступительного слова:</a:t>
            </a:r>
            <a:endParaRPr lang="ru-RU" b="1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Сделать процесс медиации ясным и предсказуемым для участников переговоров</a:t>
            </a:r>
          </a:p>
          <a:p>
            <a:pPr algn="ctr"/>
            <a:r>
              <a:rPr lang="ru-RU" dirty="0" smtClean="0"/>
              <a:t>Создать атмосферу доверия как к процессу так и к самому медиатору</a:t>
            </a:r>
          </a:p>
          <a:p>
            <a:pPr algn="ctr"/>
            <a:endParaRPr lang="ru-RU" dirty="0"/>
          </a:p>
        </p:txBody>
      </p:sp>
      <p:pic>
        <p:nvPicPr>
          <p:cNvPr id="4" name="Рисунок 3" descr="довери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140967"/>
            <a:ext cx="6840760" cy="3717033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ЗАДАЧИ МЕДИАТОРА: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Познакомиться и наладить конструктивный контакт со сторонами. Создать атмосферу доверия к медиатору, чувство безопасности и равноправия сторон.</a:t>
            </a:r>
          </a:p>
          <a:p>
            <a:pPr lvl="0"/>
            <a:r>
              <a:rPr lang="ru-RU" dirty="0" smtClean="0"/>
              <a:t>Уточнить готовность сторон решать свой конфликт и выяснить все ли стороны, от которых зависит принятие решения, присутствуют.</a:t>
            </a:r>
          </a:p>
          <a:p>
            <a:pPr lvl="0"/>
            <a:r>
              <a:rPr lang="ru-RU" dirty="0" smtClean="0"/>
              <a:t>Проинформировать  о медиации, ее основных принципах и правилах поведения во время медиации. </a:t>
            </a:r>
          </a:p>
          <a:p>
            <a:pPr lvl="0"/>
            <a:r>
              <a:rPr lang="ru-RU" dirty="0" smtClean="0"/>
              <a:t>Рассказать о том, что ожидает стороны в течение сессии медиации</a:t>
            </a:r>
          </a:p>
          <a:p>
            <a:pPr lvl="0"/>
            <a:r>
              <a:rPr lang="ru-RU" dirty="0" smtClean="0"/>
              <a:t>Рассказать об ответственности сторон в этом процессе и об ответственности и роли медиатора.</a:t>
            </a:r>
          </a:p>
          <a:p>
            <a:pPr lvl="0"/>
            <a:r>
              <a:rPr lang="ru-RU" dirty="0" smtClean="0"/>
              <a:t>Определить регламент работы.</a:t>
            </a:r>
          </a:p>
          <a:p>
            <a:pPr lvl="0"/>
            <a:r>
              <a:rPr lang="ru-RU" dirty="0" smtClean="0"/>
              <a:t>Ответить на вопросы сторон и обеспечить все необходи­мые потребности сторон на время ведения переговоров.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Методические рекомендации: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dirty="0" smtClean="0"/>
              <a:t>- </a:t>
            </a:r>
            <a:r>
              <a:rPr lang="ru-RU" sz="3600" dirty="0" smtClean="0"/>
              <a:t>во время вступительного слова </a:t>
            </a:r>
            <a:r>
              <a:rPr lang="ru-RU" sz="3600" i="1" u="sng" dirty="0" smtClean="0"/>
              <a:t>поддерживайте контакт глаз </a:t>
            </a:r>
            <a:r>
              <a:rPr lang="ru-RU" sz="3600" dirty="0" smtClean="0"/>
              <a:t>со сторонами, переводя взгляд с одной стороны на другую (это обеспечивает установление раппорта);</a:t>
            </a:r>
          </a:p>
          <a:p>
            <a:pPr algn="just"/>
            <a:endParaRPr lang="ru-RU" sz="3600" dirty="0" smtClean="0"/>
          </a:p>
          <a:p>
            <a:pPr algn="just"/>
            <a:r>
              <a:rPr lang="ru-RU" sz="3600" dirty="0" smtClean="0"/>
              <a:t>- </a:t>
            </a:r>
            <a:r>
              <a:rPr lang="ru-RU" sz="3600" i="1" u="sng" dirty="0" smtClean="0"/>
              <a:t>воздержитесь от улыбок и шутливого поведения</a:t>
            </a:r>
            <a:r>
              <a:rPr lang="ru-RU" sz="3600" i="1" dirty="0" smtClean="0"/>
              <a:t>;</a:t>
            </a:r>
          </a:p>
          <a:p>
            <a:pPr algn="just"/>
            <a:endParaRPr lang="ru-RU" i="1" dirty="0" smtClean="0"/>
          </a:p>
          <a:p>
            <a:pPr algn="just"/>
            <a:endParaRPr lang="ru-RU" dirty="0"/>
          </a:p>
        </p:txBody>
      </p:sp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Базовые положения технологии медиации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45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dirty="0" smtClean="0"/>
              <a:t>2. </a:t>
            </a:r>
            <a:r>
              <a:rPr lang="ru-RU" i="1" u="sng" dirty="0" smtClean="0"/>
              <a:t>Различение понятий «ПОЗИЦИЯ» и ИНТЕРЕС».</a:t>
            </a:r>
          </a:p>
          <a:p>
            <a:pPr algn="just"/>
            <a:r>
              <a:rPr lang="ru-RU" u="sng" dirty="0" smtClean="0"/>
              <a:t>Позиция</a:t>
            </a:r>
            <a:r>
              <a:rPr lang="ru-RU" dirty="0" smtClean="0"/>
              <a:t> – отражает предлагаемый вариант урегулирования конфликта. </a:t>
            </a:r>
            <a:r>
              <a:rPr lang="ru-RU" u="sng" dirty="0" smtClean="0"/>
              <a:t>Интерес</a:t>
            </a:r>
            <a:r>
              <a:rPr lang="ru-RU" dirty="0" smtClean="0"/>
              <a:t> – это то, что заставляет занять позицию (потребности, желания, мотивы, цели, опасения).</a:t>
            </a:r>
          </a:p>
          <a:p>
            <a:pPr algn="just"/>
            <a:r>
              <a:rPr lang="ru-RU" dirty="0" smtClean="0"/>
              <a:t>Задача медиатора – организовать переговоры, которые  выходят за рамки первоначально заявляемых сторонами позиций (исковых требований) и проводятся, исходя из интересов сторон.</a:t>
            </a:r>
            <a:endParaRPr lang="ru-RU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Методические рекомендации: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dirty="0" smtClean="0"/>
              <a:t>- </a:t>
            </a:r>
            <a:r>
              <a:rPr lang="ru-RU" sz="2800" dirty="0" smtClean="0"/>
              <a:t>расслабьтесь, примите открытую позу, тем самым Вы будете способствовать снижению напряженности сторон, которое обусловлено новизной обстановки и неопределенностью предстоящего процесса.</a:t>
            </a:r>
          </a:p>
          <a:p>
            <a:pPr algn="just"/>
            <a:endParaRPr lang="ru-RU" sz="2800" dirty="0"/>
          </a:p>
        </p:txBody>
      </p:sp>
      <p:pic>
        <p:nvPicPr>
          <p:cNvPr id="4" name="Рисунок 3" descr="12116000_179940352342963_7191346494414648611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6912"/>
            <a:ext cx="9144000" cy="4221087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Методические рекомендации: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/>
            <a:r>
              <a:rPr lang="ru-RU" u="sng" dirty="0" smtClean="0"/>
              <a:t>Вступительное слово должно занимать в среднем 10-15 минут.</a:t>
            </a:r>
          </a:p>
          <a:p>
            <a:pPr algn="ctr"/>
            <a:endParaRPr lang="ru-RU" u="sng" dirty="0" smtClean="0"/>
          </a:p>
          <a:p>
            <a:pPr algn="just"/>
            <a:r>
              <a:rPr lang="ru-RU" dirty="0" smtClean="0"/>
              <a:t>Не сокращайте это время по просьбе сторон или по собственной инициативе, опуская определенные моменты.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Опыт показывает, что сокращение вступительного слова приводит к увеличению продолжительности иных стадий медиации или к срыву процедуры.</a:t>
            </a:r>
            <a:endParaRPr lang="ru-RU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Методические рекомендации: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ru-RU" sz="2800" dirty="0" smtClean="0"/>
              <a:t>Для демонстрации своей нейтральности включите в структуру вступительного слова описание хода процесса, начиная от первого установления контакта со сторонами до актуального момента и озвучьте всю информацию, которой располагаете.</a:t>
            </a:r>
          </a:p>
          <a:p>
            <a:pPr algn="just"/>
            <a:endParaRPr lang="ru-RU" sz="2800" dirty="0"/>
          </a:p>
        </p:txBody>
      </p:sp>
      <p:pic>
        <p:nvPicPr>
          <p:cNvPr id="4" name="Рисунок 3" descr="нейтральност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924944"/>
            <a:ext cx="7416824" cy="3933056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/>
              <a:t>ПРИМЕР: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 smtClean="0"/>
              <a:t>«Вы, (имя одной стороны), обратились ко мне с просьбой организовать и провести медиацию. Речь шла о проблеме…. После этого я написала Вам, (имя второй стороны), письмо и через несколько дней позвонила по телефону, чтобы пригасить Вас для беседы. По телефону Вы сказали, что хотя настроены скептически, хотите посмотреть, действительно ли этот путь может помочь Вам в разрешении Вашей проблемы. Правильно я Вас поняла?»</a:t>
            </a:r>
            <a:endParaRPr lang="ru-RU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417638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1) – 1.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506916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ru-RU" sz="3600" dirty="0" smtClean="0"/>
              <a:t>После приветствия и рассаживания (бумага и ручки на столе, часы перед медиатором) медиатор представляется  и просит представиться сторонам. </a:t>
            </a:r>
          </a:p>
          <a:p>
            <a:pPr lvl="0" algn="just"/>
            <a:r>
              <a:rPr lang="ru-RU" sz="3600" i="1" dirty="0" smtClean="0"/>
              <a:t>(Для установления контакта и создания благоприятной атмосферы перед началом работы  возможен небольшой разговор на отвлеченные нейтральные темы).</a:t>
            </a:r>
            <a:endParaRPr lang="ru-RU" sz="3600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1) – 2.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 algn="just"/>
            <a:r>
              <a:rPr lang="ru-RU" sz="3600" dirty="0" smtClean="0"/>
              <a:t>Спрашивает о наличии времени у сторон, каким они располагают для того, чтобы провести данную встречу (сес­сию медиации). </a:t>
            </a:r>
          </a:p>
          <a:p>
            <a:pPr lvl="0" algn="just"/>
            <a:r>
              <a:rPr lang="ru-RU" sz="3600" dirty="0" smtClean="0"/>
              <a:t>Информирует, что медиация обычно длит­ся 2-3 часа. Определяет временные рамки работы и согласует их со сторонами. Согласует время работы и перерывов со сторонами.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1) – 3.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 algn="just"/>
            <a:r>
              <a:rPr lang="ru-RU" sz="4000" dirty="0" smtClean="0"/>
              <a:t>Уточняет у сторон готовность и полномочия по  урегулированию спора, а также  необходимость приглашения к переговорам кого-либо, кто в них заинтересован, важен и не присутствует в настоящий момент.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1) – 4.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 algn="just"/>
            <a:r>
              <a:rPr lang="ru-RU" sz="4000" dirty="0" smtClean="0"/>
              <a:t>Информирует о медиации, как о переговорах с участием третьей нейтральной стороны. </a:t>
            </a:r>
          </a:p>
          <a:p>
            <a:pPr lvl="0" algn="just"/>
            <a:r>
              <a:rPr lang="ru-RU" sz="4000" dirty="0" smtClean="0"/>
              <a:t>Рассказывает, как будут проходить переговоры: кратко описывает стадии медиации, объясняет смысл </a:t>
            </a:r>
            <a:r>
              <a:rPr lang="ru-RU" sz="4000" dirty="0" err="1" smtClean="0"/>
              <a:t>кокусов</a:t>
            </a:r>
            <a:r>
              <a:rPr lang="ru-RU" sz="4000" dirty="0" smtClean="0"/>
              <a:t> и порядок их проведения. 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1) – 5.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 algn="just"/>
            <a:r>
              <a:rPr lang="ru-RU" dirty="0" smtClean="0"/>
              <a:t>Сообщает о роли медиатора и его функциях. </a:t>
            </a:r>
          </a:p>
          <a:p>
            <a:pPr lvl="0" algn="just"/>
            <a:r>
              <a:rPr lang="ru-RU" dirty="0" smtClean="0"/>
              <a:t>Роль сторон в переговорном процессе и ответственность сторон за результат.</a:t>
            </a:r>
          </a:p>
          <a:p>
            <a:pPr lvl="0" algn="just"/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ответственност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80928"/>
            <a:ext cx="9144000" cy="4077072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Вступительное слово </a:t>
            </a:r>
            <a:br>
              <a:rPr lang="ru-RU" dirty="0" smtClean="0"/>
            </a:br>
            <a:r>
              <a:rPr lang="ru-RU" sz="4000" dirty="0" smtClean="0"/>
              <a:t>(шаблон № 1) – 6.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 algn="ctr"/>
            <a:r>
              <a:rPr lang="ru-RU" sz="2800" dirty="0" smtClean="0"/>
              <a:t>Раскрывает сущность основных принципов медиации. </a:t>
            </a:r>
          </a:p>
          <a:p>
            <a:pPr lvl="0"/>
            <a:r>
              <a:rPr lang="ru-RU" sz="2800" dirty="0" smtClean="0"/>
              <a:t>Раскрывая принцип добровольности, уточняет, добровольно ли стороны пришли на медиацию, делается акцент на право сторон выходить из переговоров в любой момент.  Сообщает о своем праве в любой момент также вый­ти из медиации.</a:t>
            </a:r>
          </a:p>
          <a:p>
            <a:pPr lvl="0"/>
            <a:endParaRPr lang="ru-RU" sz="2800" dirty="0" smtClean="0"/>
          </a:p>
          <a:p>
            <a:endParaRPr lang="ru-RU" dirty="0"/>
          </a:p>
        </p:txBody>
      </p:sp>
      <p:pic>
        <p:nvPicPr>
          <p:cNvPr id="4" name="Рисунок 3" descr="заставили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717032"/>
            <a:ext cx="6912768" cy="3140968"/>
          </a:xfrm>
          <a:prstGeom prst="rect">
            <a:avLst/>
          </a:prstGeom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3336</TotalTime>
  <Words>6516</Words>
  <Application>Microsoft Office PowerPoint</Application>
  <PresentationFormat>Экран (4:3)</PresentationFormat>
  <Paragraphs>524</Paragraphs>
  <Slides>130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130</vt:i4>
      </vt:variant>
    </vt:vector>
  </HeadingPairs>
  <TitlesOfParts>
    <vt:vector size="131" baseType="lpstr">
      <vt:lpstr>Тема Office</vt:lpstr>
      <vt:lpstr>МЕДИАЦИЯ как ПРОЦЕДУРА и ТЕХНОЛОГИЯ</vt:lpstr>
      <vt:lpstr>Медиация – это</vt:lpstr>
      <vt:lpstr>Задача медиатора:</vt:lpstr>
      <vt:lpstr>Содействующий медиатор –  </vt:lpstr>
      <vt:lpstr> Медиатор, который много говорит - плохой медиатор! </vt:lpstr>
      <vt:lpstr>Алгоритм медиации</vt:lpstr>
      <vt:lpstr>Алгоритм медиации</vt:lpstr>
      <vt:lpstr>Базовые положения технологии медиации (1)</vt:lpstr>
      <vt:lpstr>Базовые положения технологии медиации (2)</vt:lpstr>
      <vt:lpstr>Базовые положения технологии медиации (3)</vt:lpstr>
      <vt:lpstr>Базовые положения технологии медиации (4)</vt:lpstr>
      <vt:lpstr> Для успеха медиации медиатор должен (1): </vt:lpstr>
      <vt:lpstr> Для успеха медиации медиатор должен (2): </vt:lpstr>
      <vt:lpstr>Стороны: Говорят не то, что имеют ввиду, имеют ввиду не то, что говорят</vt:lpstr>
      <vt:lpstr>Организуя процесс коммуникации, медиатор, ставит задачи (1): </vt:lpstr>
      <vt:lpstr>Организуя процесс коммуникации, медиатор, ставит задачи (2): </vt:lpstr>
      <vt:lpstr>Рассадка сторон</vt:lpstr>
      <vt:lpstr>Рассадка сторон</vt:lpstr>
      <vt:lpstr> Медиатор – это тренер по общению (1) </vt:lpstr>
      <vt:lpstr> Медиатор – это тренер по общению (2) </vt:lpstr>
      <vt:lpstr> Медиатор – это тренер по общению (3) </vt:lpstr>
      <vt:lpstr> Медиатор – это тренер по общению (4) </vt:lpstr>
      <vt:lpstr>Психологические процессы и закономерности медиации</vt:lpstr>
      <vt:lpstr>Психологические процессы и закономерности медиации (1)</vt:lpstr>
      <vt:lpstr>Психологические процессы и закономерности медиации (2)</vt:lpstr>
      <vt:lpstr>Психологические процессы и закономерности медиации (3)</vt:lpstr>
      <vt:lpstr>Психологические процессы и закономерности медиации (4)</vt:lpstr>
      <vt:lpstr>Психологические процессы и закономерности медиации (5)</vt:lpstr>
      <vt:lpstr>Психологические процессы и закономерности медиации (6)</vt:lpstr>
      <vt:lpstr>СТРУКТУРА МЕДИАТИВНОЙ СЕССИИ  (ЭТАПЫ)</vt:lpstr>
      <vt:lpstr>ЭТАПЫ МЕДИАЦИИ</vt:lpstr>
      <vt:lpstr>ЭТАПЫ</vt:lpstr>
      <vt:lpstr>Знакомство и малый разговор</vt:lpstr>
      <vt:lpstr>Цель малого разговора </vt:lpstr>
      <vt:lpstr> Малый разговор имеет эффекты: </vt:lpstr>
      <vt:lpstr>ВСТУПИТЕЛЬНОЕ СЛОВО (1-ый этап)</vt:lpstr>
      <vt:lpstr>ВСТУПИТЕЛЬНОЕ СЛОВО (1-ый этап)</vt:lpstr>
      <vt:lpstr>ВСТУПИТЕЛЬНОЕ СЛОВО (1-ый этап)</vt:lpstr>
      <vt:lpstr>ВСТУПИТЕЛЬНОЕ СЛОВО (1-ый этап)</vt:lpstr>
      <vt:lpstr>ВСТУПИТЕЛЬНОЕ СЛОВО (1-ый этап)</vt:lpstr>
      <vt:lpstr>ВСТУПИТЕЛЬНОЕ СЛОВО (1-ый этап)</vt:lpstr>
      <vt:lpstr>ПРЕЗЕНТАЦИЯ СТОРОН (2-ой этап)</vt:lpstr>
      <vt:lpstr>ПРЕЗЕНТАЦИЯ СТОРОН (2-ой этап)</vt:lpstr>
      <vt:lpstr>ПРЕЗЕНТАЦИЯ СТОРОН (2-ой этап)</vt:lpstr>
      <vt:lpstr>ПРЕЗЕНТАЦИЯ СТОРОН (2-ой этап)</vt:lpstr>
      <vt:lpstr>ПРЕЗЕНТАЦИЯ СТОРОН (2-ой этап)</vt:lpstr>
      <vt:lpstr>Техники эффективного слушания</vt:lpstr>
      <vt:lpstr>Техники пассивного слушания</vt:lpstr>
      <vt:lpstr>Техники пассивного слушания</vt:lpstr>
      <vt:lpstr>Техники пассивного слушания</vt:lpstr>
      <vt:lpstr>Техники пассивного слушания</vt:lpstr>
      <vt:lpstr>Техники пассивного слушания</vt:lpstr>
      <vt:lpstr>Техники активного слушания</vt:lpstr>
      <vt:lpstr>Техники активного слушания</vt:lpstr>
      <vt:lpstr>Техники активного слушания</vt:lpstr>
      <vt:lpstr>Техники активного слушания</vt:lpstr>
      <vt:lpstr>Техники активного слушания</vt:lpstr>
      <vt:lpstr>Техники активного слушания</vt:lpstr>
      <vt:lpstr>ДИСКУССИЯ (3-й этап)</vt:lpstr>
      <vt:lpstr>ДИСКУССИЯ (3-й этап)</vt:lpstr>
      <vt:lpstr>ДИСКУССИЯ (3-й этап)</vt:lpstr>
      <vt:lpstr>ДИСКУССИЯ (3-й этап)</vt:lpstr>
      <vt:lpstr>ДИСКУССИЯ (3-й этап)</vt:lpstr>
      <vt:lpstr>МЕДИАТОР -</vt:lpstr>
      <vt:lpstr>МЕДИАТОР</vt:lpstr>
      <vt:lpstr>КОКУС (4-й этап)</vt:lpstr>
      <vt:lpstr>КОКУС (4-й этап)</vt:lpstr>
      <vt:lpstr>КОКУС (4-й этап)</vt:lpstr>
      <vt:lpstr>КОКУС (4-й этап)</vt:lpstr>
      <vt:lpstr>ОБЩАЯ СЕССИЯ  (5-й этап)</vt:lpstr>
      <vt:lpstr>ОБЩАЯ СЕССИЯ  (5-й этап)</vt:lpstr>
      <vt:lpstr>МОЛЧАНИЕ - ЗОЛОТО</vt:lpstr>
      <vt:lpstr>Медиатор – активный слушатель</vt:lpstr>
      <vt:lpstr>Книга «Давай поговорим»:</vt:lpstr>
      <vt:lpstr>ЗАКЛЮЧЕНИЕ СОГЛАШЕНИЯ (6-й этап)</vt:lpstr>
      <vt:lpstr>ЗАКЛЮЧЕНИЕ СОГЛАШЕНИЯ (6-й этап)</vt:lpstr>
      <vt:lpstr>ЗАКЛЮЧЕНИЕ СОГЛАШЕНИЯ (6-й этап)</vt:lpstr>
      <vt:lpstr>ВЫХОД ИЗ МЕДИАЦИИ (7-й этап)</vt:lpstr>
      <vt:lpstr>ВЫХОД ИЗ МЕДИАЦИИ (7-й этап)</vt:lpstr>
      <vt:lpstr>ВЫХОД ИЗ МЕДИАЦИИ (7-й этап)</vt:lpstr>
      <vt:lpstr> Умение правильно задавать вопросы. </vt:lpstr>
      <vt:lpstr>Умение правильно задавать вопросы.</vt:lpstr>
      <vt:lpstr>Анализ ситуации из 6 вопросов</vt:lpstr>
      <vt:lpstr>Анализ ситуации из 6 вопросов</vt:lpstr>
      <vt:lpstr>ВСТУПИТЕЛЬНОЕ СЛОВО</vt:lpstr>
      <vt:lpstr>ВСТУПИТЕЛЬНОЕ СЛОВО - это</vt:lpstr>
      <vt:lpstr>Цель вступительного слова:</vt:lpstr>
      <vt:lpstr>ЗАДАЧИ МЕДИАТОРА:</vt:lpstr>
      <vt:lpstr>Методические рекомендации:</vt:lpstr>
      <vt:lpstr>Методические рекомендации:</vt:lpstr>
      <vt:lpstr>Методические рекомендации:</vt:lpstr>
      <vt:lpstr>Методические рекомендации:</vt:lpstr>
      <vt:lpstr>ПРИМЕР:</vt:lpstr>
      <vt:lpstr>Вступительное слово  (шаблон № 1) – 1.</vt:lpstr>
      <vt:lpstr>Вступительное слово  (шаблон № 1) – 2.</vt:lpstr>
      <vt:lpstr>Вступительное слово  (шаблон № 1) – 3.</vt:lpstr>
      <vt:lpstr>Вступительное слово  (шаблон № 1) – 4.</vt:lpstr>
      <vt:lpstr>Вступительное слово  (шаблон № 1) – 5.</vt:lpstr>
      <vt:lpstr>Вступительное слово  (шаблон № 1) – 6.</vt:lpstr>
      <vt:lpstr>Вступительное слово  (шаблон № 1) – 7.</vt:lpstr>
      <vt:lpstr>Вступительное слово  (шаблон № 1) – 8.</vt:lpstr>
      <vt:lpstr>Вступительное слово  (шаблон № 1) – 9.</vt:lpstr>
      <vt:lpstr>Вступительное слово  (шаблон № 1) – 10.</vt:lpstr>
      <vt:lpstr>Вступительное слово  (шаблон № 1) – 11.</vt:lpstr>
      <vt:lpstr>Вступительное слово  (шаблон № 2) – 1.</vt:lpstr>
      <vt:lpstr>Вступительное слово  (шаблон № 2) – 2.</vt:lpstr>
      <vt:lpstr>Вступительное слово  (шаблон № 2) – 3.</vt:lpstr>
      <vt:lpstr>Вступительное слово  (шаблон № 2) – 4.</vt:lpstr>
      <vt:lpstr>Вступительное слово  (шаблон № 2) – 5.</vt:lpstr>
      <vt:lpstr>Вступительное слово  (шаблон № 2) – 6.</vt:lpstr>
      <vt:lpstr>Вступительное слово  (шаблон № 2) – 7.</vt:lpstr>
      <vt:lpstr>Вступительное слово  (шаблон № 2) – 8.</vt:lpstr>
      <vt:lpstr> Примерный перечень вопросов медиатора. </vt:lpstr>
      <vt:lpstr>Примерный перечень вопросов медиатора.</vt:lpstr>
      <vt:lpstr>Примерный перечень вопросов медиатора.</vt:lpstr>
      <vt:lpstr>Примерный перечень вопросов медиатора.</vt:lpstr>
      <vt:lpstr>Примерный перечень вопросов медиатора.</vt:lpstr>
      <vt:lpstr>Примерный перечень вопросов медиатора.</vt:lpstr>
      <vt:lpstr>Примерный перечень вопросов медиатора.</vt:lpstr>
      <vt:lpstr>Примерный перечень вопросов медиатора.</vt:lpstr>
      <vt:lpstr>Примерный перечень вопросов медиатора.</vt:lpstr>
      <vt:lpstr>Примерный перечень вопросов медиатора.</vt:lpstr>
      <vt:lpstr>Примерный перечень вопросов медиатора.</vt:lpstr>
      <vt:lpstr>Примерный перечень вопросов медиатора.</vt:lpstr>
      <vt:lpstr>Примерный перечень вопросов медиатора.</vt:lpstr>
      <vt:lpstr>Примерный перечень вопросов медиатора.</vt:lpstr>
      <vt:lpstr>Сострадательная коммуникация </vt:lpstr>
      <vt:lpstr>1. Намерения</vt:lpstr>
      <vt:lpstr>2. Релаксация. </vt:lpstr>
      <vt:lpstr>3. Осознанность.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МЕДИАЦИЯ как ПРОЦЕДУРА и ТЕХНОЛОГИЯ</dc:title>
  <dc:creator>USER</dc:creator>
  <cp:lastModifiedBy>1</cp:lastModifiedBy>
  <cp:revision>199</cp:revision>
  <dcterms:created xsi:type="dcterms:W3CDTF">2018-10-04T09:42:53Z</dcterms:created>
  <dcterms:modified xsi:type="dcterms:W3CDTF">2019-03-30T19:09:53Z</dcterms:modified>
</cp:coreProperties>
</file>