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59" r:id="rId8"/>
    <p:sldId id="276" r:id="rId9"/>
    <p:sldId id="277" r:id="rId10"/>
    <p:sldId id="278" r:id="rId11"/>
    <p:sldId id="287" r:id="rId12"/>
    <p:sldId id="265" r:id="rId13"/>
    <p:sldId id="266" r:id="rId14"/>
    <p:sldId id="279" r:id="rId15"/>
    <p:sldId id="280" r:id="rId16"/>
    <p:sldId id="281" r:id="rId17"/>
    <p:sldId id="282" r:id="rId18"/>
    <p:sldId id="283" r:id="rId19"/>
    <p:sldId id="284" r:id="rId20"/>
    <p:sldId id="285" r:id="rId21"/>
    <p:sldId id="286" r:id="rId22"/>
    <p:sldId id="26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12/21/2021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12/21/2021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12/21/2021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12/21/2021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12/21/2021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12/21/2021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12/21/2021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12/21/2021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12/21/2021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12/21/2021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12/21/2021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ngimg.com/download/4717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ngall.com/team-work-png/download/1326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ngimg.com/download/66686"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ontariomathresources.ca/math-strands/problem-solving-task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13143" y="1443447"/>
            <a:ext cx="6742511" cy="1811599"/>
          </a:xfrm>
        </p:spPr>
        <p:txBody>
          <a:bodyPr/>
          <a:lstStyle/>
          <a:p>
            <a:pPr algn="ctr"/>
            <a:r>
              <a:rPr lang="en-US" sz="7200" dirty="0"/>
              <a:t>NAVICLEAR</a:t>
            </a:r>
          </a:p>
        </p:txBody>
      </p:sp>
      <p:sp>
        <p:nvSpPr>
          <p:cNvPr id="3" name="Subtitle 2">
            <a:extLst>
              <a:ext uri="{FF2B5EF4-FFF2-40B4-BE49-F238E27FC236}">
                <a16:creationId xmlns:a16="http://schemas.microsoft.com/office/drawing/2014/main" id="{A068D447-28D3-4F5F-B2DC-FD67E9015868}"/>
              </a:ext>
            </a:extLst>
          </p:cNvPr>
          <p:cNvSpPr>
            <a:spLocks noGrp="1"/>
          </p:cNvSpPr>
          <p:nvPr>
            <p:ph idx="1"/>
          </p:nvPr>
        </p:nvSpPr>
        <p:spPr>
          <a:xfrm>
            <a:off x="213143" y="3602954"/>
            <a:ext cx="7106496" cy="3136575"/>
          </a:xfrm>
        </p:spPr>
        <p:txBody>
          <a:bodyPr/>
          <a:lstStyle/>
          <a:p>
            <a:pPr algn="ctr"/>
            <a:r>
              <a:rPr lang="en-US" dirty="0"/>
              <a:t>TOOL TO NAVIGATE WIKIPEDIA FOR VISUALLY IMPAIRED</a:t>
            </a:r>
          </a:p>
        </p:txBody>
      </p:sp>
      <p:pic>
        <p:nvPicPr>
          <p:cNvPr id="10" name="Picture 9">
            <a:extLst>
              <a:ext uri="{FF2B5EF4-FFF2-40B4-BE49-F238E27FC236}">
                <a16:creationId xmlns:a16="http://schemas.microsoft.com/office/drawing/2014/main" id="{7189EB91-CCF8-4DE4-97E7-BC6E4B3E4F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95352" y="800781"/>
            <a:ext cx="4370460" cy="437046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0DFEEB94-A603-4AE9-BE67-9E7F561912B3}"/>
              </a:ext>
            </a:extLst>
          </p:cNvPr>
          <p:cNvPicPr>
            <a:picLocks noChangeAspect="1"/>
          </p:cNvPicPr>
          <p:nvPr/>
        </p:nvPicPr>
        <p:blipFill>
          <a:blip r:embed="rId2"/>
          <a:stretch>
            <a:fillRect/>
          </a:stretch>
        </p:blipFill>
        <p:spPr>
          <a:xfrm>
            <a:off x="984503" y="0"/>
            <a:ext cx="10222993" cy="685800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805981" y="3543458"/>
            <a:ext cx="8401624" cy="1325563"/>
          </a:xfrm>
        </p:spPr>
        <p:txBody>
          <a:bodyPr/>
          <a:lstStyle/>
          <a:p>
            <a:r>
              <a:rPr lang="en-US" sz="9600" dirty="0"/>
              <a:t>ACTIVITY</a:t>
            </a:r>
            <a:br>
              <a:rPr lang="en-US" sz="9600" dirty="0"/>
            </a:br>
            <a:r>
              <a:rPr lang="en-US" sz="9600" dirty="0"/>
              <a:t>DIAGRAM</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10"/>
          </p:nvPr>
        </p:nvSpPr>
        <p:spPr/>
        <p:txBody>
          <a:bodyPr/>
          <a:lstStyle/>
          <a:p>
            <a:fld id="{0B931EDA-BCF8-BB4B-B4D1-2CFE062FA080}" type="datetime1">
              <a:rPr lang="en-US" smtClean="0"/>
              <a:pPr/>
              <a:t>12/21/2021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11"/>
          </p:nvPr>
        </p:nvSpPr>
        <p:spPr>
          <a:xfrm>
            <a:off x="2879984" y="6356350"/>
            <a:ext cx="4114800" cy="365125"/>
          </a:xfrm>
        </p:spPr>
        <p:txBody>
          <a:bodyPr/>
          <a:lstStyle/>
          <a:p>
            <a:r>
              <a:rPr lang="en-US" dirty="0"/>
              <a:t>NAVICLEAR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26280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4294967295"/>
          </p:nvPr>
        </p:nvSpPr>
        <p:spPr>
          <a:xfrm>
            <a:off x="0" y="6356350"/>
            <a:ext cx="1766888" cy="365125"/>
          </a:xfrm>
        </p:spPr>
        <p:txBody>
          <a:bodyPr/>
          <a:lstStyle/>
          <a:p>
            <a:fld id="{A42FF1E2-60E5-C540-AA54-7072D5406B0B}" type="datetime1">
              <a:rPr lang="en-US" smtClean="0"/>
              <a:pPr/>
              <a:t>12/21/2021</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12</a:t>
            </a:fld>
            <a:endParaRPr lang="en-US" dirty="0"/>
          </a:p>
        </p:txBody>
      </p:sp>
      <p:pic>
        <p:nvPicPr>
          <p:cNvPr id="4" name="Picture 3">
            <a:extLst>
              <a:ext uri="{FF2B5EF4-FFF2-40B4-BE49-F238E27FC236}">
                <a16:creationId xmlns:a16="http://schemas.microsoft.com/office/drawing/2014/main" id="{161F0ECB-53C3-4EF0-96DE-E640D493F0C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9944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362098" y="3516825"/>
            <a:ext cx="8401624" cy="1325563"/>
          </a:xfrm>
        </p:spPr>
        <p:txBody>
          <a:bodyPr/>
          <a:lstStyle/>
          <a:p>
            <a:pPr algn="ctr"/>
            <a:r>
              <a:rPr lang="en-US" sz="9600" dirty="0"/>
              <a:t>CLASS</a:t>
            </a:r>
            <a:br>
              <a:rPr lang="en-US" sz="9600" dirty="0"/>
            </a:br>
            <a:r>
              <a:rPr lang="en-US" sz="9600" dirty="0"/>
              <a:t>DIAGRAM</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10"/>
          </p:nvPr>
        </p:nvSpPr>
        <p:spPr/>
        <p:txBody>
          <a:bodyPr/>
          <a:lstStyle/>
          <a:p>
            <a:fld id="{0B931EDA-BCF8-BB4B-B4D1-2CFE062FA080}" type="datetime1">
              <a:rPr lang="en-US" smtClean="0"/>
              <a:pPr/>
              <a:t>12/21/2021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11"/>
          </p:nvPr>
        </p:nvSpPr>
        <p:spPr/>
        <p:txBody>
          <a:bodyPr/>
          <a:lstStyle/>
          <a:p>
            <a:r>
              <a:rPr lang="en-US" dirty="0"/>
              <a:t>NAVICLEAR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25000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4294967295"/>
          </p:nvPr>
        </p:nvSpPr>
        <p:spPr>
          <a:xfrm>
            <a:off x="0" y="6356350"/>
            <a:ext cx="1766888" cy="365125"/>
          </a:xfrm>
        </p:spPr>
        <p:txBody>
          <a:bodyPr/>
          <a:lstStyle/>
          <a:p>
            <a:fld id="{A42FF1E2-60E5-C540-AA54-7072D5406B0B}" type="datetime1">
              <a:rPr lang="en-US" smtClean="0"/>
              <a:pPr/>
              <a:t>12/21/2021</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14</a:t>
            </a:fld>
            <a:endParaRPr lang="en-US" dirty="0"/>
          </a:p>
        </p:txBody>
      </p:sp>
      <p:pic>
        <p:nvPicPr>
          <p:cNvPr id="4" name="Picture 3">
            <a:extLst>
              <a:ext uri="{FF2B5EF4-FFF2-40B4-BE49-F238E27FC236}">
                <a16:creationId xmlns:a16="http://schemas.microsoft.com/office/drawing/2014/main" id="{3ECB7EE3-14E5-4E5A-93EC-D83A2FE5C12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799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805981" y="3543458"/>
            <a:ext cx="8401624" cy="1325563"/>
          </a:xfrm>
        </p:spPr>
        <p:txBody>
          <a:bodyPr/>
          <a:lstStyle/>
          <a:p>
            <a:r>
              <a:rPr lang="en-US" sz="9600" dirty="0"/>
              <a:t>SEQUENCE</a:t>
            </a:r>
            <a:br>
              <a:rPr lang="en-US" sz="9600" dirty="0"/>
            </a:br>
            <a:r>
              <a:rPr lang="en-US" sz="9600" dirty="0"/>
              <a:t>DIAGRAM</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10"/>
          </p:nvPr>
        </p:nvSpPr>
        <p:spPr/>
        <p:txBody>
          <a:bodyPr/>
          <a:lstStyle/>
          <a:p>
            <a:fld id="{0B931EDA-BCF8-BB4B-B4D1-2CFE062FA080}" type="datetime1">
              <a:rPr lang="en-US" smtClean="0"/>
              <a:pPr/>
              <a:t>12/21/2021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11"/>
          </p:nvPr>
        </p:nvSpPr>
        <p:spPr/>
        <p:txBody>
          <a:bodyPr/>
          <a:lstStyle/>
          <a:p>
            <a:r>
              <a:rPr lang="en-US" dirty="0"/>
              <a:t>NAVICLEAR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89419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C7CFE769-124A-4CBE-BAD2-D497D2933A4A}"/>
              </a:ext>
            </a:extLst>
          </p:cNvPr>
          <p:cNvPicPr>
            <a:picLocks noChangeAspect="1"/>
          </p:cNvPicPr>
          <p:nvPr/>
        </p:nvPicPr>
        <p:blipFill>
          <a:blip r:embed="rId2"/>
          <a:stretch>
            <a:fillRect/>
          </a:stretch>
        </p:blipFill>
        <p:spPr>
          <a:xfrm>
            <a:off x="2547892" y="86932"/>
            <a:ext cx="6143348" cy="6684136"/>
          </a:xfrm>
          <a:prstGeom prst="rect">
            <a:avLst/>
          </a:prstGeom>
        </p:spPr>
      </p:pic>
    </p:spTree>
    <p:extLst>
      <p:ext uri="{BB962C8B-B14F-4D97-AF65-F5344CB8AC3E}">
        <p14:creationId xmlns:p14="http://schemas.microsoft.com/office/powerpoint/2010/main" val="40605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98113" y="3543458"/>
            <a:ext cx="8401624" cy="1325563"/>
          </a:xfrm>
        </p:spPr>
        <p:txBody>
          <a:bodyPr/>
          <a:lstStyle/>
          <a:p>
            <a:pPr algn="ctr"/>
            <a:r>
              <a:rPr lang="en-US" sz="9600" dirty="0"/>
              <a:t>STATE</a:t>
            </a:r>
            <a:br>
              <a:rPr lang="en-US" sz="9600" dirty="0"/>
            </a:br>
            <a:r>
              <a:rPr lang="en-US" sz="9600" dirty="0"/>
              <a:t>DIAGRAM</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10"/>
          </p:nvPr>
        </p:nvSpPr>
        <p:spPr/>
        <p:txBody>
          <a:bodyPr/>
          <a:lstStyle/>
          <a:p>
            <a:fld id="{0B931EDA-BCF8-BB4B-B4D1-2CFE062FA080}" type="datetime1">
              <a:rPr lang="en-US" smtClean="0"/>
              <a:pPr/>
              <a:t>12/21/2021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11"/>
          </p:nvPr>
        </p:nvSpPr>
        <p:spPr/>
        <p:txBody>
          <a:bodyPr/>
          <a:lstStyle/>
          <a:p>
            <a:r>
              <a:rPr lang="en-US" dirty="0"/>
              <a:t>NAVICLEAR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3160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F3C969E-4E4F-40B8-BEF9-580DAAB4BFA3}"/>
              </a:ext>
            </a:extLst>
          </p:cNvPr>
          <p:cNvPicPr>
            <a:picLocks noChangeAspect="1"/>
          </p:cNvPicPr>
          <p:nvPr/>
        </p:nvPicPr>
        <p:blipFill>
          <a:blip r:embed="rId2"/>
          <a:stretch>
            <a:fillRect/>
          </a:stretch>
        </p:blipFill>
        <p:spPr>
          <a:xfrm>
            <a:off x="1722268" y="178949"/>
            <a:ext cx="8105313" cy="6500101"/>
          </a:xfrm>
          <a:prstGeom prst="rect">
            <a:avLst/>
          </a:prstGeom>
        </p:spPr>
      </p:pic>
    </p:spTree>
    <p:extLst>
      <p:ext uri="{BB962C8B-B14F-4D97-AF65-F5344CB8AC3E}">
        <p14:creationId xmlns:p14="http://schemas.microsoft.com/office/powerpoint/2010/main" val="216326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CF9FA59-34FE-48CB-B2DE-71D0C844E8F2}"/>
              </a:ext>
            </a:extLst>
          </p:cNvPr>
          <p:cNvSpPr>
            <a:spLocks noGrp="1"/>
          </p:cNvSpPr>
          <p:nvPr>
            <p:ph type="title"/>
          </p:nvPr>
        </p:nvSpPr>
        <p:spPr/>
        <p:txBody>
          <a:bodyPr/>
          <a:lstStyle/>
          <a:p>
            <a:r>
              <a:rPr lang="en-US" dirty="0">
                <a:solidFill>
                  <a:srgbClr val="FF0000"/>
                </a:solidFill>
              </a:rPr>
              <a:t>Future Scope: </a:t>
            </a:r>
          </a:p>
        </p:txBody>
      </p:sp>
      <p:sp>
        <p:nvSpPr>
          <p:cNvPr id="13" name="Content Placeholder 12">
            <a:extLst>
              <a:ext uri="{FF2B5EF4-FFF2-40B4-BE49-F238E27FC236}">
                <a16:creationId xmlns:a16="http://schemas.microsoft.com/office/drawing/2014/main" id="{1EB5E8A8-5B84-4607-AF9F-EC9554424B01}"/>
              </a:ext>
            </a:extLst>
          </p:cNvPr>
          <p:cNvSpPr>
            <a:spLocks noGrp="1"/>
          </p:cNvSpPr>
          <p:nvPr>
            <p:ph idx="1"/>
          </p:nvPr>
        </p:nvSpPr>
        <p:spPr/>
        <p:txBody>
          <a:bodyPr/>
          <a:lstStyle/>
          <a:p>
            <a:r>
              <a:rPr lang="en-US" b="1" u="sng" dirty="0">
                <a:solidFill>
                  <a:schemeClr val="accent1"/>
                </a:solidFill>
              </a:rPr>
              <a:t>Existing Challenge:</a:t>
            </a:r>
          </a:p>
          <a:p>
            <a:pPr marL="457200" indent="-457200">
              <a:buFont typeface="Arial" panose="020B0604020202020204" pitchFamily="34" charset="0"/>
              <a:buChar char="•"/>
            </a:pPr>
            <a:r>
              <a:rPr lang="en-US" dirty="0"/>
              <a:t>Microphone seldom gets stuck while listening.</a:t>
            </a:r>
          </a:p>
          <a:p>
            <a:r>
              <a:rPr lang="en-US" b="1" u="sng" dirty="0">
                <a:solidFill>
                  <a:schemeClr val="accent1"/>
                </a:solidFill>
              </a:rPr>
              <a:t>FUTURE SCOPE: </a:t>
            </a:r>
          </a:p>
          <a:p>
            <a:pPr marL="457200" indent="-457200">
              <a:buFont typeface="Arial" panose="020B0604020202020204" pitchFamily="34" charset="0"/>
              <a:buChar char="•"/>
            </a:pPr>
            <a:r>
              <a:rPr lang="en-US" dirty="0"/>
              <a:t>Skip items if the user wants to do so.</a:t>
            </a:r>
          </a:p>
          <a:p>
            <a:pPr marL="457200" indent="-457200">
              <a:buFont typeface="Arial" panose="020B0604020202020204" pitchFamily="34" charset="0"/>
              <a:buChar char="•"/>
            </a:pPr>
            <a:r>
              <a:rPr lang="en-US" dirty="0"/>
              <a:t>Efficient solution to irregular error generation in the model.</a:t>
            </a:r>
          </a:p>
          <a:p>
            <a:pPr marL="457200" indent="-457200">
              <a:buFont typeface="Arial" panose="020B0604020202020204" pitchFamily="34" charset="0"/>
              <a:buChar char="•"/>
            </a:pPr>
            <a:r>
              <a:rPr lang="en-US" dirty="0"/>
              <a:t>Translating the text to regional languages.</a:t>
            </a:r>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Group </a:t>
            </a:r>
            <a:r>
              <a:rPr lang="en-US"/>
              <a:t>- </a:t>
            </a:r>
            <a:r>
              <a:rPr lang="en-US" dirty="0"/>
              <a:t>4</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77500" lnSpcReduction="20000"/>
          </a:bodyPr>
          <a:lstStyle/>
          <a:p>
            <a:r>
              <a:rPr lang="en-US" b="1" dirty="0"/>
              <a:t>Team Mentor:</a:t>
            </a:r>
          </a:p>
          <a:p>
            <a:r>
              <a:rPr lang="en-US" dirty="0"/>
              <a:t>Under the guidance of:</a:t>
            </a:r>
          </a:p>
          <a:p>
            <a:r>
              <a:rPr lang="en-US" b="1" dirty="0">
                <a:solidFill>
                  <a:srgbClr val="FF0000"/>
                </a:solidFill>
              </a:rPr>
              <a:t>Prof. Manish Kumar</a:t>
            </a:r>
          </a:p>
          <a:p>
            <a:endParaRPr lang="en-US" dirty="0"/>
          </a:p>
          <a:p>
            <a:r>
              <a:rPr lang="en-US" b="1" dirty="0"/>
              <a:t>Team Members:</a:t>
            </a:r>
          </a:p>
          <a:p>
            <a:pPr>
              <a:buFont typeface="Arial" panose="020B0604020202020204" pitchFamily="34" charset="0"/>
              <a:buChar char="•"/>
            </a:pPr>
            <a:r>
              <a:rPr lang="sv-SE" b="1" i="0" u="none" strike="noStrike" dirty="0">
                <a:solidFill>
                  <a:srgbClr val="000000"/>
                </a:solidFill>
                <a:effectLst/>
              </a:rPr>
              <a:t>19103001 </a:t>
            </a:r>
            <a:r>
              <a:rPr lang="sv-SE" b="1" i="0" u="none" strike="noStrike" dirty="0">
                <a:solidFill>
                  <a:srgbClr val="1836B2"/>
                </a:solidFill>
                <a:effectLst/>
              </a:rPr>
              <a:t>Harsh Sambyal </a:t>
            </a:r>
            <a:endParaRPr lang="sv-SE" dirty="0"/>
          </a:p>
          <a:p>
            <a:pPr>
              <a:buFont typeface="Arial" panose="020B0604020202020204" pitchFamily="34" charset="0"/>
              <a:buChar char="•"/>
            </a:pPr>
            <a:r>
              <a:rPr lang="sv-SE" b="1" i="0" u="none" strike="noStrike" dirty="0">
                <a:solidFill>
                  <a:srgbClr val="000000"/>
                </a:solidFill>
                <a:effectLst/>
              </a:rPr>
              <a:t>19103002 </a:t>
            </a:r>
            <a:r>
              <a:rPr lang="sv-SE" b="1" i="0" u="none" strike="noStrike" dirty="0">
                <a:solidFill>
                  <a:srgbClr val="1836B2"/>
                </a:solidFill>
                <a:effectLst/>
              </a:rPr>
              <a:t>Vageesh</a:t>
            </a:r>
            <a:endParaRPr lang="sv-SE" dirty="0"/>
          </a:p>
          <a:p>
            <a:pPr>
              <a:buFont typeface="Arial" panose="020B0604020202020204" pitchFamily="34" charset="0"/>
              <a:buChar char="•"/>
            </a:pPr>
            <a:r>
              <a:rPr lang="sv-SE" b="1" i="0" u="none" strike="noStrike" dirty="0">
                <a:solidFill>
                  <a:srgbClr val="000000"/>
                </a:solidFill>
                <a:effectLst/>
              </a:rPr>
              <a:t>19103005 </a:t>
            </a:r>
            <a:r>
              <a:rPr lang="sv-SE" b="1" i="0" u="none" strike="noStrike" dirty="0">
                <a:solidFill>
                  <a:srgbClr val="1836B2"/>
                </a:solidFill>
                <a:effectLst/>
              </a:rPr>
              <a:t>Sukaran Kant</a:t>
            </a:r>
            <a:endParaRPr lang="sv-SE" dirty="0"/>
          </a:p>
          <a:p>
            <a:pPr>
              <a:buFont typeface="Arial" panose="020B0604020202020204" pitchFamily="34" charset="0"/>
              <a:buChar char="•"/>
            </a:pPr>
            <a:r>
              <a:rPr lang="sv-SE" b="1" i="0" u="none" strike="noStrike" dirty="0">
                <a:solidFill>
                  <a:srgbClr val="000000"/>
                </a:solidFill>
                <a:effectLst/>
              </a:rPr>
              <a:t>19103084 </a:t>
            </a:r>
            <a:r>
              <a:rPr lang="sv-SE" b="1" i="0" u="none" strike="noStrike" dirty="0">
                <a:solidFill>
                  <a:srgbClr val="1836B2"/>
                </a:solidFill>
                <a:effectLst/>
              </a:rPr>
              <a:t>Aayush</a:t>
            </a:r>
            <a:endParaRPr lang="sv-SE" dirty="0"/>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pic>
        <p:nvPicPr>
          <p:cNvPr id="8" name="Picture 7">
            <a:extLst>
              <a:ext uri="{FF2B5EF4-FFF2-40B4-BE49-F238E27FC236}">
                <a16:creationId xmlns:a16="http://schemas.microsoft.com/office/drawing/2014/main" id="{05B8D83F-8290-4BDB-B646-6055972A58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17844" y="531311"/>
            <a:ext cx="7543231" cy="5657423"/>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0C9D69EE-DB16-4B1C-8A44-083E7EDE00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52544" y="2502284"/>
            <a:ext cx="5686912" cy="2327168"/>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b="1" i="0" u="none" strike="noStrike" dirty="0">
                <a:solidFill>
                  <a:srgbClr val="FF0000"/>
                </a:solidFill>
                <a:effectLst/>
              </a:rPr>
              <a:t>PROBLEM STATEMENT</a:t>
            </a:r>
            <a:endParaRPr lang="en-US" dirty="0">
              <a:solidFill>
                <a:srgbClr val="FF0000"/>
              </a:solidFill>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17467"/>
            <a:ext cx="6884554" cy="4019349"/>
          </a:xfrm>
        </p:spPr>
        <p:txBody>
          <a:bodyPr vert="horz" lIns="91440" tIns="45720" rIns="91440" bIns="45720" rtlCol="0" anchor="t">
            <a:normAutofit fontScale="85000" lnSpcReduction="10000"/>
          </a:bodyPr>
          <a:lstStyle/>
          <a:p>
            <a:pPr>
              <a:buFont typeface="Arial" panose="020B0604020202020204" pitchFamily="34" charset="0"/>
              <a:buChar char="•"/>
            </a:pPr>
            <a:r>
              <a:rPr lang="en-US" i="0" u="none" strike="noStrike" dirty="0">
                <a:solidFill>
                  <a:srgbClr val="000000"/>
                </a:solidFill>
                <a:effectLst/>
              </a:rPr>
              <a:t> According to WHO, globally, at least 2.2 billion people have a near or distance vision impairment.</a:t>
            </a:r>
            <a:endParaRPr lang="en-US" dirty="0"/>
          </a:p>
          <a:p>
            <a:pPr>
              <a:buFont typeface="Arial" panose="020B0604020202020204" pitchFamily="34" charset="0"/>
              <a:buChar char="•"/>
            </a:pPr>
            <a:r>
              <a:rPr lang="en-US" i="0" u="none" strike="noStrike" dirty="0">
                <a:solidFill>
                  <a:srgbClr val="000000"/>
                </a:solidFill>
                <a:effectLst/>
              </a:rPr>
              <a:t> There are very scarce ways for the visually impaired individuals to have an appreciable access to the online forums where they can learn, nourish, and pursue their interests effortlessly with ease.</a:t>
            </a:r>
            <a:endParaRPr lang="en-US" dirty="0"/>
          </a:p>
          <a:p>
            <a:pPr>
              <a:buFont typeface="Arial" panose="020B0604020202020204" pitchFamily="34" charset="0"/>
              <a:buChar char="•"/>
            </a:pPr>
            <a:r>
              <a:rPr lang="en-US" i="0" u="none" strike="noStrike" dirty="0">
                <a:solidFill>
                  <a:srgbClr val="000000"/>
                </a:solidFill>
                <a:effectLst/>
              </a:rPr>
              <a:t> It makes it strenuous for them to easily access any portal of their choice because the problem of “How will they navigate and get to know where they should click to move to the required portal” always prevails because of their natural disability. </a:t>
            </a:r>
            <a:endParaRPr lang="en-US" dirty="0"/>
          </a:p>
          <a:p>
            <a:endParaRPr lang="en-US" b="1"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5" name="Picture 4">
            <a:extLst>
              <a:ext uri="{FF2B5EF4-FFF2-40B4-BE49-F238E27FC236}">
                <a16:creationId xmlns:a16="http://schemas.microsoft.com/office/drawing/2014/main" id="{A5CCC614-1068-4E48-8A88-11CA4F88F4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70456" y="1875916"/>
            <a:ext cx="2324285" cy="3103040"/>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087593" y="-80639"/>
            <a:ext cx="9779183" cy="1325563"/>
          </a:xfrm>
        </p:spPr>
        <p:txBody>
          <a:bodyPr/>
          <a:lstStyle/>
          <a:p>
            <a:r>
              <a:rPr lang="en-US" dirty="0">
                <a:solidFill>
                  <a:srgbClr val="FF0000"/>
                </a:solidFill>
              </a:rPr>
              <a:t>OUR CONTRIBUTION…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411551"/>
            <a:ext cx="9779182" cy="3972732"/>
          </a:xfrm>
        </p:spPr>
        <p:txBody>
          <a:bodyPr vert="horz" lIns="91440" tIns="45720" rIns="91440" bIns="45720" rtlCol="0" anchor="t">
            <a:normAutofit fontScale="92500" lnSpcReduction="10000"/>
          </a:bodyPr>
          <a:lstStyle/>
          <a:p>
            <a:r>
              <a:rPr lang="en-US" b="1" u="sng" dirty="0">
                <a:solidFill>
                  <a:schemeClr val="accent1"/>
                </a:solidFill>
              </a:rPr>
              <a:t>What already exists:</a:t>
            </a:r>
            <a:endParaRPr lang="en-US" b="1" u="sng" dirty="0"/>
          </a:p>
          <a:p>
            <a:pPr marL="457200" indent="-457200">
              <a:buFont typeface="Arial" panose="020B0604020202020204" pitchFamily="34" charset="0"/>
              <a:buChar char="•"/>
            </a:pPr>
            <a:r>
              <a:rPr lang="en-US" dirty="0"/>
              <a:t>Source of information i.e. Wikipedia</a:t>
            </a:r>
          </a:p>
          <a:p>
            <a:pPr marL="457200" indent="-457200">
              <a:buFont typeface="Arial" panose="020B0604020202020204" pitchFamily="34" charset="0"/>
              <a:buChar char="•"/>
            </a:pPr>
            <a:r>
              <a:rPr lang="en-US" dirty="0"/>
              <a:t>Speech recognition systems </a:t>
            </a:r>
          </a:p>
          <a:p>
            <a:r>
              <a:rPr lang="en-US" b="1" u="sng" dirty="0">
                <a:solidFill>
                  <a:schemeClr val="accent1"/>
                </a:solidFill>
              </a:rPr>
              <a:t>Existing Problems:</a:t>
            </a:r>
          </a:p>
          <a:p>
            <a:pPr marL="457200" indent="-457200">
              <a:buFont typeface="Arial" panose="020B0604020202020204" pitchFamily="34" charset="0"/>
              <a:buChar char="•"/>
            </a:pPr>
            <a:r>
              <a:rPr lang="en-US" dirty="0"/>
              <a:t> No navigating tool with the help of speech commands</a:t>
            </a:r>
          </a:p>
          <a:p>
            <a:r>
              <a:rPr lang="en-US" b="1" u="sng" dirty="0">
                <a:solidFill>
                  <a:schemeClr val="accent1"/>
                </a:solidFill>
              </a:rPr>
              <a:t>What we have done:</a:t>
            </a:r>
          </a:p>
          <a:p>
            <a:pPr marL="457200" indent="-457200">
              <a:buFont typeface="Arial" panose="020B0604020202020204" pitchFamily="34" charset="0"/>
              <a:buChar char="•"/>
            </a:pPr>
            <a:r>
              <a:rPr lang="en-US" dirty="0"/>
              <a:t>Scrapped Wikipedia pages to extract useful information</a:t>
            </a:r>
          </a:p>
          <a:p>
            <a:pPr marL="457200" indent="-457200">
              <a:buFont typeface="Arial" panose="020B0604020202020204" pitchFamily="34" charset="0"/>
              <a:buChar char="•"/>
            </a:pPr>
            <a:r>
              <a:rPr lang="en-US" dirty="0"/>
              <a:t>Basic Navigation commands for interactive communication between system and visually impaired. </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23BD-0968-4F35-A977-40FBB9A6CF57}"/>
              </a:ext>
            </a:extLst>
          </p:cNvPr>
          <p:cNvSpPr>
            <a:spLocks noGrp="1"/>
          </p:cNvSpPr>
          <p:nvPr>
            <p:ph type="title"/>
          </p:nvPr>
        </p:nvSpPr>
        <p:spPr/>
        <p:txBody>
          <a:bodyPr/>
          <a:lstStyle/>
          <a:p>
            <a:r>
              <a:rPr lang="en-US" dirty="0">
                <a:solidFill>
                  <a:srgbClr val="FF0000"/>
                </a:solidFill>
              </a:rPr>
              <a:t>What is NAVICLEAR?</a:t>
            </a:r>
          </a:p>
        </p:txBody>
      </p:sp>
      <p:sp>
        <p:nvSpPr>
          <p:cNvPr id="3" name="Content Placeholder 2">
            <a:extLst>
              <a:ext uri="{FF2B5EF4-FFF2-40B4-BE49-F238E27FC236}">
                <a16:creationId xmlns:a16="http://schemas.microsoft.com/office/drawing/2014/main" id="{C3E51B47-5B4F-43EB-858E-EF31FDC1D0AB}"/>
              </a:ext>
            </a:extLst>
          </p:cNvPr>
          <p:cNvSpPr>
            <a:spLocks noGrp="1"/>
          </p:cNvSpPr>
          <p:nvPr>
            <p:ph idx="1"/>
          </p:nvPr>
        </p:nvSpPr>
        <p:spPr>
          <a:xfrm>
            <a:off x="1167493" y="2017467"/>
            <a:ext cx="7070985" cy="3366815"/>
          </a:xfrm>
        </p:spPr>
        <p:txBody>
          <a:bodyPr/>
          <a:lstStyle/>
          <a:p>
            <a:pPr marL="457200" indent="-457200">
              <a:buFont typeface="Arial" panose="020B0604020202020204" pitchFamily="34" charset="0"/>
              <a:buChar char="•"/>
            </a:pPr>
            <a:r>
              <a:rPr lang="en-US" dirty="0"/>
              <a:t>A </a:t>
            </a:r>
            <a:r>
              <a:rPr lang="en-US" b="1" dirty="0"/>
              <a:t>Command line tool </a:t>
            </a:r>
            <a:r>
              <a:rPr lang="en-US" dirty="0"/>
              <a:t>implementing various speech commands:</a:t>
            </a:r>
          </a:p>
          <a:p>
            <a:pPr marL="914400" lvl="1" indent="-457200">
              <a:buFont typeface="Arial" panose="020B0604020202020204" pitchFamily="34" charset="0"/>
              <a:buChar char="•"/>
            </a:pPr>
            <a:r>
              <a:rPr lang="en-US" dirty="0">
                <a:solidFill>
                  <a:srgbClr val="00B050"/>
                </a:solidFill>
              </a:rPr>
              <a:t>Next / previous heading</a:t>
            </a:r>
          </a:p>
          <a:p>
            <a:pPr marL="914400" lvl="1" indent="-457200">
              <a:buFont typeface="Arial" panose="020B0604020202020204" pitchFamily="34" charset="0"/>
              <a:buChar char="•"/>
            </a:pPr>
            <a:r>
              <a:rPr lang="en-US" dirty="0">
                <a:solidFill>
                  <a:srgbClr val="00B050"/>
                </a:solidFill>
              </a:rPr>
              <a:t>Next / previous paragraph</a:t>
            </a:r>
          </a:p>
          <a:p>
            <a:pPr marL="914400" lvl="1" indent="-457200">
              <a:buFont typeface="Arial" panose="020B0604020202020204" pitchFamily="34" charset="0"/>
              <a:buChar char="•"/>
            </a:pPr>
            <a:r>
              <a:rPr lang="en-US" dirty="0">
                <a:solidFill>
                  <a:srgbClr val="00B050"/>
                </a:solidFill>
              </a:rPr>
              <a:t>Next / previous image</a:t>
            </a:r>
          </a:p>
          <a:p>
            <a:pPr marL="914400" lvl="1" indent="-457200">
              <a:buFont typeface="Arial" panose="020B0604020202020204" pitchFamily="34" charset="0"/>
              <a:buChar char="•"/>
            </a:pPr>
            <a:r>
              <a:rPr lang="en-US" dirty="0">
                <a:solidFill>
                  <a:srgbClr val="00B050"/>
                </a:solidFill>
              </a:rPr>
              <a:t>Next / previous table </a:t>
            </a:r>
          </a:p>
          <a:p>
            <a:pPr marL="914400" lvl="1" indent="-457200">
              <a:buFont typeface="Arial" panose="020B0604020202020204" pitchFamily="34" charset="0"/>
              <a:buChar char="•"/>
            </a:pPr>
            <a:r>
              <a:rPr lang="en-US" dirty="0">
                <a:solidFill>
                  <a:srgbClr val="00B050"/>
                </a:solidFill>
              </a:rPr>
              <a:t>Next / previous link</a:t>
            </a:r>
          </a:p>
          <a:p>
            <a:pPr marL="914400" lvl="1" indent="-457200">
              <a:buFont typeface="Arial" panose="020B0604020202020204" pitchFamily="34" charset="0"/>
              <a:buChar char="•"/>
            </a:pPr>
            <a:r>
              <a:rPr lang="en-US" dirty="0">
                <a:solidFill>
                  <a:srgbClr val="00B050"/>
                </a:solidFill>
              </a:rPr>
              <a:t>Web page statistics</a:t>
            </a:r>
          </a:p>
          <a:p>
            <a:pPr marL="457200" indent="-457200">
              <a:buFont typeface="Arial" panose="020B0604020202020204" pitchFamily="34" charset="0"/>
              <a:buChar char="•"/>
            </a:pPr>
            <a:r>
              <a:rPr lang="en-US" dirty="0"/>
              <a:t>Uses only </a:t>
            </a:r>
            <a:r>
              <a:rPr lang="en-US" b="1" dirty="0"/>
              <a:t>SPACE BAR key, </a:t>
            </a:r>
            <a:r>
              <a:rPr lang="en-US" dirty="0"/>
              <a:t>rest of communication is vocally.</a:t>
            </a:r>
          </a:p>
        </p:txBody>
      </p:sp>
      <p:sp>
        <p:nvSpPr>
          <p:cNvPr id="4" name="Date Placeholder 3">
            <a:extLst>
              <a:ext uri="{FF2B5EF4-FFF2-40B4-BE49-F238E27FC236}">
                <a16:creationId xmlns:a16="http://schemas.microsoft.com/office/drawing/2014/main" id="{7D5F19FA-5E92-467C-88BB-EE3FEE01178C}"/>
              </a:ext>
            </a:extLst>
          </p:cNvPr>
          <p:cNvSpPr>
            <a:spLocks noGrp="1"/>
          </p:cNvSpPr>
          <p:nvPr>
            <p:ph type="dt" sz="half" idx="2"/>
          </p:nvPr>
        </p:nvSpPr>
        <p:spPr/>
        <p:txBody>
          <a:bodyPr/>
          <a:lstStyle/>
          <a:p>
            <a:fld id="{DD9C8446-696E-6942-B6C8-CC9CAD0B34E0}" type="datetime1">
              <a:rPr lang="en-US" smtClean="0"/>
              <a:pPr/>
              <a:t>12/21/2021</a:t>
            </a:fld>
            <a:endParaRPr lang="en-US" dirty="0"/>
          </a:p>
        </p:txBody>
      </p:sp>
      <p:sp>
        <p:nvSpPr>
          <p:cNvPr id="5" name="Footer Placeholder 4">
            <a:extLst>
              <a:ext uri="{FF2B5EF4-FFF2-40B4-BE49-F238E27FC236}">
                <a16:creationId xmlns:a16="http://schemas.microsoft.com/office/drawing/2014/main" id="{C12BC485-1490-4BCE-8FB8-93D319D88155}"/>
              </a:ext>
            </a:extLst>
          </p:cNvPr>
          <p:cNvSpPr>
            <a:spLocks noGrp="1"/>
          </p:cNvSpPr>
          <p:nvPr>
            <p:ph type="ftr" sz="quarter" idx="3"/>
          </p:nvPr>
        </p:nvSpPr>
        <p:spPr/>
        <p:txBody>
          <a:bodyPr/>
          <a:lstStyle/>
          <a:p>
            <a:r>
              <a:rPr lang="en-US" dirty="0"/>
              <a:t>NAVICLEAR</a:t>
            </a:r>
          </a:p>
        </p:txBody>
      </p:sp>
      <p:sp>
        <p:nvSpPr>
          <p:cNvPr id="6" name="Slide Number Placeholder 5">
            <a:extLst>
              <a:ext uri="{FF2B5EF4-FFF2-40B4-BE49-F238E27FC236}">
                <a16:creationId xmlns:a16="http://schemas.microsoft.com/office/drawing/2014/main" id="{B1498FC5-32E9-4962-94A4-0448C81DBC0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33794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3414-D78E-423C-B621-76E78E6F4CAF}"/>
              </a:ext>
            </a:extLst>
          </p:cNvPr>
          <p:cNvSpPr>
            <a:spLocks noGrp="1"/>
          </p:cNvSpPr>
          <p:nvPr>
            <p:ph type="title"/>
          </p:nvPr>
        </p:nvSpPr>
        <p:spPr/>
        <p:txBody>
          <a:bodyPr/>
          <a:lstStyle/>
          <a:p>
            <a:r>
              <a:rPr lang="en-US" dirty="0">
                <a:solidFill>
                  <a:srgbClr val="FF0000"/>
                </a:solidFill>
              </a:rPr>
              <a:t>Additional Features…</a:t>
            </a:r>
          </a:p>
        </p:txBody>
      </p:sp>
      <p:sp>
        <p:nvSpPr>
          <p:cNvPr id="3" name="Content Placeholder 2">
            <a:extLst>
              <a:ext uri="{FF2B5EF4-FFF2-40B4-BE49-F238E27FC236}">
                <a16:creationId xmlns:a16="http://schemas.microsoft.com/office/drawing/2014/main" id="{5C167D0A-21FC-43E0-A71B-1B53A9BADE68}"/>
              </a:ext>
            </a:extLst>
          </p:cNvPr>
          <p:cNvSpPr>
            <a:spLocks noGrp="1"/>
          </p:cNvSpPr>
          <p:nvPr>
            <p:ph idx="1"/>
          </p:nvPr>
        </p:nvSpPr>
        <p:spPr>
          <a:xfrm>
            <a:off x="1167492" y="2348049"/>
            <a:ext cx="7940996" cy="3366815"/>
          </a:xfrm>
        </p:spPr>
        <p:txBody>
          <a:bodyPr/>
          <a:lstStyle/>
          <a:p>
            <a:pPr marL="457200" indent="-457200">
              <a:buFont typeface="Arial" panose="020B0604020202020204" pitchFamily="34" charset="0"/>
              <a:buChar char="•"/>
            </a:pPr>
            <a:r>
              <a:rPr lang="en-US" dirty="0"/>
              <a:t>Online help command using </a:t>
            </a:r>
            <a:r>
              <a:rPr lang="en-US" b="1" dirty="0">
                <a:solidFill>
                  <a:schemeClr val="accent6"/>
                </a:solidFill>
              </a:rPr>
              <a:t>[query] Google </a:t>
            </a:r>
            <a:r>
              <a:rPr lang="en-US" dirty="0"/>
              <a:t>command</a:t>
            </a:r>
          </a:p>
          <a:p>
            <a:pPr marL="457200" indent="-457200">
              <a:buFont typeface="Arial" panose="020B0604020202020204" pitchFamily="34" charset="0"/>
              <a:buChar char="•"/>
            </a:pPr>
            <a:r>
              <a:rPr lang="en-US" dirty="0"/>
              <a:t>Search meaning using </a:t>
            </a:r>
            <a:r>
              <a:rPr lang="en-US" b="1" dirty="0">
                <a:solidFill>
                  <a:schemeClr val="accent6"/>
                </a:solidFill>
              </a:rPr>
              <a:t>[word] Dictionary</a:t>
            </a:r>
            <a:r>
              <a:rPr lang="en-US" dirty="0">
                <a:solidFill>
                  <a:schemeClr val="accent6"/>
                </a:solidFill>
              </a:rPr>
              <a:t> </a:t>
            </a:r>
            <a:r>
              <a:rPr lang="en-US" dirty="0"/>
              <a:t>command</a:t>
            </a:r>
          </a:p>
          <a:p>
            <a:pPr marL="457200" indent="-457200">
              <a:buFont typeface="Arial" panose="020B0604020202020204" pitchFamily="34" charset="0"/>
              <a:buChar char="•"/>
            </a:pPr>
            <a:r>
              <a:rPr lang="en-US" dirty="0"/>
              <a:t> Fetch news headlines using </a:t>
            </a:r>
            <a:r>
              <a:rPr lang="en-US" b="1" dirty="0">
                <a:solidFill>
                  <a:schemeClr val="accent6"/>
                </a:solidFill>
              </a:rPr>
              <a:t>[category] news</a:t>
            </a:r>
            <a:r>
              <a:rPr lang="en-US" dirty="0">
                <a:solidFill>
                  <a:schemeClr val="accent6"/>
                </a:solidFill>
              </a:rPr>
              <a:t> </a:t>
            </a:r>
            <a:r>
              <a:rPr lang="en-US" dirty="0"/>
              <a:t>command </a:t>
            </a:r>
          </a:p>
        </p:txBody>
      </p:sp>
      <p:sp>
        <p:nvSpPr>
          <p:cNvPr id="4" name="Date Placeholder 3">
            <a:extLst>
              <a:ext uri="{FF2B5EF4-FFF2-40B4-BE49-F238E27FC236}">
                <a16:creationId xmlns:a16="http://schemas.microsoft.com/office/drawing/2014/main" id="{315D7FA9-35AD-489C-8FFD-FDDF63179651}"/>
              </a:ext>
            </a:extLst>
          </p:cNvPr>
          <p:cNvSpPr>
            <a:spLocks noGrp="1"/>
          </p:cNvSpPr>
          <p:nvPr>
            <p:ph type="dt" sz="half" idx="2"/>
          </p:nvPr>
        </p:nvSpPr>
        <p:spPr/>
        <p:txBody>
          <a:bodyPr/>
          <a:lstStyle/>
          <a:p>
            <a:fld id="{DD9C8446-696E-6942-B6C8-CC9CAD0B34E0}" type="datetime1">
              <a:rPr lang="en-US" smtClean="0"/>
              <a:pPr/>
              <a:t>12/21/2021</a:t>
            </a:fld>
            <a:endParaRPr lang="en-US" dirty="0"/>
          </a:p>
        </p:txBody>
      </p:sp>
      <p:sp>
        <p:nvSpPr>
          <p:cNvPr id="5" name="Footer Placeholder 4">
            <a:extLst>
              <a:ext uri="{FF2B5EF4-FFF2-40B4-BE49-F238E27FC236}">
                <a16:creationId xmlns:a16="http://schemas.microsoft.com/office/drawing/2014/main" id="{76775470-8BEC-4DD5-8A5F-7658F5127F07}"/>
              </a:ext>
            </a:extLst>
          </p:cNvPr>
          <p:cNvSpPr>
            <a:spLocks noGrp="1"/>
          </p:cNvSpPr>
          <p:nvPr>
            <p:ph type="ftr" sz="quarter" idx="3"/>
          </p:nvPr>
        </p:nvSpPr>
        <p:spPr/>
        <p:txBody>
          <a:bodyPr/>
          <a:lstStyle/>
          <a:p>
            <a:r>
              <a:rPr lang="en-US" dirty="0"/>
              <a:t>NAVICLEAR</a:t>
            </a:r>
          </a:p>
        </p:txBody>
      </p:sp>
      <p:sp>
        <p:nvSpPr>
          <p:cNvPr id="6" name="Slide Number Placeholder 5">
            <a:extLst>
              <a:ext uri="{FF2B5EF4-FFF2-40B4-BE49-F238E27FC236}">
                <a16:creationId xmlns:a16="http://schemas.microsoft.com/office/drawing/2014/main" id="{2F56C68A-5AF4-4CF2-BEAC-BEFC7CAC18A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29567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0B88-BD3B-49B6-A0FD-3560A04FB0A1}"/>
              </a:ext>
            </a:extLst>
          </p:cNvPr>
          <p:cNvSpPr>
            <a:spLocks noGrp="1"/>
          </p:cNvSpPr>
          <p:nvPr>
            <p:ph type="title"/>
          </p:nvPr>
        </p:nvSpPr>
        <p:spPr>
          <a:xfrm>
            <a:off x="1167492" y="62144"/>
            <a:ext cx="9779183" cy="1123443"/>
          </a:xfrm>
        </p:spPr>
        <p:txBody>
          <a:bodyPr/>
          <a:lstStyle/>
          <a:p>
            <a:r>
              <a:rPr lang="en-US" dirty="0">
                <a:solidFill>
                  <a:srgbClr val="FF0000"/>
                </a:solidFill>
              </a:rPr>
              <a:t>Technologies used...</a:t>
            </a:r>
          </a:p>
        </p:txBody>
      </p:sp>
      <p:sp>
        <p:nvSpPr>
          <p:cNvPr id="3" name="Content Placeholder 2">
            <a:extLst>
              <a:ext uri="{FF2B5EF4-FFF2-40B4-BE49-F238E27FC236}">
                <a16:creationId xmlns:a16="http://schemas.microsoft.com/office/drawing/2014/main" id="{1887B268-5D3C-4B02-BFF1-BA0B78C1375D}"/>
              </a:ext>
            </a:extLst>
          </p:cNvPr>
          <p:cNvSpPr>
            <a:spLocks noGrp="1"/>
          </p:cNvSpPr>
          <p:nvPr>
            <p:ph idx="1"/>
          </p:nvPr>
        </p:nvSpPr>
        <p:spPr>
          <a:xfrm>
            <a:off x="1167493" y="1518083"/>
            <a:ext cx="5890255" cy="3936294"/>
          </a:xfrm>
        </p:spPr>
        <p:txBody>
          <a:bodyPr/>
          <a:lstStyle/>
          <a:p>
            <a:pPr marL="457200" indent="-457200">
              <a:buFont typeface="Arial" panose="020B0604020202020204" pitchFamily="34" charset="0"/>
              <a:buChar char="•"/>
            </a:pPr>
            <a:r>
              <a:rPr lang="en-US" b="1" dirty="0">
                <a:solidFill>
                  <a:schemeClr val="accent1"/>
                </a:solidFill>
              </a:rPr>
              <a:t>Language</a:t>
            </a:r>
            <a:r>
              <a:rPr lang="en-US" b="1" dirty="0"/>
              <a:t> </a:t>
            </a:r>
            <a:r>
              <a:rPr lang="en-US" dirty="0"/>
              <a:t>: Python</a:t>
            </a:r>
          </a:p>
          <a:p>
            <a:pPr marL="457200" indent="-457200">
              <a:buFont typeface="Arial" panose="020B0604020202020204" pitchFamily="34" charset="0"/>
              <a:buChar char="•"/>
            </a:pPr>
            <a:r>
              <a:rPr lang="en-US" b="1" dirty="0">
                <a:solidFill>
                  <a:schemeClr val="accent1"/>
                </a:solidFill>
              </a:rPr>
              <a:t>Web Scrapping </a:t>
            </a:r>
            <a:r>
              <a:rPr lang="en-US" dirty="0"/>
              <a:t>: Beautiful soup, Selenium</a:t>
            </a:r>
          </a:p>
          <a:p>
            <a:pPr marL="457200" indent="-457200">
              <a:buFont typeface="Arial" panose="020B0604020202020204" pitchFamily="34" charset="0"/>
              <a:buChar char="•"/>
            </a:pPr>
            <a:r>
              <a:rPr lang="en-US" b="1" dirty="0">
                <a:solidFill>
                  <a:schemeClr val="accent1"/>
                </a:solidFill>
              </a:rPr>
              <a:t>Deep learning </a:t>
            </a:r>
            <a:r>
              <a:rPr lang="en-US" dirty="0"/>
              <a:t>: Tensorflow</a:t>
            </a:r>
          </a:p>
          <a:p>
            <a:pPr marL="457200" indent="-457200">
              <a:buFont typeface="Arial" panose="020B0604020202020204" pitchFamily="34" charset="0"/>
              <a:buChar char="•"/>
            </a:pPr>
            <a:r>
              <a:rPr lang="en-US" b="1" dirty="0">
                <a:solidFill>
                  <a:schemeClr val="accent1"/>
                </a:solidFill>
              </a:rPr>
              <a:t>APIs</a:t>
            </a:r>
            <a:r>
              <a:rPr lang="en-US" dirty="0"/>
              <a:t> : google speech, news api, dictionary api</a:t>
            </a:r>
          </a:p>
          <a:p>
            <a:r>
              <a:rPr lang="en-US" dirty="0"/>
              <a:t> </a:t>
            </a:r>
          </a:p>
        </p:txBody>
      </p:sp>
      <p:sp>
        <p:nvSpPr>
          <p:cNvPr id="4" name="Date Placeholder 3">
            <a:extLst>
              <a:ext uri="{FF2B5EF4-FFF2-40B4-BE49-F238E27FC236}">
                <a16:creationId xmlns:a16="http://schemas.microsoft.com/office/drawing/2014/main" id="{3EFC00C5-0649-4235-804C-BD38EBFC2C99}"/>
              </a:ext>
            </a:extLst>
          </p:cNvPr>
          <p:cNvSpPr>
            <a:spLocks noGrp="1"/>
          </p:cNvSpPr>
          <p:nvPr>
            <p:ph type="dt" sz="half" idx="2"/>
          </p:nvPr>
        </p:nvSpPr>
        <p:spPr/>
        <p:txBody>
          <a:bodyPr/>
          <a:lstStyle/>
          <a:p>
            <a:fld id="{7E7AB22C-8B7E-9B4A-8C65-396C3C874D86}" type="datetime1">
              <a:rPr lang="en-US" smtClean="0"/>
              <a:pPr/>
              <a:t>12/21/2021</a:t>
            </a:fld>
            <a:endParaRPr lang="en-US" dirty="0"/>
          </a:p>
        </p:txBody>
      </p:sp>
      <p:sp>
        <p:nvSpPr>
          <p:cNvPr id="5" name="Footer Placeholder 4">
            <a:extLst>
              <a:ext uri="{FF2B5EF4-FFF2-40B4-BE49-F238E27FC236}">
                <a16:creationId xmlns:a16="http://schemas.microsoft.com/office/drawing/2014/main" id="{2354E252-F0E4-475A-9647-93435749FA84}"/>
              </a:ext>
            </a:extLst>
          </p:cNvPr>
          <p:cNvSpPr>
            <a:spLocks noGrp="1"/>
          </p:cNvSpPr>
          <p:nvPr>
            <p:ph type="ftr" sz="quarter" idx="3"/>
          </p:nvPr>
        </p:nvSpPr>
        <p:spPr/>
        <p:txBody>
          <a:bodyPr/>
          <a:lstStyle/>
          <a:p>
            <a:r>
              <a:rPr lang="en-US" dirty="0"/>
              <a:t>NAVICLEAR</a:t>
            </a:r>
          </a:p>
        </p:txBody>
      </p:sp>
      <p:sp>
        <p:nvSpPr>
          <p:cNvPr id="6" name="Slide Number Placeholder 5">
            <a:extLst>
              <a:ext uri="{FF2B5EF4-FFF2-40B4-BE49-F238E27FC236}">
                <a16:creationId xmlns:a16="http://schemas.microsoft.com/office/drawing/2014/main" id="{6D1BD323-F0AB-41EF-B9ED-B9A119C3B1FF}"/>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B6816F61-82CE-468D-9732-789968F3276B}"/>
              </a:ext>
            </a:extLst>
          </p:cNvPr>
          <p:cNvPicPr>
            <a:picLocks noChangeAspect="1"/>
          </p:cNvPicPr>
          <p:nvPr/>
        </p:nvPicPr>
        <p:blipFill>
          <a:blip r:embed="rId2"/>
          <a:stretch>
            <a:fillRect/>
          </a:stretch>
        </p:blipFill>
        <p:spPr>
          <a:xfrm>
            <a:off x="7998833" y="879676"/>
            <a:ext cx="1133475" cy="1133475"/>
          </a:xfrm>
          <a:prstGeom prst="rect">
            <a:avLst/>
          </a:prstGeom>
        </p:spPr>
      </p:pic>
      <p:pic>
        <p:nvPicPr>
          <p:cNvPr id="8" name="Picture 7">
            <a:extLst>
              <a:ext uri="{FF2B5EF4-FFF2-40B4-BE49-F238E27FC236}">
                <a16:creationId xmlns:a16="http://schemas.microsoft.com/office/drawing/2014/main" id="{D407E837-A187-4701-8CFD-124F5B953203}"/>
              </a:ext>
            </a:extLst>
          </p:cNvPr>
          <p:cNvPicPr>
            <a:picLocks noChangeAspect="1"/>
          </p:cNvPicPr>
          <p:nvPr/>
        </p:nvPicPr>
        <p:blipFill>
          <a:blip r:embed="rId3"/>
          <a:stretch>
            <a:fillRect/>
          </a:stretch>
        </p:blipFill>
        <p:spPr>
          <a:xfrm>
            <a:off x="7239062" y="3049415"/>
            <a:ext cx="2556703" cy="1099383"/>
          </a:xfrm>
          <a:prstGeom prst="rect">
            <a:avLst/>
          </a:prstGeom>
        </p:spPr>
      </p:pic>
      <p:pic>
        <p:nvPicPr>
          <p:cNvPr id="9" name="Picture 8">
            <a:extLst>
              <a:ext uri="{FF2B5EF4-FFF2-40B4-BE49-F238E27FC236}">
                <a16:creationId xmlns:a16="http://schemas.microsoft.com/office/drawing/2014/main" id="{B41A8879-1EEB-4F55-A1D5-6FCD69564BEC}"/>
              </a:ext>
            </a:extLst>
          </p:cNvPr>
          <p:cNvPicPr>
            <a:picLocks noChangeAspect="1"/>
          </p:cNvPicPr>
          <p:nvPr/>
        </p:nvPicPr>
        <p:blipFill>
          <a:blip r:embed="rId4"/>
          <a:stretch>
            <a:fillRect/>
          </a:stretch>
        </p:blipFill>
        <p:spPr>
          <a:xfrm>
            <a:off x="9452071" y="4453584"/>
            <a:ext cx="1494604" cy="1597981"/>
          </a:xfrm>
          <a:prstGeom prst="rect">
            <a:avLst/>
          </a:prstGeom>
        </p:spPr>
      </p:pic>
      <p:pic>
        <p:nvPicPr>
          <p:cNvPr id="10" name="Picture 9">
            <a:extLst>
              <a:ext uri="{FF2B5EF4-FFF2-40B4-BE49-F238E27FC236}">
                <a16:creationId xmlns:a16="http://schemas.microsoft.com/office/drawing/2014/main" id="{BC720E2F-6595-47B7-AC59-02E53077ACA5}"/>
              </a:ext>
            </a:extLst>
          </p:cNvPr>
          <p:cNvPicPr>
            <a:picLocks noChangeAspect="1"/>
          </p:cNvPicPr>
          <p:nvPr/>
        </p:nvPicPr>
        <p:blipFill>
          <a:blip r:embed="rId5"/>
          <a:stretch>
            <a:fillRect/>
          </a:stretch>
        </p:blipFill>
        <p:spPr>
          <a:xfrm>
            <a:off x="10298099" y="2372326"/>
            <a:ext cx="1145219" cy="1113904"/>
          </a:xfrm>
          <a:prstGeom prst="rect">
            <a:avLst/>
          </a:prstGeom>
        </p:spPr>
      </p:pic>
    </p:spTree>
    <p:extLst>
      <p:ext uri="{BB962C8B-B14F-4D97-AF65-F5344CB8AC3E}">
        <p14:creationId xmlns:p14="http://schemas.microsoft.com/office/powerpoint/2010/main" val="237859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0BB2-F1B7-493C-A72A-DFA484C2B6F6}"/>
              </a:ext>
            </a:extLst>
          </p:cNvPr>
          <p:cNvSpPr>
            <a:spLocks noGrp="1"/>
          </p:cNvSpPr>
          <p:nvPr>
            <p:ph type="title"/>
          </p:nvPr>
        </p:nvSpPr>
        <p:spPr/>
        <p:txBody>
          <a:bodyPr/>
          <a:lstStyle/>
          <a:p>
            <a:r>
              <a:rPr lang="en-US" dirty="0">
                <a:solidFill>
                  <a:srgbClr val="FF0000"/>
                </a:solidFill>
              </a:rPr>
              <a:t>Models Used: </a:t>
            </a:r>
          </a:p>
        </p:txBody>
      </p:sp>
      <p:sp>
        <p:nvSpPr>
          <p:cNvPr id="3" name="Content Placeholder 2">
            <a:extLst>
              <a:ext uri="{FF2B5EF4-FFF2-40B4-BE49-F238E27FC236}">
                <a16:creationId xmlns:a16="http://schemas.microsoft.com/office/drawing/2014/main" id="{25D36BB8-841B-4CE7-83D1-2541E4007DD1}"/>
              </a:ext>
            </a:extLst>
          </p:cNvPr>
          <p:cNvSpPr>
            <a:spLocks noGrp="1"/>
          </p:cNvSpPr>
          <p:nvPr>
            <p:ph idx="1"/>
          </p:nvPr>
        </p:nvSpPr>
        <p:spPr>
          <a:xfrm>
            <a:off x="1167493" y="2087561"/>
            <a:ext cx="7727932" cy="3366815"/>
          </a:xfrm>
        </p:spPr>
        <p:txBody>
          <a:bodyPr/>
          <a:lstStyle/>
          <a:p>
            <a:pPr marL="514350" indent="-514350">
              <a:buAutoNum type="arabicPeriod"/>
            </a:pPr>
            <a:r>
              <a:rPr lang="en-US" dirty="0" err="1"/>
              <a:t>ASRTflite</a:t>
            </a:r>
            <a:r>
              <a:rPr lang="en-US" dirty="0"/>
              <a:t> model</a:t>
            </a:r>
          </a:p>
          <a:p>
            <a:pPr marL="514350" indent="-514350">
              <a:buAutoNum type="arabicPeriod"/>
            </a:pPr>
            <a:r>
              <a:rPr lang="en-US" dirty="0" err="1"/>
              <a:t>Silero</a:t>
            </a:r>
            <a:r>
              <a:rPr lang="en-US" dirty="0"/>
              <a:t> models for speech to text and text to speech</a:t>
            </a:r>
          </a:p>
          <a:p>
            <a:pPr marL="514350" indent="-514350">
              <a:buAutoNum type="arabicPeriod"/>
            </a:pPr>
            <a:r>
              <a:rPr lang="en-US" dirty="0"/>
              <a:t>Google speech recognition</a:t>
            </a:r>
          </a:p>
        </p:txBody>
      </p:sp>
      <p:sp>
        <p:nvSpPr>
          <p:cNvPr id="4" name="Date Placeholder 3">
            <a:extLst>
              <a:ext uri="{FF2B5EF4-FFF2-40B4-BE49-F238E27FC236}">
                <a16:creationId xmlns:a16="http://schemas.microsoft.com/office/drawing/2014/main" id="{7322E6CF-208C-44EE-95BD-73C2B84AF153}"/>
              </a:ext>
            </a:extLst>
          </p:cNvPr>
          <p:cNvSpPr>
            <a:spLocks noGrp="1"/>
          </p:cNvSpPr>
          <p:nvPr>
            <p:ph type="dt" sz="half" idx="2"/>
          </p:nvPr>
        </p:nvSpPr>
        <p:spPr/>
        <p:txBody>
          <a:bodyPr/>
          <a:lstStyle/>
          <a:p>
            <a:fld id="{7E7AB22C-8B7E-9B4A-8C65-396C3C874D86}" type="datetime1">
              <a:rPr lang="en-US" smtClean="0"/>
              <a:pPr/>
              <a:t>12/21/2021</a:t>
            </a:fld>
            <a:endParaRPr lang="en-US" dirty="0"/>
          </a:p>
        </p:txBody>
      </p:sp>
      <p:sp>
        <p:nvSpPr>
          <p:cNvPr id="5" name="Footer Placeholder 4">
            <a:extLst>
              <a:ext uri="{FF2B5EF4-FFF2-40B4-BE49-F238E27FC236}">
                <a16:creationId xmlns:a16="http://schemas.microsoft.com/office/drawing/2014/main" id="{3689A715-1D14-4821-B9B0-702C6648F8FC}"/>
              </a:ext>
            </a:extLst>
          </p:cNvPr>
          <p:cNvSpPr>
            <a:spLocks noGrp="1"/>
          </p:cNvSpPr>
          <p:nvPr>
            <p:ph type="ftr" sz="quarter" idx="3"/>
          </p:nvPr>
        </p:nvSpPr>
        <p:spPr/>
        <p:txBody>
          <a:bodyPr/>
          <a:lstStyle/>
          <a:p>
            <a:r>
              <a:rPr lang="en-US" dirty="0"/>
              <a:t>NAVICLEAR</a:t>
            </a:r>
          </a:p>
        </p:txBody>
      </p:sp>
      <p:sp>
        <p:nvSpPr>
          <p:cNvPr id="6" name="Slide Number Placeholder 5">
            <a:extLst>
              <a:ext uri="{FF2B5EF4-FFF2-40B4-BE49-F238E27FC236}">
                <a16:creationId xmlns:a16="http://schemas.microsoft.com/office/drawing/2014/main" id="{004378FB-28AB-4240-BEBB-ACDB4D6451D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25737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805981" y="3543458"/>
            <a:ext cx="8401624" cy="1325563"/>
          </a:xfrm>
        </p:spPr>
        <p:txBody>
          <a:bodyPr/>
          <a:lstStyle/>
          <a:p>
            <a:r>
              <a:rPr lang="en-US" sz="9600" dirty="0"/>
              <a:t>USE CASE DIAGRAM</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10"/>
          </p:nvPr>
        </p:nvSpPr>
        <p:spPr/>
        <p:txBody>
          <a:bodyPr/>
          <a:lstStyle/>
          <a:p>
            <a:fld id="{0B931EDA-BCF8-BB4B-B4D1-2CFE062FA080}" type="datetime1">
              <a:rPr lang="en-US" smtClean="0"/>
              <a:pPr/>
              <a:t>12/21/2021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11"/>
          </p:nvPr>
        </p:nvSpPr>
        <p:spPr/>
        <p:txBody>
          <a:bodyPr/>
          <a:lstStyle/>
          <a:p>
            <a:r>
              <a:rPr lang="en-US" dirty="0"/>
              <a:t>NAVICLEAR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179</TotalTime>
  <Words>410</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Office Theme</vt:lpstr>
      <vt:lpstr>NAVICLEAR</vt:lpstr>
      <vt:lpstr>Group - 4</vt:lpstr>
      <vt:lpstr>PROBLEM STATEMENT</vt:lpstr>
      <vt:lpstr>OUR CONTRIBUTION…</vt:lpstr>
      <vt:lpstr>What is NAVICLEAR?</vt:lpstr>
      <vt:lpstr>Additional Features…</vt:lpstr>
      <vt:lpstr>Technologies used...</vt:lpstr>
      <vt:lpstr>Models Used: </vt:lpstr>
      <vt:lpstr>USE CASE DIAGRAM</vt:lpstr>
      <vt:lpstr>PowerPoint Presentation</vt:lpstr>
      <vt:lpstr>ACTIVITY DIAGRAM</vt:lpstr>
      <vt:lpstr>PowerPoint Presentation</vt:lpstr>
      <vt:lpstr>CLASS DIAGRAM</vt:lpstr>
      <vt:lpstr>PowerPoint Presentation</vt:lpstr>
      <vt:lpstr>SEQUENCE DIAGRAM</vt:lpstr>
      <vt:lpstr>PowerPoint Presentation</vt:lpstr>
      <vt:lpstr>STATE DIAGRAM</vt:lpstr>
      <vt:lpstr>PowerPoint Presentation</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NAVICLEAR</dc:title>
  <dc:creator>Sukaran</dc:creator>
  <cp:lastModifiedBy>Sukaran</cp:lastModifiedBy>
  <cp:revision>18</cp:revision>
  <dcterms:created xsi:type="dcterms:W3CDTF">2021-12-20T09:29:41Z</dcterms:created>
  <dcterms:modified xsi:type="dcterms:W3CDTF">2021-12-21T02:24:15Z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