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61" r:id="rId2"/>
    <p:sldId id="262" r:id="rId3"/>
    <p:sldId id="257" r:id="rId4"/>
    <p:sldId id="263" r:id="rId5"/>
    <p:sldId id="264" r:id="rId6"/>
    <p:sldId id="265" r:id="rId7"/>
    <p:sldId id="273" r:id="rId8"/>
    <p:sldId id="266" r:id="rId9"/>
    <p:sldId id="267" r:id="rId10"/>
    <p:sldId id="268" r:id="rId11"/>
    <p:sldId id="256"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FFD8-0FDD-4BE6-AF12-0037F8A28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DDC466-63D3-4D58-AA33-C60B8B0DF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0ADF59-C75F-4668-893E-8DD3223D0DC6}"/>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5" name="Footer Placeholder 4">
            <a:extLst>
              <a:ext uri="{FF2B5EF4-FFF2-40B4-BE49-F238E27FC236}">
                <a16:creationId xmlns:a16="http://schemas.microsoft.com/office/drawing/2014/main" id="{E55AB8B2-53AA-4AF0-AAB8-16C206774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772D6A-775D-4475-B150-5411D68E9122}"/>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128307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FC09-3C8C-46BE-9A3C-191115D059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DD7F4E-1A48-4297-9EDF-443624953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045DD-B95C-4FFD-9C0B-A316C9EB01FF}"/>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5" name="Footer Placeholder 4">
            <a:extLst>
              <a:ext uri="{FF2B5EF4-FFF2-40B4-BE49-F238E27FC236}">
                <a16:creationId xmlns:a16="http://schemas.microsoft.com/office/drawing/2014/main" id="{4B07243D-3ADF-461F-9EF8-27CF808D3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B242A-B4B0-44FE-8E7D-5287488F6856}"/>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276520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B33A8-02BC-4F8E-9B17-3BC22676B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8B5A61-3D01-45D3-8757-6F27206AF2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E3D62-E472-4EAF-BA06-9624D8BDEA78}"/>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5" name="Footer Placeholder 4">
            <a:extLst>
              <a:ext uri="{FF2B5EF4-FFF2-40B4-BE49-F238E27FC236}">
                <a16:creationId xmlns:a16="http://schemas.microsoft.com/office/drawing/2014/main" id="{02ADE93A-1397-47CA-B497-6C7909EC4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3B72F-0C19-4C44-AC42-A44E780C84AF}"/>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3863608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47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A734-2B11-4FCD-9D7C-4943C6618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820CF-0DCA-4225-A1D9-907A5D213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5660E-1B03-46DF-83DD-27062E050B8E}"/>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5" name="Footer Placeholder 4">
            <a:extLst>
              <a:ext uri="{FF2B5EF4-FFF2-40B4-BE49-F238E27FC236}">
                <a16:creationId xmlns:a16="http://schemas.microsoft.com/office/drawing/2014/main" id="{B906C7CD-A6F3-44AD-AC23-E50DBF390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FC974-F381-49DF-916E-87D6D3BCD03C}"/>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218831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8688-24DE-4C18-8F7B-2AD2A0DEB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36FC8-C465-46F5-852A-75BFC38B6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469EA-F38A-4730-8B06-1725E80A0FE3}"/>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5" name="Footer Placeholder 4">
            <a:extLst>
              <a:ext uri="{FF2B5EF4-FFF2-40B4-BE49-F238E27FC236}">
                <a16:creationId xmlns:a16="http://schemas.microsoft.com/office/drawing/2014/main" id="{E3BDE964-D83E-45DD-8075-1F36B2C14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81AC8-1267-404E-8D0D-A5167CE55A66}"/>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257495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4E84-41A7-4688-8B9F-C71D9B1F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699C6B-C844-4997-818F-DCEF15373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03D5EA-C692-4105-8F22-E885EAE7C6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B953AF-F730-4A44-BB86-49A1995F0229}"/>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6" name="Footer Placeholder 5">
            <a:extLst>
              <a:ext uri="{FF2B5EF4-FFF2-40B4-BE49-F238E27FC236}">
                <a16:creationId xmlns:a16="http://schemas.microsoft.com/office/drawing/2014/main" id="{AF88F23D-7249-4A2C-A4AA-AA2293AB1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851708-9CCC-410A-BE95-1E4DEB5D9112}"/>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48111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C629-FF87-455F-8E3D-449970D7FC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DF599E-EDFE-45F7-8858-0BAD61C73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314C4-728B-4B35-93B1-A750A122A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E6158A-D2F1-420E-94CF-85DEB429F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9BADF-CE6C-44C7-91A8-6517F8673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8D74D5-4CBB-406F-A64E-2995C90FDFD5}"/>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8" name="Footer Placeholder 7">
            <a:extLst>
              <a:ext uri="{FF2B5EF4-FFF2-40B4-BE49-F238E27FC236}">
                <a16:creationId xmlns:a16="http://schemas.microsoft.com/office/drawing/2014/main" id="{4B975460-D42E-4ADB-A62C-BE481B5BF0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31A495-516E-495E-94CF-0E48246E38AB}"/>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97250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8959-6ECD-4AF0-95B5-CFE1DAE422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5615A0-C44F-46AF-8FAD-1A67A09F3624}"/>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4" name="Footer Placeholder 3">
            <a:extLst>
              <a:ext uri="{FF2B5EF4-FFF2-40B4-BE49-F238E27FC236}">
                <a16:creationId xmlns:a16="http://schemas.microsoft.com/office/drawing/2014/main" id="{8BB9D80A-1524-4FDA-A44E-99E193AE33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C6A322-4936-4787-B922-CB518CE78E64}"/>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235541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862E4-7FC7-4076-AF7D-CEACD03B8CD2}"/>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3" name="Footer Placeholder 2">
            <a:extLst>
              <a:ext uri="{FF2B5EF4-FFF2-40B4-BE49-F238E27FC236}">
                <a16:creationId xmlns:a16="http://schemas.microsoft.com/office/drawing/2014/main" id="{BCFE4ED2-3B00-4B0E-8AFC-32F81D6D22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0A2D8A-CB65-4327-9804-7DD2DA58DE7A}"/>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277479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CDE3-708E-4D1C-85E6-7569E2326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5753D4-AE08-472D-B97A-B5AC11F0A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35B80B-C281-4522-81EA-CDA68478E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80E6F-4E3B-4333-B89A-F1B7E17AD99C}"/>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6" name="Footer Placeholder 5">
            <a:extLst>
              <a:ext uri="{FF2B5EF4-FFF2-40B4-BE49-F238E27FC236}">
                <a16:creationId xmlns:a16="http://schemas.microsoft.com/office/drawing/2014/main" id="{55A4B962-40C8-4109-AF9F-9A429FA41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62206-7ECA-4D1B-8D46-6DA71E3A88F9}"/>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387024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74C-4975-48A6-A18C-5DDA98043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2FB5B5-A571-4166-B108-C72D503135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4EA561-93C6-483F-883D-5A35F2ABD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DF773-F3A3-49F4-BA73-15FB00A9352A}"/>
              </a:ext>
            </a:extLst>
          </p:cNvPr>
          <p:cNvSpPr>
            <a:spLocks noGrp="1"/>
          </p:cNvSpPr>
          <p:nvPr>
            <p:ph type="dt" sz="half" idx="10"/>
          </p:nvPr>
        </p:nvSpPr>
        <p:spPr/>
        <p:txBody>
          <a:bodyPr/>
          <a:lstStyle/>
          <a:p>
            <a:fld id="{1E12E917-FEF9-47E4-8BAF-3281C1019CEB}" type="datetimeFigureOut">
              <a:rPr lang="en-IN" smtClean="0"/>
              <a:t>29-09-2019</a:t>
            </a:fld>
            <a:endParaRPr lang="en-IN"/>
          </a:p>
        </p:txBody>
      </p:sp>
      <p:sp>
        <p:nvSpPr>
          <p:cNvPr id="6" name="Footer Placeholder 5">
            <a:extLst>
              <a:ext uri="{FF2B5EF4-FFF2-40B4-BE49-F238E27FC236}">
                <a16:creationId xmlns:a16="http://schemas.microsoft.com/office/drawing/2014/main" id="{7FF5111E-0E48-42C8-A35C-AAB60663A7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07898-81F3-4DF2-9951-856FDBBA59FE}"/>
              </a:ext>
            </a:extLst>
          </p:cNvPr>
          <p:cNvSpPr>
            <a:spLocks noGrp="1"/>
          </p:cNvSpPr>
          <p:nvPr>
            <p:ph type="sldNum" sz="quarter" idx="12"/>
          </p:nvPr>
        </p:nvSpPr>
        <p:spPr/>
        <p:txBody>
          <a:bodyPr/>
          <a:lstStyle/>
          <a:p>
            <a:fld id="{73B5B1BE-12A1-4BFD-80DE-644299865A8D}" type="slidenum">
              <a:rPr lang="en-IN" smtClean="0"/>
              <a:t>‹#›</a:t>
            </a:fld>
            <a:endParaRPr lang="en-IN"/>
          </a:p>
        </p:txBody>
      </p:sp>
    </p:spTree>
    <p:extLst>
      <p:ext uri="{BB962C8B-B14F-4D97-AF65-F5344CB8AC3E}">
        <p14:creationId xmlns:p14="http://schemas.microsoft.com/office/powerpoint/2010/main" val="399307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4E2A9-CEBC-4E70-B590-64C2D5845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FECC9E-4C7B-4D98-8517-E4C3561E6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48257-C2D6-468F-AF4A-B5EE96ED5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2E917-FEF9-47E4-8BAF-3281C1019CEB}" type="datetimeFigureOut">
              <a:rPr lang="en-IN" smtClean="0"/>
              <a:t>29-09-2019</a:t>
            </a:fld>
            <a:endParaRPr lang="en-IN"/>
          </a:p>
        </p:txBody>
      </p:sp>
      <p:sp>
        <p:nvSpPr>
          <p:cNvPr id="5" name="Footer Placeholder 4">
            <a:extLst>
              <a:ext uri="{FF2B5EF4-FFF2-40B4-BE49-F238E27FC236}">
                <a16:creationId xmlns:a16="http://schemas.microsoft.com/office/drawing/2014/main" id="{D30780CC-5BE7-4C00-8631-72D1CB686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475499-387C-45C8-99BF-86AB5DDDB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5B1BE-12A1-4BFD-80DE-644299865A8D}" type="slidenum">
              <a:rPr lang="en-IN" smtClean="0"/>
              <a:t>‹#›</a:t>
            </a:fld>
            <a:endParaRPr lang="en-IN"/>
          </a:p>
        </p:txBody>
      </p:sp>
    </p:spTree>
    <p:extLst>
      <p:ext uri="{BB962C8B-B14F-4D97-AF65-F5344CB8AC3E}">
        <p14:creationId xmlns:p14="http://schemas.microsoft.com/office/powerpoint/2010/main" val="136097056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Layout" Target="../slideLayouts/slideLayout1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sine_similarity" TargetMode="External"/><Relationship Id="rId2" Type="http://schemas.openxmlformats.org/officeDocument/2006/relationships/hyperlink" Target="https://www.microsoft.com/en-us/research/lab/microsoft-research-asia/articles/personalized-recommendation-systems/" TargetMode="External"/><Relationship Id="rId1" Type="http://schemas.openxmlformats.org/officeDocument/2006/relationships/slideLayout" Target="../slideLayouts/slideLayout2.xml"/><Relationship Id="rId6" Type="http://schemas.openxmlformats.org/officeDocument/2006/relationships/hyperlink" Target="https://pandas.pydata.org/pandas-docs/stable/reference/api/pandas.DataFrame.html" TargetMode="External"/><Relationship Id="rId5" Type="http://schemas.openxmlformats.org/officeDocument/2006/relationships/hyperlink" Target="https://scikit-learn.org/stable/modules/preprocessing.html#preprocessing" TargetMode="External"/><Relationship Id="rId4" Type="http://schemas.openxmlformats.org/officeDocument/2006/relationships/hyperlink" Target="https://www.kaggle.com/deepmatrix/imdb-5000-movie-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njeev\Desktop\logo.png"/>
          <p:cNvPicPr/>
          <p:nvPr/>
        </p:nvPicPr>
        <p:blipFill>
          <a:blip r:embed="rId2"/>
          <a:srcRect/>
          <a:stretch>
            <a:fillRect/>
          </a:stretch>
        </p:blipFill>
        <p:spPr bwMode="auto">
          <a:xfrm>
            <a:off x="4752116" y="1219200"/>
            <a:ext cx="2438400" cy="2372078"/>
          </a:xfrm>
          <a:prstGeom prst="rect">
            <a:avLst/>
          </a:prstGeom>
          <a:noFill/>
          <a:ln w="9525">
            <a:noFill/>
            <a:miter lim="800000"/>
            <a:headEnd/>
            <a:tailEnd/>
          </a:ln>
        </p:spPr>
      </p:pic>
      <p:sp>
        <p:nvSpPr>
          <p:cNvPr id="3" name="TextBox 2"/>
          <p:cNvSpPr txBox="1"/>
          <p:nvPr/>
        </p:nvSpPr>
        <p:spPr>
          <a:xfrm>
            <a:off x="1752600" y="381000"/>
            <a:ext cx="8686800" cy="553998"/>
          </a:xfrm>
          <a:prstGeom prst="rect">
            <a:avLst/>
          </a:prstGeom>
          <a:noFill/>
        </p:spPr>
        <p:txBody>
          <a:bodyPr wrap="square" rtlCol="0">
            <a:spAutoFit/>
          </a:bodyPr>
          <a:lstStyle/>
          <a:p>
            <a:pPr algn="ctr"/>
            <a:r>
              <a:rPr lang="en-US" sz="3000" b="1" dirty="0">
                <a:latin typeface="Cambria Math" panose="02040503050406030204" pitchFamily="18" charset="0"/>
                <a:ea typeface="Cambria Math" panose="02040503050406030204" pitchFamily="18" charset="0"/>
              </a:rPr>
              <a:t>Indian Institute of Information Technology, Pune</a:t>
            </a:r>
          </a:p>
        </p:txBody>
      </p:sp>
      <p:sp>
        <p:nvSpPr>
          <p:cNvPr id="4" name="TextBox 3"/>
          <p:cNvSpPr txBox="1"/>
          <p:nvPr/>
        </p:nvSpPr>
        <p:spPr>
          <a:xfrm>
            <a:off x="2601190" y="3639235"/>
            <a:ext cx="6934200" cy="646331"/>
          </a:xfrm>
          <a:prstGeom prst="rect">
            <a:avLst/>
          </a:prstGeom>
          <a:noFill/>
        </p:spPr>
        <p:txBody>
          <a:bodyPr wrap="square" rtlCol="0">
            <a:spAutoFit/>
          </a:bodyPr>
          <a:lstStyle/>
          <a:p>
            <a:pPr algn="ctr"/>
            <a:r>
              <a:rPr lang="en-US" sz="3600" dirty="0">
                <a:latin typeface="Cambria Math" panose="02040503050406030204" pitchFamily="18" charset="0"/>
                <a:ea typeface="Cambria Math" panose="02040503050406030204" pitchFamily="18" charset="0"/>
              </a:rPr>
              <a:t>BTP Presentation</a:t>
            </a:r>
          </a:p>
        </p:txBody>
      </p:sp>
      <p:sp>
        <p:nvSpPr>
          <p:cNvPr id="5" name="TextBox 4"/>
          <p:cNvSpPr txBox="1"/>
          <p:nvPr/>
        </p:nvSpPr>
        <p:spPr>
          <a:xfrm>
            <a:off x="5673455" y="4285565"/>
            <a:ext cx="14478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On</a:t>
            </a:r>
          </a:p>
        </p:txBody>
      </p:sp>
      <p:sp>
        <p:nvSpPr>
          <p:cNvPr id="6" name="TextBox 5"/>
          <p:cNvSpPr txBox="1"/>
          <p:nvPr/>
        </p:nvSpPr>
        <p:spPr>
          <a:xfrm>
            <a:off x="2133600" y="4848868"/>
            <a:ext cx="8001000" cy="492443"/>
          </a:xfrm>
          <a:prstGeom prst="rect">
            <a:avLst/>
          </a:prstGeom>
          <a:noFill/>
        </p:spPr>
        <p:txBody>
          <a:bodyPr wrap="square" rtlCol="0">
            <a:spAutoFit/>
          </a:bodyPr>
          <a:lstStyle/>
          <a:p>
            <a:pPr algn="ctr"/>
            <a:r>
              <a:rPr lang="en-US" sz="2600" b="1" dirty="0">
                <a:latin typeface="Cambria Math" panose="02040503050406030204" pitchFamily="18" charset="0"/>
                <a:ea typeface="Cambria Math" panose="02040503050406030204" pitchFamily="18" charset="0"/>
              </a:rPr>
              <a:t>Movie Recommendation System</a:t>
            </a:r>
          </a:p>
        </p:txBody>
      </p:sp>
    </p:spTree>
    <p:extLst>
      <p:ext uri="{BB962C8B-B14F-4D97-AF65-F5344CB8AC3E}">
        <p14:creationId xmlns:p14="http://schemas.microsoft.com/office/powerpoint/2010/main" val="83344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BFD93-8B84-4411-BE60-287C221CC3FB}"/>
              </a:ext>
            </a:extLst>
          </p:cNvPr>
          <p:cNvSpPr>
            <a:spLocks noGrp="1"/>
          </p:cNvSpPr>
          <p:nvPr>
            <p:ph idx="1"/>
          </p:nvPr>
        </p:nvSpPr>
        <p:spPr>
          <a:xfrm>
            <a:off x="838200" y="579120"/>
            <a:ext cx="10515600" cy="5597843"/>
          </a:xfrm>
        </p:spPr>
        <p:txBody>
          <a:bodyPr/>
          <a:lstStyle/>
          <a:p>
            <a:pPr marL="0" indent="0">
              <a:buNone/>
            </a:pPr>
            <a:r>
              <a:rPr lang="en-IN" dirty="0">
                <a:latin typeface="Cambria Math" panose="02040503050406030204" pitchFamily="18" charset="0"/>
                <a:ea typeface="Cambria Math" panose="02040503050406030204" pitchFamily="18" charset="0"/>
              </a:rPr>
              <a:t>Here we are using the content based filtering approach such that we trying to find movies which are relevant to the current user input based on features in the dataset which are more likely to have some impact upon the similarities among the movies. Some of these features are Genres, Movie plot keywords, Director, Cast info, Rating.</a:t>
            </a:r>
          </a:p>
          <a:p>
            <a:pPr marL="0" indent="0">
              <a:buNone/>
            </a:pPr>
            <a:r>
              <a:rPr lang="en-IN" dirty="0">
                <a:latin typeface="Cambria Math" panose="02040503050406030204" pitchFamily="18" charset="0"/>
                <a:ea typeface="Cambria Math" panose="02040503050406030204" pitchFamily="18" charset="0"/>
              </a:rPr>
              <a:t>To implement this model we will be using tools such as Scikit learn and Pandas for extracting and pre-processing the dataset.</a:t>
            </a:r>
          </a:p>
          <a:p>
            <a:pPr marL="0" indent="0">
              <a:buNone/>
            </a:pPr>
            <a:r>
              <a:rPr lang="en-IN" dirty="0">
                <a:latin typeface="Cambria Math" panose="02040503050406030204" pitchFamily="18" charset="0"/>
                <a:ea typeface="Cambria Math" panose="02040503050406030204" pitchFamily="18" charset="0"/>
              </a:rPr>
              <a:t>We are using the Cosine similarity function which is calculated by comparing the multidimensional parameters computed via the dominant features of the movie. </a:t>
            </a:r>
          </a:p>
        </p:txBody>
      </p:sp>
    </p:spTree>
    <p:extLst>
      <p:ext uri="{BB962C8B-B14F-4D97-AF65-F5344CB8AC3E}">
        <p14:creationId xmlns:p14="http://schemas.microsoft.com/office/powerpoint/2010/main" val="355364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TLSHAPE_TB_00000000000000000000000000000000_LeftEndCaps"/>
          <p:cNvSpPr/>
          <p:nvPr>
            <p:custDataLst>
              <p:tags r:id="rId2"/>
            </p:custDataLst>
          </p:nvPr>
        </p:nvSpPr>
        <p:spPr>
          <a:xfrm>
            <a:off x="317500" y="3695700"/>
            <a:ext cx="609600" cy="266700"/>
          </a:xfrm>
          <a:prstGeom prst="rect">
            <a:avLst/>
          </a:prstGeom>
          <a:noFill/>
        </p:spPr>
        <p:txBody>
          <a:bodyPr vert="horz" wrap="none" lIns="0" tIns="0" rIns="0" bIns="0" rtlCol="0" anchor="ctr" anchorCtr="0">
            <a:spAutoFit/>
          </a:bodyPr>
          <a:lstStyle/>
          <a:p>
            <a:pPr algn="ctr"/>
            <a:r>
              <a:rPr lang="en-US" sz="1800" b="1" i="0" u="none">
                <a:solidFill>
                  <a:srgbClr val="C0504D">
                    <a:alpha val="100000"/>
                  </a:srgbClr>
                </a:solidFill>
                <a:latin typeface="Arial" panose="02040604050505020304" pitchFamily="18" charset="0"/>
              </a:rPr>
              <a:t>2019</a:t>
            </a:r>
          </a:p>
        </p:txBody>
      </p:sp>
      <p:sp>
        <p:nvSpPr>
          <p:cNvPr id="11" name="OTLSHAPE_TB_00000000000000000000000000000000_RightEndCaps" hidden="1"/>
          <p:cNvSpPr/>
          <p:nvPr>
            <p:custDataLst>
              <p:tags r:id="rId3"/>
            </p:custDataLst>
          </p:nvPr>
        </p:nvSpPr>
        <p:spPr>
          <a:xfrm>
            <a:off x="11264900" y="3695700"/>
            <a:ext cx="609600" cy="266700"/>
          </a:xfrm>
          <a:prstGeom prst="rect">
            <a:avLst/>
          </a:prstGeom>
          <a:noFill/>
        </p:spPr>
        <p:txBody>
          <a:bodyPr vert="horz" wrap="none" lIns="0" tIns="0" rIns="0" bIns="0" rtlCol="0" anchor="ctr" anchorCtr="0">
            <a:spAutoFit/>
          </a:bodyPr>
          <a:lstStyle/>
          <a:p>
            <a:pPr algn="ctr"/>
            <a:r>
              <a:rPr lang="en-US" sz="1800" b="1" i="0" u="none">
                <a:solidFill>
                  <a:srgbClr val="C0504D">
                    <a:alpha val="100000"/>
                  </a:srgbClr>
                </a:solidFill>
                <a:latin typeface="Arial" panose="02040604050505020304" pitchFamily="18" charset="0"/>
              </a:rPr>
              <a:t>2019</a:t>
            </a:r>
          </a:p>
        </p:txBody>
      </p:sp>
      <p:sp>
        <p:nvSpPr>
          <p:cNvPr id="12" name="OTLSHAPE_TB_00000000000000000000000000000000_ScaleContainer"/>
          <p:cNvSpPr/>
          <p:nvPr>
            <p:custDataLst>
              <p:tags r:id="rId4"/>
            </p:custDataLst>
          </p:nvPr>
        </p:nvSpPr>
        <p:spPr>
          <a:xfrm>
            <a:off x="1079500" y="3632200"/>
            <a:ext cx="10033000" cy="381000"/>
          </a:xfrm>
          <a:prstGeom prst="round2DiagRect">
            <a:avLst>
              <a:gd name="adj1" fmla="val 100000"/>
              <a:gd name="adj2" fmla="val 0"/>
            </a:avLst>
          </a:prstGeom>
          <a:solidFill>
            <a:srgbClr val="7030A0">
              <a:alpha val="100000"/>
            </a:srgbClr>
          </a:solidFill>
        </p:spPr>
      </p:sp>
      <p:sp>
        <p:nvSpPr>
          <p:cNvPr id="13" name="OTLSHAPE_TB_00000000000000000000000000000000_ElapsedTime"/>
          <p:cNvSpPr/>
          <p:nvPr>
            <p:custDataLst>
              <p:tags r:id="rId5"/>
            </p:custDataLst>
          </p:nvPr>
        </p:nvSpPr>
        <p:spPr>
          <a:xfrm>
            <a:off x="1079500" y="3632200"/>
            <a:ext cx="3162300" cy="381000"/>
          </a:xfrm>
          <a:prstGeom prst="round2DiagRect">
            <a:avLst>
              <a:gd name="adj1" fmla="val 100000"/>
              <a:gd name="adj2" fmla="val 0"/>
            </a:avLst>
          </a:prstGeom>
          <a:solidFill>
            <a:srgbClr val="808DA9">
              <a:alpha val="30000"/>
            </a:srgbClr>
          </a:solidFill>
        </p:spPr>
      </p:sp>
      <p:sp>
        <p:nvSpPr>
          <p:cNvPr id="14" name="OTLSHAPE_TB_00000000000000000000000000000000_TodayMarkerShape" hidden="1"/>
          <p:cNvSpPr/>
          <p:nvPr>
            <p:custDataLst>
              <p:tags r:id="rId6"/>
            </p:custDataLst>
          </p:nvPr>
        </p:nvSpPr>
        <p:spPr>
          <a:xfrm>
            <a:off x="4191000" y="4013200"/>
            <a:ext cx="114300" cy="127000"/>
          </a:xfrm>
          <a:prstGeom prst="triangle">
            <a:avLst/>
          </a:prstGeom>
          <a:solidFill>
            <a:srgbClr val="FF0000">
              <a:alpha val="100000"/>
            </a:srgbClr>
          </a:solidFill>
        </p:spPr>
      </p:sp>
      <p:sp>
        <p:nvSpPr>
          <p:cNvPr id="15" name="OTLSHAPE_TB_00000000000000000000000000000000_TodayMarkerText" hidden="1"/>
          <p:cNvSpPr/>
          <p:nvPr>
            <p:custDataLst>
              <p:tags r:id="rId7"/>
            </p:custDataLst>
          </p:nvPr>
        </p:nvSpPr>
        <p:spPr>
          <a:xfrm>
            <a:off x="4241800" y="4140200"/>
            <a:ext cx="0" cy="0"/>
          </a:xfrm>
          <a:prstGeom prst="rect">
            <a:avLst/>
          </a:prstGeom>
          <a:noFill/>
        </p:spPr>
        <p:txBody>
          <a:bodyPr vert="horz" wrap="none" lIns="0" tIns="0" rIns="0" bIns="0" rtlCol="0" anchor="ctr" anchorCtr="0">
            <a:spAutoFit/>
          </a:bodyPr>
          <a:lstStyle/>
          <a:p>
            <a:pPr algn="ctr"/>
            <a:r>
              <a:rPr lang="en-US" sz="1100" b="0" i="0" u="none">
                <a:solidFill>
                  <a:srgbClr val="000000">
                    <a:alpha val="100000"/>
                  </a:srgbClr>
                </a:solidFill>
                <a:latin typeface="Arial" panose="02040604050505020304" pitchFamily="18" charset="0"/>
              </a:rPr>
              <a:t>Today</a:t>
            </a:r>
          </a:p>
        </p:txBody>
      </p:sp>
      <p:sp>
        <p:nvSpPr>
          <p:cNvPr id="16" name="OTLSHAPE_TB_00000000000000000000000000000000_TimescaleInterval1"/>
          <p:cNvSpPr/>
          <p:nvPr>
            <p:custDataLst>
              <p:tags r:id="rId8"/>
            </p:custDataLst>
          </p:nvPr>
        </p:nvSpPr>
        <p:spPr>
          <a:xfrm>
            <a:off x="1143000" y="3733800"/>
            <a:ext cx="368300" cy="190500"/>
          </a:xfrm>
          <a:prstGeom prst="rect">
            <a:avLst/>
          </a:prstGeom>
          <a:noFill/>
        </p:spPr>
        <p:txBody>
          <a:bodyPr vert="horz" wrap="none" lIns="0" tIns="0" rIns="0" bIns="0" rtlCol="0" anchor="ctr" anchorCtr="0">
            <a:spAutoFit/>
          </a:bodyPr>
          <a:lstStyle/>
          <a:p>
            <a:pPr algn="l"/>
            <a:r>
              <a:rPr lang="en-US" sz="1200" b="1" i="0" u="none">
                <a:solidFill>
                  <a:srgbClr val="FFFFFF">
                    <a:alpha val="100000"/>
                  </a:srgbClr>
                </a:solidFill>
                <a:latin typeface="Verdana" panose="02040604050505020304" pitchFamily="18" charset="0"/>
              </a:rPr>
              <a:t>Sep</a:t>
            </a:r>
          </a:p>
        </p:txBody>
      </p:sp>
      <p:cxnSp>
        <p:nvCxnSpPr>
          <p:cNvPr id="17" name="OTLSHAPE_TB_00000000000000000000000000000000_Separator1"/>
          <p:cNvCxnSpPr/>
          <p:nvPr>
            <p:custDataLst>
              <p:tags r:id="rId9"/>
            </p:custDataLst>
          </p:nvPr>
        </p:nvCxnSpPr>
        <p:spPr>
          <a:xfrm>
            <a:off x="4381500" y="3721100"/>
            <a:ext cx="0" cy="203200"/>
          </a:xfrm>
          <a:prstGeom prst="line">
            <a:avLst/>
          </a:prstGeom>
          <a:ln w="12700" cap="flat" cmpd="sng" algn="ctr">
            <a:solidFill>
              <a:srgbClr val="FFFFFF">
                <a:alpha val="30000"/>
              </a:srgbClr>
            </a:solidFill>
            <a:prstDash val="solid"/>
            <a:headEnd type="none" w="med" len="med"/>
            <a:tailEnd type="none" w="med" len="med"/>
          </a:ln>
        </p:spPr>
      </p:cxnSp>
      <p:sp>
        <p:nvSpPr>
          <p:cNvPr id="18" name="OTLSHAPE_TB_00000000000000000000000000000000_TimescaleInterval2"/>
          <p:cNvSpPr/>
          <p:nvPr>
            <p:custDataLst>
              <p:tags r:id="rId10"/>
            </p:custDataLst>
          </p:nvPr>
        </p:nvSpPr>
        <p:spPr>
          <a:xfrm>
            <a:off x="4445000" y="3733800"/>
            <a:ext cx="368300" cy="190500"/>
          </a:xfrm>
          <a:prstGeom prst="rect">
            <a:avLst/>
          </a:prstGeom>
          <a:noFill/>
        </p:spPr>
        <p:txBody>
          <a:bodyPr vert="horz" wrap="none" lIns="0" tIns="0" rIns="0" bIns="0" rtlCol="0" anchor="ctr" anchorCtr="0">
            <a:spAutoFit/>
          </a:bodyPr>
          <a:lstStyle/>
          <a:p>
            <a:pPr algn="l"/>
            <a:r>
              <a:rPr lang="en-US" sz="1200" b="1" i="0" u="none">
                <a:solidFill>
                  <a:srgbClr val="FFFFFF">
                    <a:alpha val="100000"/>
                  </a:srgbClr>
                </a:solidFill>
                <a:latin typeface="Verdana" panose="02040604050505020304" pitchFamily="18" charset="0"/>
              </a:rPr>
              <a:t>Oct</a:t>
            </a:r>
          </a:p>
        </p:txBody>
      </p:sp>
      <p:cxnSp>
        <p:nvCxnSpPr>
          <p:cNvPr id="19" name="OTLSHAPE_TB_00000000000000000000000000000000_Separator2"/>
          <p:cNvCxnSpPr/>
          <p:nvPr>
            <p:custDataLst>
              <p:tags r:id="rId11"/>
            </p:custDataLst>
          </p:nvPr>
        </p:nvCxnSpPr>
        <p:spPr>
          <a:xfrm>
            <a:off x="7810500" y="3721100"/>
            <a:ext cx="0" cy="203200"/>
          </a:xfrm>
          <a:prstGeom prst="line">
            <a:avLst/>
          </a:prstGeom>
          <a:ln w="12700" cap="flat" cmpd="sng" algn="ctr">
            <a:solidFill>
              <a:srgbClr val="FFFFFF">
                <a:alpha val="30000"/>
              </a:srgbClr>
            </a:solidFill>
            <a:prstDash val="solid"/>
            <a:headEnd type="none" w="med" len="med"/>
            <a:tailEnd type="none" w="med" len="med"/>
          </a:ln>
        </p:spPr>
      </p:cxnSp>
      <p:sp>
        <p:nvSpPr>
          <p:cNvPr id="20" name="OTLSHAPE_TB_00000000000000000000000000000000_TimescaleInterval3"/>
          <p:cNvSpPr/>
          <p:nvPr>
            <p:custDataLst>
              <p:tags r:id="rId12"/>
            </p:custDataLst>
          </p:nvPr>
        </p:nvSpPr>
        <p:spPr>
          <a:xfrm>
            <a:off x="7874000" y="3733800"/>
            <a:ext cx="368300" cy="190500"/>
          </a:xfrm>
          <a:prstGeom prst="rect">
            <a:avLst/>
          </a:prstGeom>
          <a:noFill/>
        </p:spPr>
        <p:txBody>
          <a:bodyPr vert="horz" wrap="none" lIns="0" tIns="0" rIns="0" bIns="0" rtlCol="0" anchor="ctr" anchorCtr="0">
            <a:spAutoFit/>
          </a:bodyPr>
          <a:lstStyle/>
          <a:p>
            <a:pPr algn="l"/>
            <a:r>
              <a:rPr lang="en-US" sz="1200" b="1" i="0" u="none">
                <a:solidFill>
                  <a:srgbClr val="FFFFFF">
                    <a:alpha val="100000"/>
                  </a:srgbClr>
                </a:solidFill>
                <a:latin typeface="Verdana" panose="02040604050505020304" pitchFamily="18" charset="0"/>
              </a:rPr>
              <a:t>Nov</a:t>
            </a:r>
          </a:p>
        </p:txBody>
      </p:sp>
      <p:cxnSp>
        <p:nvCxnSpPr>
          <p:cNvPr id="21" name="OTLSHAPE_M_62cdfa043b7a4bb3914099cf9b69541d_Connector1"/>
          <p:cNvCxnSpPr/>
          <p:nvPr>
            <p:custDataLst>
              <p:tags r:id="rId13"/>
            </p:custDataLst>
          </p:nvPr>
        </p:nvCxnSpPr>
        <p:spPr>
          <a:xfrm>
            <a:off x="1422400" y="1676400"/>
            <a:ext cx="0" cy="1955800"/>
          </a:xfrm>
          <a:prstGeom prst="line">
            <a:avLst/>
          </a:prstGeom>
          <a:ln w="12700" cap="flat" cmpd="sng" algn="ctr">
            <a:solidFill>
              <a:srgbClr val="80B9DE">
                <a:alpha val="100000"/>
              </a:srgbClr>
            </a:solidFill>
            <a:prstDash val="solid"/>
            <a:headEnd type="none" w="med" len="med"/>
            <a:tailEnd type="none" w="med" len="med"/>
          </a:ln>
        </p:spPr>
      </p:cxnSp>
      <p:cxnSp>
        <p:nvCxnSpPr>
          <p:cNvPr id="22" name="OTLSHAPE_M_99e9b4dea9df4d00b28b2110c2343bd7_Connector1"/>
          <p:cNvCxnSpPr/>
          <p:nvPr>
            <p:custDataLst>
              <p:tags r:id="rId14"/>
            </p:custDataLst>
          </p:nvPr>
        </p:nvCxnSpPr>
        <p:spPr>
          <a:xfrm>
            <a:off x="1955800" y="3302000"/>
            <a:ext cx="0" cy="266700"/>
          </a:xfrm>
          <a:prstGeom prst="line">
            <a:avLst/>
          </a:prstGeom>
          <a:ln w="12700" cap="flat" cmpd="sng" algn="ctr">
            <a:solidFill>
              <a:srgbClr val="000000">
                <a:alpha val="100000"/>
              </a:srgbClr>
            </a:solidFill>
            <a:prstDash val="solid"/>
            <a:headEnd type="none" w="med" len="med"/>
            <a:tailEnd type="none" w="med" len="med"/>
          </a:ln>
        </p:spPr>
      </p:cxnSp>
      <p:cxnSp>
        <p:nvCxnSpPr>
          <p:cNvPr id="23" name="OTLSHAPE_M_064957ea5d874226957871c40e306150_Connector1"/>
          <p:cNvCxnSpPr/>
          <p:nvPr>
            <p:custDataLst>
              <p:tags r:id="rId15"/>
            </p:custDataLst>
          </p:nvPr>
        </p:nvCxnSpPr>
        <p:spPr>
          <a:xfrm>
            <a:off x="3060700" y="2387600"/>
            <a:ext cx="0" cy="1181100"/>
          </a:xfrm>
          <a:prstGeom prst="line">
            <a:avLst/>
          </a:prstGeom>
          <a:ln w="12700" cap="flat" cmpd="sng" algn="ctr">
            <a:solidFill>
              <a:srgbClr val="000000">
                <a:alpha val="100000"/>
              </a:srgbClr>
            </a:solidFill>
            <a:prstDash val="solid"/>
            <a:headEnd type="none" w="med" len="med"/>
            <a:tailEnd type="none" w="med" len="med"/>
          </a:ln>
        </p:spPr>
      </p:cxnSp>
      <p:cxnSp>
        <p:nvCxnSpPr>
          <p:cNvPr id="24" name="OTLSHAPE_M_3bc9ce2530944b1b9574ae8d7b633fc0_Connector1"/>
          <p:cNvCxnSpPr/>
          <p:nvPr>
            <p:custDataLst>
              <p:tags r:id="rId16"/>
            </p:custDataLst>
          </p:nvPr>
        </p:nvCxnSpPr>
        <p:spPr>
          <a:xfrm>
            <a:off x="3721100" y="4076700"/>
            <a:ext cx="0" cy="215900"/>
          </a:xfrm>
          <a:prstGeom prst="line">
            <a:avLst/>
          </a:prstGeom>
          <a:ln w="12700" cap="flat" cmpd="sng" algn="ctr">
            <a:solidFill>
              <a:srgbClr val="000000">
                <a:alpha val="100000"/>
              </a:srgbClr>
            </a:solidFill>
            <a:prstDash val="solid"/>
            <a:headEnd type="none" w="med" len="med"/>
            <a:tailEnd type="none" w="med" len="med"/>
          </a:ln>
        </p:spPr>
      </p:cxnSp>
      <p:cxnSp>
        <p:nvCxnSpPr>
          <p:cNvPr id="25" name="OTLSHAPE_M_9d0e1ad8469741639dc175b1685d2226_Connector1"/>
          <p:cNvCxnSpPr/>
          <p:nvPr>
            <p:custDataLst>
              <p:tags r:id="rId17"/>
            </p:custDataLst>
          </p:nvPr>
        </p:nvCxnSpPr>
        <p:spPr>
          <a:xfrm>
            <a:off x="6045200" y="4076700"/>
            <a:ext cx="0" cy="584200"/>
          </a:xfrm>
          <a:prstGeom prst="line">
            <a:avLst/>
          </a:prstGeom>
          <a:ln w="12700" cap="flat" cmpd="sng" algn="ctr">
            <a:solidFill>
              <a:srgbClr val="000000">
                <a:alpha val="100000"/>
              </a:srgbClr>
            </a:solidFill>
            <a:prstDash val="solid"/>
            <a:headEnd type="none" w="med" len="med"/>
            <a:tailEnd type="none" w="med" len="med"/>
          </a:ln>
        </p:spPr>
      </p:cxnSp>
      <p:cxnSp>
        <p:nvCxnSpPr>
          <p:cNvPr id="26" name="OTLSHAPE_M_82e858a88da047578f94486deb960bd5_Connector1"/>
          <p:cNvCxnSpPr/>
          <p:nvPr>
            <p:custDataLst>
              <p:tags r:id="rId18"/>
            </p:custDataLst>
          </p:nvPr>
        </p:nvCxnSpPr>
        <p:spPr>
          <a:xfrm>
            <a:off x="10566400" y="4013200"/>
            <a:ext cx="0" cy="1663700"/>
          </a:xfrm>
          <a:prstGeom prst="line">
            <a:avLst/>
          </a:prstGeom>
          <a:ln w="12700" cap="flat" cmpd="sng" algn="ctr">
            <a:solidFill>
              <a:srgbClr val="8D9BB7">
                <a:alpha val="100000"/>
              </a:srgbClr>
            </a:solidFill>
            <a:prstDash val="solid"/>
            <a:headEnd type="none" w="med" len="med"/>
            <a:tailEnd type="none" w="med" len="med"/>
          </a:ln>
        </p:spPr>
      </p:cxnSp>
      <p:sp>
        <p:nvSpPr>
          <p:cNvPr id="29" name="OTLSHAPE_M_62cdfa043b7a4bb3914099cf9b69541d_Shape"/>
          <p:cNvSpPr/>
          <p:nvPr>
            <p:custDataLst>
              <p:tags r:id="rId19"/>
            </p:custDataLst>
          </p:nvPr>
        </p:nvSpPr>
        <p:spPr>
          <a:xfrm rot="-5400000">
            <a:off x="1447800" y="1676400"/>
            <a:ext cx="165100" cy="165100"/>
          </a:xfrm>
          <a:prstGeom prst="flowChartMerge">
            <a:avLst/>
          </a:prstGeom>
          <a:solidFill>
            <a:srgbClr val="80B9DE">
              <a:alpha val="100000"/>
            </a:srgbClr>
          </a:solidFill>
        </p:spPr>
      </p:sp>
      <p:sp>
        <p:nvSpPr>
          <p:cNvPr id="27" name="OTLSHAPE_M_62cdfa043b7a4bb3914099cf9b69541d_Title"/>
          <p:cNvSpPr/>
          <p:nvPr>
            <p:custDataLst>
              <p:tags r:id="rId20"/>
            </p:custDataLst>
          </p:nvPr>
        </p:nvSpPr>
        <p:spPr>
          <a:xfrm>
            <a:off x="1638300" y="1587500"/>
            <a:ext cx="609600" cy="17780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Arial" panose="02040604050505020304" pitchFamily="18" charset="0"/>
              </a:rPr>
              <a:t>Kick Off</a:t>
            </a:r>
          </a:p>
        </p:txBody>
      </p:sp>
      <p:sp>
        <p:nvSpPr>
          <p:cNvPr id="28" name="OTLSHAPE_M_62cdfa043b7a4bb3914099cf9b69541d_Date"/>
          <p:cNvSpPr/>
          <p:nvPr>
            <p:custDataLst>
              <p:tags r:id="rId21"/>
            </p:custDataLst>
          </p:nvPr>
        </p:nvSpPr>
        <p:spPr>
          <a:xfrm>
            <a:off x="1638300" y="1765300"/>
            <a:ext cx="482600" cy="165100"/>
          </a:xfrm>
          <a:prstGeom prst="rect">
            <a:avLst/>
          </a:prstGeom>
          <a:noFill/>
        </p:spPr>
        <p:txBody>
          <a:bodyPr vert="horz" wrap="square" lIns="0" tIns="0" rIns="0" bIns="0" rtlCol="0" anchor="ctr" anchorCtr="0">
            <a:spAutoFit/>
          </a:bodyPr>
          <a:lstStyle/>
          <a:p>
            <a:pPr algn="l"/>
            <a:r>
              <a:rPr lang="en-US" sz="1100" b="0" i="0" u="none">
                <a:solidFill>
                  <a:srgbClr val="B25660">
                    <a:alpha val="100000"/>
                  </a:srgbClr>
                </a:solidFill>
                <a:latin typeface="Arial" panose="02040604050505020304" pitchFamily="18" charset="0"/>
              </a:rPr>
              <a:t>Tue 3/9</a:t>
            </a:r>
          </a:p>
        </p:txBody>
      </p:sp>
      <p:sp>
        <p:nvSpPr>
          <p:cNvPr id="32" name="OTLSHAPE_M_99e9b4dea9df4d00b28b2110c2343bd7_Shape"/>
          <p:cNvSpPr/>
          <p:nvPr>
            <p:custDataLst>
              <p:tags r:id="rId22"/>
            </p:custDataLst>
          </p:nvPr>
        </p:nvSpPr>
        <p:spPr>
          <a:xfrm>
            <a:off x="1841500" y="3441700"/>
            <a:ext cx="228600" cy="254000"/>
          </a:xfrm>
          <a:prstGeom prst="diamond">
            <a:avLst/>
          </a:prstGeom>
          <a:solidFill>
            <a:srgbClr val="000000">
              <a:alpha val="100000"/>
            </a:srgbClr>
          </a:solidFill>
        </p:spPr>
      </p:sp>
      <p:sp>
        <p:nvSpPr>
          <p:cNvPr id="30" name="OTLSHAPE_M_99e9b4dea9df4d00b28b2110c2343bd7_Title"/>
          <p:cNvSpPr/>
          <p:nvPr>
            <p:custDataLst>
              <p:tags r:id="rId23"/>
            </p:custDataLst>
          </p:nvPr>
        </p:nvSpPr>
        <p:spPr>
          <a:xfrm>
            <a:off x="1587500" y="2578100"/>
            <a:ext cx="698500" cy="5207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Preparatory Phase</a:t>
            </a:r>
          </a:p>
        </p:txBody>
      </p:sp>
      <p:sp>
        <p:nvSpPr>
          <p:cNvPr id="31" name="OTLSHAPE_M_99e9b4dea9df4d00b28b2110c2343bd7_Date"/>
          <p:cNvSpPr/>
          <p:nvPr>
            <p:custDataLst>
              <p:tags r:id="rId24"/>
            </p:custDataLst>
          </p:nvPr>
        </p:nvSpPr>
        <p:spPr>
          <a:xfrm>
            <a:off x="1714500" y="3124200"/>
            <a:ext cx="482600" cy="165100"/>
          </a:xfrm>
          <a:prstGeom prst="rect">
            <a:avLst/>
          </a:prstGeom>
          <a:noFill/>
        </p:spPr>
        <p:txBody>
          <a:bodyPr vert="horz" wrap="square" lIns="0" tIns="0" rIns="0" bIns="0" rtlCol="0" anchor="ctr" anchorCtr="0">
            <a:spAutoFit/>
          </a:bodyPr>
          <a:lstStyle/>
          <a:p>
            <a:pPr algn="ctr"/>
            <a:r>
              <a:rPr lang="en-US" sz="1100" b="0" i="0" u="none">
                <a:solidFill>
                  <a:srgbClr val="44546A">
                    <a:alpha val="100000"/>
                  </a:srgbClr>
                </a:solidFill>
                <a:latin typeface="Arial" panose="02040604050505020304" pitchFamily="18" charset="0"/>
              </a:rPr>
              <a:t>Sun 8/9</a:t>
            </a:r>
          </a:p>
        </p:txBody>
      </p:sp>
      <p:sp>
        <p:nvSpPr>
          <p:cNvPr id="35" name="OTLSHAPE_M_064957ea5d874226957871c40e306150_Shape"/>
          <p:cNvSpPr/>
          <p:nvPr>
            <p:custDataLst>
              <p:tags r:id="rId25"/>
            </p:custDataLst>
          </p:nvPr>
        </p:nvSpPr>
        <p:spPr>
          <a:xfrm>
            <a:off x="2946400" y="3441700"/>
            <a:ext cx="228600" cy="254000"/>
          </a:xfrm>
          <a:prstGeom prst="diamond">
            <a:avLst/>
          </a:prstGeom>
          <a:solidFill>
            <a:srgbClr val="000000">
              <a:alpha val="100000"/>
            </a:srgbClr>
          </a:solidFill>
        </p:spPr>
      </p:sp>
      <p:sp>
        <p:nvSpPr>
          <p:cNvPr id="33" name="OTLSHAPE_M_064957ea5d874226957871c40e306150_Title"/>
          <p:cNvSpPr/>
          <p:nvPr>
            <p:custDataLst>
              <p:tags r:id="rId26"/>
            </p:custDataLst>
          </p:nvPr>
        </p:nvSpPr>
        <p:spPr>
          <a:xfrm>
            <a:off x="1955800" y="2019300"/>
            <a:ext cx="21971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Literature Review Completed</a:t>
            </a:r>
          </a:p>
        </p:txBody>
      </p:sp>
      <p:sp>
        <p:nvSpPr>
          <p:cNvPr id="34" name="OTLSHAPE_M_064957ea5d874226957871c40e306150_Date"/>
          <p:cNvSpPr/>
          <p:nvPr>
            <p:custDataLst>
              <p:tags r:id="rId27"/>
            </p:custDataLst>
          </p:nvPr>
        </p:nvSpPr>
        <p:spPr>
          <a:xfrm>
            <a:off x="2755900" y="2209800"/>
            <a:ext cx="609600" cy="165100"/>
          </a:xfrm>
          <a:prstGeom prst="rect">
            <a:avLst/>
          </a:prstGeom>
          <a:noFill/>
        </p:spPr>
        <p:txBody>
          <a:bodyPr vert="horz" wrap="square" lIns="0" tIns="0" rIns="0" bIns="0" rtlCol="0" anchor="ctr" anchorCtr="0">
            <a:spAutoFit/>
          </a:bodyPr>
          <a:lstStyle/>
          <a:p>
            <a:pPr algn="ctr"/>
            <a:r>
              <a:rPr lang="en-US" sz="1100" b="0" i="0" u="none">
                <a:solidFill>
                  <a:srgbClr val="44546A">
                    <a:alpha val="100000"/>
                  </a:srgbClr>
                </a:solidFill>
                <a:latin typeface="Arial" panose="02040604050505020304" pitchFamily="18" charset="0"/>
              </a:rPr>
              <a:t>Wed 18/9</a:t>
            </a:r>
          </a:p>
        </p:txBody>
      </p:sp>
      <p:sp>
        <p:nvSpPr>
          <p:cNvPr id="38" name="OTLSHAPE_M_2b40f556bd9d4b4e8a2d8b735757d18b_Shape"/>
          <p:cNvSpPr/>
          <p:nvPr>
            <p:custDataLst>
              <p:tags r:id="rId28"/>
            </p:custDataLst>
          </p:nvPr>
        </p:nvSpPr>
        <p:spPr>
          <a:xfrm>
            <a:off x="4051300" y="3441700"/>
            <a:ext cx="228600" cy="254000"/>
          </a:xfrm>
          <a:prstGeom prst="diamond">
            <a:avLst/>
          </a:prstGeom>
          <a:solidFill>
            <a:srgbClr val="000000">
              <a:alpha val="100000"/>
            </a:srgbClr>
          </a:solidFill>
        </p:spPr>
      </p:sp>
      <p:sp>
        <p:nvSpPr>
          <p:cNvPr id="36" name="OTLSHAPE_M_2b40f556bd9d4b4e8a2d8b735757d18b_Title"/>
          <p:cNvSpPr/>
          <p:nvPr>
            <p:custDataLst>
              <p:tags r:id="rId29"/>
            </p:custDataLst>
          </p:nvPr>
        </p:nvSpPr>
        <p:spPr>
          <a:xfrm>
            <a:off x="3606800" y="3073400"/>
            <a:ext cx="10922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Data Cleaning</a:t>
            </a:r>
          </a:p>
        </p:txBody>
      </p:sp>
      <p:sp>
        <p:nvSpPr>
          <p:cNvPr id="37" name="OTLSHAPE_M_2b40f556bd9d4b4e8a2d8b735757d18b_Date"/>
          <p:cNvSpPr/>
          <p:nvPr>
            <p:custDataLst>
              <p:tags r:id="rId30"/>
            </p:custDataLst>
          </p:nvPr>
        </p:nvSpPr>
        <p:spPr>
          <a:xfrm>
            <a:off x="3860800" y="3263900"/>
            <a:ext cx="609600" cy="165100"/>
          </a:xfrm>
          <a:prstGeom prst="rect">
            <a:avLst/>
          </a:prstGeom>
          <a:noFill/>
        </p:spPr>
        <p:txBody>
          <a:bodyPr vert="horz" wrap="square" lIns="0" tIns="0" rIns="0" bIns="0" rtlCol="0" anchor="ctr" anchorCtr="0">
            <a:spAutoFit/>
          </a:bodyPr>
          <a:lstStyle/>
          <a:p>
            <a:pPr algn="ctr"/>
            <a:r>
              <a:rPr lang="en-US" sz="1100" b="0" i="0" u="none">
                <a:solidFill>
                  <a:srgbClr val="44546A">
                    <a:alpha val="100000"/>
                  </a:srgbClr>
                </a:solidFill>
                <a:latin typeface="Arial" panose="02040604050505020304" pitchFamily="18" charset="0"/>
              </a:rPr>
              <a:t>Sat 28/9</a:t>
            </a:r>
          </a:p>
        </p:txBody>
      </p:sp>
      <p:sp>
        <p:nvSpPr>
          <p:cNvPr id="41" name="OTLSHAPE_M_3efc4032ae124a288e2bffdebc520fba_Shape"/>
          <p:cNvSpPr/>
          <p:nvPr>
            <p:custDataLst>
              <p:tags r:id="rId31"/>
            </p:custDataLst>
          </p:nvPr>
        </p:nvSpPr>
        <p:spPr>
          <a:xfrm>
            <a:off x="5372100" y="3441700"/>
            <a:ext cx="228600" cy="254000"/>
          </a:xfrm>
          <a:prstGeom prst="diamond">
            <a:avLst/>
          </a:prstGeom>
          <a:solidFill>
            <a:srgbClr val="000000">
              <a:alpha val="100000"/>
            </a:srgbClr>
          </a:solidFill>
        </p:spPr>
      </p:sp>
      <p:sp>
        <p:nvSpPr>
          <p:cNvPr id="39" name="OTLSHAPE_M_3efc4032ae124a288e2bffdebc520fba_Title"/>
          <p:cNvSpPr/>
          <p:nvPr>
            <p:custDataLst>
              <p:tags r:id="rId32"/>
            </p:custDataLst>
          </p:nvPr>
        </p:nvSpPr>
        <p:spPr>
          <a:xfrm>
            <a:off x="4876800" y="3073400"/>
            <a:ext cx="12192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Implementation</a:t>
            </a:r>
          </a:p>
        </p:txBody>
      </p:sp>
      <p:sp>
        <p:nvSpPr>
          <p:cNvPr id="40" name="OTLSHAPE_M_3efc4032ae124a288e2bffdebc520fba_Date"/>
          <p:cNvSpPr/>
          <p:nvPr>
            <p:custDataLst>
              <p:tags r:id="rId33"/>
            </p:custDataLst>
          </p:nvPr>
        </p:nvSpPr>
        <p:spPr>
          <a:xfrm>
            <a:off x="5118100" y="3263900"/>
            <a:ext cx="736600" cy="165100"/>
          </a:xfrm>
          <a:prstGeom prst="rect">
            <a:avLst/>
          </a:prstGeom>
          <a:noFill/>
        </p:spPr>
        <p:txBody>
          <a:bodyPr vert="horz" wrap="square" lIns="0" tIns="0" rIns="0" bIns="0" rtlCol="0" anchor="ctr" anchorCtr="0">
            <a:spAutoFit/>
          </a:bodyPr>
          <a:lstStyle/>
          <a:p>
            <a:pPr algn="ctr"/>
            <a:r>
              <a:rPr lang="en-US" sz="1100" b="0" i="0" u="none">
                <a:solidFill>
                  <a:srgbClr val="B25660">
                    <a:alpha val="100000"/>
                  </a:srgbClr>
                </a:solidFill>
                <a:latin typeface="Arial" panose="02040604050505020304" pitchFamily="18" charset="0"/>
              </a:rPr>
              <a:t>Thu 10/10</a:t>
            </a:r>
          </a:p>
        </p:txBody>
      </p:sp>
      <p:sp>
        <p:nvSpPr>
          <p:cNvPr id="44" name="OTLSHAPE_M_16083d11c7cb4a5c9504516f02241926_Shape"/>
          <p:cNvSpPr/>
          <p:nvPr>
            <p:custDataLst>
              <p:tags r:id="rId34"/>
            </p:custDataLst>
          </p:nvPr>
        </p:nvSpPr>
        <p:spPr>
          <a:xfrm>
            <a:off x="7581900" y="3441700"/>
            <a:ext cx="228600" cy="254000"/>
          </a:xfrm>
          <a:prstGeom prst="diamond">
            <a:avLst/>
          </a:prstGeom>
          <a:solidFill>
            <a:srgbClr val="B25660">
              <a:alpha val="100000"/>
            </a:srgbClr>
          </a:solidFill>
        </p:spPr>
      </p:sp>
      <p:sp>
        <p:nvSpPr>
          <p:cNvPr id="42" name="OTLSHAPE_M_16083d11c7cb4a5c9504516f02241926_Title"/>
          <p:cNvSpPr/>
          <p:nvPr>
            <p:custDataLst>
              <p:tags r:id="rId35"/>
            </p:custDataLst>
          </p:nvPr>
        </p:nvSpPr>
        <p:spPr>
          <a:xfrm>
            <a:off x="6718300" y="3073400"/>
            <a:ext cx="19558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Performance Optimization</a:t>
            </a:r>
          </a:p>
        </p:txBody>
      </p:sp>
      <p:sp>
        <p:nvSpPr>
          <p:cNvPr id="43" name="OTLSHAPE_M_16083d11c7cb4a5c9504516f02241926_Date"/>
          <p:cNvSpPr/>
          <p:nvPr>
            <p:custDataLst>
              <p:tags r:id="rId36"/>
            </p:custDataLst>
          </p:nvPr>
        </p:nvSpPr>
        <p:spPr>
          <a:xfrm>
            <a:off x="7327900" y="3263900"/>
            <a:ext cx="736600" cy="165100"/>
          </a:xfrm>
          <a:prstGeom prst="rect">
            <a:avLst/>
          </a:prstGeom>
          <a:noFill/>
        </p:spPr>
        <p:txBody>
          <a:bodyPr vert="horz" wrap="square" lIns="0" tIns="0" rIns="0" bIns="0" rtlCol="0" anchor="ctr" anchorCtr="0">
            <a:spAutoFit/>
          </a:bodyPr>
          <a:lstStyle/>
          <a:p>
            <a:pPr algn="ctr"/>
            <a:r>
              <a:rPr lang="en-US" sz="1100" b="0" i="0" u="none">
                <a:solidFill>
                  <a:srgbClr val="B25660">
                    <a:alpha val="100000"/>
                  </a:srgbClr>
                </a:solidFill>
                <a:latin typeface="Arial" panose="02040604050505020304" pitchFamily="18" charset="0"/>
              </a:rPr>
              <a:t>Wed 30/10</a:t>
            </a:r>
          </a:p>
        </p:txBody>
      </p:sp>
      <p:sp>
        <p:nvSpPr>
          <p:cNvPr id="47" name="OTLSHAPE_M_502c1477f05446f1991c62d48fd46413_Shape"/>
          <p:cNvSpPr/>
          <p:nvPr>
            <p:custDataLst>
              <p:tags r:id="rId37"/>
            </p:custDataLst>
          </p:nvPr>
        </p:nvSpPr>
        <p:spPr>
          <a:xfrm>
            <a:off x="9893300" y="3441700"/>
            <a:ext cx="228600" cy="254000"/>
          </a:xfrm>
          <a:prstGeom prst="diamond">
            <a:avLst/>
          </a:prstGeom>
          <a:solidFill>
            <a:srgbClr val="B25660">
              <a:alpha val="100000"/>
            </a:srgbClr>
          </a:solidFill>
        </p:spPr>
      </p:sp>
      <p:sp>
        <p:nvSpPr>
          <p:cNvPr id="45" name="OTLSHAPE_M_502c1477f05446f1991c62d48fd46413_Title"/>
          <p:cNvSpPr/>
          <p:nvPr>
            <p:custDataLst>
              <p:tags r:id="rId38"/>
            </p:custDataLst>
          </p:nvPr>
        </p:nvSpPr>
        <p:spPr>
          <a:xfrm>
            <a:off x="9398000" y="3073400"/>
            <a:ext cx="12192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Documentation</a:t>
            </a:r>
          </a:p>
        </p:txBody>
      </p:sp>
      <p:sp>
        <p:nvSpPr>
          <p:cNvPr id="46" name="OTLSHAPE_M_502c1477f05446f1991c62d48fd46413_Date"/>
          <p:cNvSpPr/>
          <p:nvPr>
            <p:custDataLst>
              <p:tags r:id="rId39"/>
            </p:custDataLst>
          </p:nvPr>
        </p:nvSpPr>
        <p:spPr>
          <a:xfrm>
            <a:off x="9639300" y="3263900"/>
            <a:ext cx="736600" cy="165100"/>
          </a:xfrm>
          <a:prstGeom prst="rect">
            <a:avLst/>
          </a:prstGeom>
          <a:noFill/>
        </p:spPr>
        <p:txBody>
          <a:bodyPr vert="horz" wrap="square" lIns="0" tIns="0" rIns="0" bIns="0" rtlCol="0" anchor="ctr" anchorCtr="0">
            <a:spAutoFit/>
          </a:bodyPr>
          <a:lstStyle/>
          <a:p>
            <a:pPr algn="ctr"/>
            <a:r>
              <a:rPr lang="en-US" sz="1100" b="0" i="0" u="none">
                <a:solidFill>
                  <a:srgbClr val="B25660">
                    <a:alpha val="100000"/>
                  </a:srgbClr>
                </a:solidFill>
                <a:latin typeface="Arial" panose="02040604050505020304" pitchFamily="18" charset="0"/>
              </a:rPr>
              <a:t>Wed 20/11</a:t>
            </a:r>
          </a:p>
        </p:txBody>
      </p:sp>
      <p:sp>
        <p:nvSpPr>
          <p:cNvPr id="50" name="OTLSHAPE_M_3bc9ce2530944b1b9574ae8d7b633fc0_Shape"/>
          <p:cNvSpPr/>
          <p:nvPr>
            <p:custDataLst>
              <p:tags r:id="rId40"/>
            </p:custDataLst>
          </p:nvPr>
        </p:nvSpPr>
        <p:spPr>
          <a:xfrm>
            <a:off x="3606800" y="3949700"/>
            <a:ext cx="228600" cy="254000"/>
          </a:xfrm>
          <a:prstGeom prst="diamond">
            <a:avLst/>
          </a:prstGeom>
          <a:solidFill>
            <a:srgbClr val="000000">
              <a:alpha val="100000"/>
            </a:srgbClr>
          </a:solidFill>
        </p:spPr>
      </p:sp>
      <p:sp>
        <p:nvSpPr>
          <p:cNvPr id="48" name="OTLSHAPE_M_3bc9ce2530944b1b9574ae8d7b633fc0_Title"/>
          <p:cNvSpPr/>
          <p:nvPr>
            <p:custDataLst>
              <p:tags r:id="rId41"/>
            </p:custDataLst>
          </p:nvPr>
        </p:nvSpPr>
        <p:spPr>
          <a:xfrm>
            <a:off x="3111500" y="4495800"/>
            <a:ext cx="12192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Data Collection</a:t>
            </a:r>
          </a:p>
        </p:txBody>
      </p:sp>
      <p:sp>
        <p:nvSpPr>
          <p:cNvPr id="49" name="OTLSHAPE_M_3bc9ce2530944b1b9574ae8d7b633fc0_Date"/>
          <p:cNvSpPr/>
          <p:nvPr>
            <p:custDataLst>
              <p:tags r:id="rId42"/>
            </p:custDataLst>
          </p:nvPr>
        </p:nvSpPr>
        <p:spPr>
          <a:xfrm>
            <a:off x="3416300" y="4330700"/>
            <a:ext cx="609600" cy="165100"/>
          </a:xfrm>
          <a:prstGeom prst="rect">
            <a:avLst/>
          </a:prstGeom>
          <a:noFill/>
        </p:spPr>
        <p:txBody>
          <a:bodyPr vert="horz" wrap="square" lIns="0" tIns="0" rIns="0" bIns="0" rtlCol="0" anchor="ctr" anchorCtr="0">
            <a:spAutoFit/>
          </a:bodyPr>
          <a:lstStyle/>
          <a:p>
            <a:pPr algn="ctr"/>
            <a:r>
              <a:rPr lang="en-US" sz="1100" b="0" i="0" u="none">
                <a:solidFill>
                  <a:srgbClr val="44546A">
                    <a:alpha val="100000"/>
                  </a:srgbClr>
                </a:solidFill>
                <a:latin typeface="Arial" panose="02040604050505020304" pitchFamily="18" charset="0"/>
              </a:rPr>
              <a:t>Tue 24/9</a:t>
            </a:r>
          </a:p>
        </p:txBody>
      </p:sp>
      <p:sp>
        <p:nvSpPr>
          <p:cNvPr id="53" name="OTLSHAPE_M_9d0e1ad8469741639dc175b1685d2226_Shape"/>
          <p:cNvSpPr/>
          <p:nvPr>
            <p:custDataLst>
              <p:tags r:id="rId43"/>
            </p:custDataLst>
          </p:nvPr>
        </p:nvSpPr>
        <p:spPr>
          <a:xfrm>
            <a:off x="5930900" y="3949700"/>
            <a:ext cx="228600" cy="254000"/>
          </a:xfrm>
          <a:prstGeom prst="diamond">
            <a:avLst/>
          </a:prstGeom>
          <a:solidFill>
            <a:srgbClr val="000000">
              <a:alpha val="100000"/>
            </a:srgbClr>
          </a:solidFill>
        </p:spPr>
      </p:sp>
      <p:sp>
        <p:nvSpPr>
          <p:cNvPr id="51" name="OTLSHAPE_M_9d0e1ad8469741639dc175b1685d2226_Title"/>
          <p:cNvSpPr/>
          <p:nvPr>
            <p:custDataLst>
              <p:tags r:id="rId44"/>
            </p:custDataLst>
          </p:nvPr>
        </p:nvSpPr>
        <p:spPr>
          <a:xfrm>
            <a:off x="5486400" y="4864100"/>
            <a:ext cx="1092200" cy="177800"/>
          </a:xfrm>
          <a:prstGeom prst="rect">
            <a:avLst/>
          </a:prstGeom>
          <a:noFill/>
        </p:spPr>
        <p:txBody>
          <a:bodyPr vert="horz" wrap="square" lIns="0" tIns="0" rIns="0" bIns="0" rtlCol="0" anchor="ctr" anchorCtr="0">
            <a:spAutoFit/>
          </a:bodyPr>
          <a:lstStyle/>
          <a:p>
            <a:pPr algn="ctr"/>
            <a:r>
              <a:rPr lang="en-US" sz="1200" b="1" i="0" u="none">
                <a:solidFill>
                  <a:srgbClr val="000000">
                    <a:alpha val="100000"/>
                  </a:srgbClr>
                </a:solidFill>
                <a:latin typeface="Arial" panose="02040604050505020304" pitchFamily="18" charset="0"/>
              </a:rPr>
              <a:t>PreProcessing</a:t>
            </a:r>
          </a:p>
        </p:txBody>
      </p:sp>
      <p:sp>
        <p:nvSpPr>
          <p:cNvPr id="52" name="OTLSHAPE_M_9d0e1ad8469741639dc175b1685d2226_Date"/>
          <p:cNvSpPr/>
          <p:nvPr>
            <p:custDataLst>
              <p:tags r:id="rId45"/>
            </p:custDataLst>
          </p:nvPr>
        </p:nvSpPr>
        <p:spPr>
          <a:xfrm>
            <a:off x="5664200" y="4686300"/>
            <a:ext cx="736600" cy="165100"/>
          </a:xfrm>
          <a:prstGeom prst="rect">
            <a:avLst/>
          </a:prstGeom>
          <a:noFill/>
        </p:spPr>
        <p:txBody>
          <a:bodyPr vert="horz" wrap="square" lIns="0" tIns="0" rIns="0" bIns="0" rtlCol="0" anchor="ctr" anchorCtr="0">
            <a:spAutoFit/>
          </a:bodyPr>
          <a:lstStyle/>
          <a:p>
            <a:pPr algn="ctr"/>
            <a:r>
              <a:rPr lang="en-US" sz="1100" b="0" i="0" u="none">
                <a:solidFill>
                  <a:srgbClr val="44546A">
                    <a:alpha val="100000"/>
                  </a:srgbClr>
                </a:solidFill>
                <a:latin typeface="Arial" panose="02040604050505020304" pitchFamily="18" charset="0"/>
              </a:rPr>
              <a:t>Tue 15/10</a:t>
            </a:r>
          </a:p>
        </p:txBody>
      </p:sp>
      <p:sp>
        <p:nvSpPr>
          <p:cNvPr id="56" name="OTLSHAPE_M_82e858a88da047578f94486deb960bd5_Shape"/>
          <p:cNvSpPr/>
          <p:nvPr>
            <p:custDataLst>
              <p:tags r:id="rId46"/>
            </p:custDataLst>
          </p:nvPr>
        </p:nvSpPr>
        <p:spPr>
          <a:xfrm rot="-5400000">
            <a:off x="10591800" y="5511800"/>
            <a:ext cx="165100" cy="165100"/>
          </a:xfrm>
          <a:prstGeom prst="flowChartMerge">
            <a:avLst/>
          </a:prstGeom>
          <a:solidFill>
            <a:srgbClr val="538135">
              <a:alpha val="100000"/>
            </a:srgbClr>
          </a:solidFill>
        </p:spPr>
      </p:sp>
      <p:sp>
        <p:nvSpPr>
          <p:cNvPr id="54" name="OTLSHAPE_M_82e858a88da047578f94486deb960bd5_Title"/>
          <p:cNvSpPr/>
          <p:nvPr>
            <p:custDataLst>
              <p:tags r:id="rId47"/>
            </p:custDataLst>
          </p:nvPr>
        </p:nvSpPr>
        <p:spPr>
          <a:xfrm>
            <a:off x="10795000" y="5600700"/>
            <a:ext cx="609600" cy="17780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Arial" panose="02040604050505020304" pitchFamily="18" charset="0"/>
              </a:rPr>
              <a:t>Sign Off</a:t>
            </a:r>
          </a:p>
        </p:txBody>
      </p:sp>
      <p:sp>
        <p:nvSpPr>
          <p:cNvPr id="55" name="OTLSHAPE_M_82e858a88da047578f94486deb960bd5_Date"/>
          <p:cNvSpPr/>
          <p:nvPr>
            <p:custDataLst>
              <p:tags r:id="rId48"/>
            </p:custDataLst>
          </p:nvPr>
        </p:nvSpPr>
        <p:spPr>
          <a:xfrm>
            <a:off x="10795000" y="5422900"/>
            <a:ext cx="736600" cy="165100"/>
          </a:xfrm>
          <a:prstGeom prst="rect">
            <a:avLst/>
          </a:prstGeom>
          <a:noFill/>
        </p:spPr>
        <p:txBody>
          <a:bodyPr vert="horz" wrap="square" lIns="0" tIns="0" rIns="0" bIns="0" rtlCol="0" anchor="ctr" anchorCtr="0">
            <a:spAutoFit/>
          </a:bodyPr>
          <a:lstStyle/>
          <a:p>
            <a:pPr algn="l"/>
            <a:r>
              <a:rPr lang="en-US" sz="1100" b="0" i="0" u="none">
                <a:solidFill>
                  <a:srgbClr val="44546A">
                    <a:alpha val="100000"/>
                  </a:srgbClr>
                </a:solidFill>
                <a:latin typeface="Arial" panose="02040604050505020304" pitchFamily="18" charset="0"/>
              </a:rPr>
              <a:t>Mon 25/11</a:t>
            </a:r>
          </a:p>
        </p:txBody>
      </p:sp>
      <p:sp>
        <p:nvSpPr>
          <p:cNvPr id="2" name="TextBox 1">
            <a:extLst>
              <a:ext uri="{FF2B5EF4-FFF2-40B4-BE49-F238E27FC236}">
                <a16:creationId xmlns:a16="http://schemas.microsoft.com/office/drawing/2014/main" id="{54427C1E-B4D9-429A-A553-84F7F8ACDD73}"/>
              </a:ext>
            </a:extLst>
          </p:cNvPr>
          <p:cNvSpPr txBox="1"/>
          <p:nvPr/>
        </p:nvSpPr>
        <p:spPr>
          <a:xfrm>
            <a:off x="1054100" y="496839"/>
            <a:ext cx="8953500" cy="769441"/>
          </a:xfrm>
          <a:prstGeom prst="rect">
            <a:avLst/>
          </a:prstGeom>
          <a:noFill/>
        </p:spPr>
        <p:txBody>
          <a:bodyPr wrap="square" rtlCol="0">
            <a:spAutoFit/>
          </a:bodyPr>
          <a:lstStyle/>
          <a:p>
            <a:r>
              <a:rPr lang="en-IN" sz="4400" b="1" u="sng" dirty="0">
                <a:latin typeface="Cambria Math" panose="02040503050406030204" pitchFamily="18" charset="0"/>
                <a:ea typeface="Cambria Math" panose="02040503050406030204" pitchFamily="18" charset="0"/>
              </a:rPr>
              <a:t>Gantt Chart</a:t>
            </a:r>
          </a:p>
        </p:txBody>
      </p:sp>
    </p:spTree>
    <p:custDataLst>
      <p:tags r:id="rId1"/>
    </p:custDataLst>
    <p:extLst>
      <p:ext uri="a400434c-526a-4eae-a647-37da37d86074">
        <p14:creationId xmlns="" xmlns:a16="http://schemas.microsoft.com/office/drawing/2014/main" xmlns:p14="http://schemas.microsoft.com/office/powerpoint/2010/main" val="271479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3461-614F-4AD2-AFE3-5F19B38B6043}"/>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Expected Outcome</a:t>
            </a:r>
          </a:p>
        </p:txBody>
      </p:sp>
      <p:sp>
        <p:nvSpPr>
          <p:cNvPr id="3" name="Content Placeholder 2">
            <a:extLst>
              <a:ext uri="{FF2B5EF4-FFF2-40B4-BE49-F238E27FC236}">
                <a16:creationId xmlns:a16="http://schemas.microsoft.com/office/drawing/2014/main" id="{7F666E6F-8B44-4BD0-AEBF-7A51DCAB1C3C}"/>
              </a:ext>
            </a:extLst>
          </p:cNvPr>
          <p:cNvSpPr>
            <a:spLocks noGrp="1"/>
          </p:cNvSpPr>
          <p:nvPr>
            <p:ph idx="1"/>
          </p:nvPr>
        </p:nvSpPr>
        <p:spPr/>
        <p:txBody>
          <a:bodyPr/>
          <a:lstStyle/>
          <a:p>
            <a:pPr marL="0" indent="0">
              <a:buNone/>
            </a:pPr>
            <a:r>
              <a:rPr lang="en-IN" dirty="0">
                <a:latin typeface="Cambria Math" panose="02040503050406030204" pitchFamily="18" charset="0"/>
                <a:ea typeface="Cambria Math" panose="02040503050406030204" pitchFamily="18" charset="0"/>
              </a:rPr>
              <a:t>The outcome will be list of movies which will be “relevant” to the given movie on basis of the weighted features as specified by the user such that the more “relevant” movie will be ranked higher.</a:t>
            </a:r>
          </a:p>
        </p:txBody>
      </p:sp>
    </p:spTree>
    <p:extLst>
      <p:ext uri="{BB962C8B-B14F-4D97-AF65-F5344CB8AC3E}">
        <p14:creationId xmlns:p14="http://schemas.microsoft.com/office/powerpoint/2010/main" val="408279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984A-37F8-4B52-A924-AC19A740377B}"/>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References</a:t>
            </a:r>
          </a:p>
        </p:txBody>
      </p:sp>
      <p:sp>
        <p:nvSpPr>
          <p:cNvPr id="3" name="Content Placeholder 2">
            <a:extLst>
              <a:ext uri="{FF2B5EF4-FFF2-40B4-BE49-F238E27FC236}">
                <a16:creationId xmlns:a16="http://schemas.microsoft.com/office/drawing/2014/main" id="{B76D6141-2F0B-4299-99C4-971B5AEDD184}"/>
              </a:ext>
            </a:extLst>
          </p:cNvPr>
          <p:cNvSpPr>
            <a:spLocks noGrp="1"/>
          </p:cNvSpPr>
          <p:nvPr>
            <p:ph idx="1"/>
          </p:nvPr>
        </p:nvSpPr>
        <p:spPr/>
        <p:txBody>
          <a:bodyPr>
            <a:normAutofit fontScale="92500"/>
          </a:bodyPr>
          <a:lstStyle/>
          <a:p>
            <a:r>
              <a:rPr lang="en-IN" dirty="0">
                <a:latin typeface="Cambria Math" panose="02040503050406030204" pitchFamily="18" charset="0"/>
                <a:ea typeface="Cambria Math" panose="02040503050406030204" pitchFamily="18" charset="0"/>
              </a:rPr>
              <a:t>Recommendation Systems - </a:t>
            </a:r>
            <a:r>
              <a:rPr lang="en-IN" dirty="0">
                <a:latin typeface="Cambria Math" panose="02040503050406030204" pitchFamily="18" charset="0"/>
                <a:ea typeface="Cambria Math" panose="02040503050406030204" pitchFamily="18" charset="0"/>
                <a:hlinkClick r:id="rId2"/>
              </a:rPr>
              <a:t>https://www.microsoft.com/en-us/research/lab/microsoft-research-asia/articles/personalized-recommendation-systems/</a:t>
            </a:r>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Cosine Similarity - </a:t>
            </a:r>
            <a:r>
              <a:rPr lang="en-IN" dirty="0">
                <a:latin typeface="Cambria Math" panose="02040503050406030204" pitchFamily="18" charset="0"/>
                <a:ea typeface="Cambria Math" panose="02040503050406030204" pitchFamily="18" charset="0"/>
                <a:hlinkClick r:id="rId3"/>
              </a:rPr>
              <a:t>https://en.wikipedia.org/wiki/Cosine_similarity</a:t>
            </a:r>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Dataset containing features and stats about 5000 different movies – </a:t>
            </a:r>
          </a:p>
          <a:p>
            <a:pPr marL="0" indent="0">
              <a:buNone/>
            </a:pPr>
            <a:r>
              <a:rPr lang="en-IN"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hlinkClick r:id="rId4"/>
              </a:rPr>
              <a:t>https://www.kaggle.com/deepmatrix/imdb-5000-movie-dataset</a:t>
            </a:r>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Related Scikit Learn documentation - </a:t>
            </a:r>
            <a:r>
              <a:rPr lang="en-IN" dirty="0">
                <a:latin typeface="Cambria Math" panose="02040503050406030204" pitchFamily="18" charset="0"/>
                <a:ea typeface="Cambria Math" panose="02040503050406030204" pitchFamily="18" charset="0"/>
                <a:hlinkClick r:id="rId5"/>
              </a:rPr>
              <a:t>https://scikit-learn.org/stable/modules/preprocessing.html#preprocessing</a:t>
            </a:r>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Related Pandas documentation - </a:t>
            </a:r>
            <a:r>
              <a:rPr lang="en-IN" dirty="0">
                <a:latin typeface="Cambria Math" panose="02040503050406030204" pitchFamily="18" charset="0"/>
                <a:ea typeface="Cambria Math" panose="02040503050406030204" pitchFamily="18" charset="0"/>
                <a:hlinkClick r:id="rId6"/>
              </a:rPr>
              <a:t>https://pandas.pydata.org/pandas-docs/stable/reference/api/pandas.DataFrame.html</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3754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1D3F95-8F44-44FC-B3C3-FD4C493F9176}"/>
              </a:ext>
            </a:extLst>
          </p:cNvPr>
          <p:cNvSpPr>
            <a:spLocks noGrp="1"/>
          </p:cNvSpPr>
          <p:nvPr>
            <p:ph type="title"/>
          </p:nvPr>
        </p:nvSpPr>
        <p:spPr>
          <a:xfrm>
            <a:off x="838200" y="517525"/>
            <a:ext cx="10515600" cy="782955"/>
          </a:xfrm>
        </p:spPr>
        <p:txBody>
          <a:bodyPr>
            <a:normAutofit/>
          </a:bodyPr>
          <a:lstStyle/>
          <a:p>
            <a:r>
              <a:rPr lang="en-IN" b="1" dirty="0">
                <a:latin typeface="Cambria Math" panose="02040503050406030204" pitchFamily="18" charset="0"/>
                <a:ea typeface="Cambria Math" panose="02040503050406030204" pitchFamily="18" charset="0"/>
              </a:rPr>
              <a:t>Mentor :</a:t>
            </a:r>
          </a:p>
        </p:txBody>
      </p:sp>
      <p:sp>
        <p:nvSpPr>
          <p:cNvPr id="8" name="TextBox 7">
            <a:extLst>
              <a:ext uri="{FF2B5EF4-FFF2-40B4-BE49-F238E27FC236}">
                <a16:creationId xmlns:a16="http://schemas.microsoft.com/office/drawing/2014/main" id="{55CFEFE0-064D-4CE3-9159-511008389CA8}"/>
              </a:ext>
            </a:extLst>
          </p:cNvPr>
          <p:cNvSpPr txBox="1"/>
          <p:nvPr/>
        </p:nvSpPr>
        <p:spPr>
          <a:xfrm>
            <a:off x="838200" y="1503680"/>
            <a:ext cx="10398760" cy="584775"/>
          </a:xfrm>
          <a:prstGeom prst="rect">
            <a:avLst/>
          </a:prstGeom>
          <a:noFill/>
        </p:spPr>
        <p:txBody>
          <a:bodyPr wrap="square" rtlCol="0">
            <a:spAutoFit/>
          </a:bodyPr>
          <a:lstStyle/>
          <a:p>
            <a:pPr marL="285750" indent="-285750">
              <a:buFont typeface="Arial" panose="020B0604020202020204" pitchFamily="34" charset="0"/>
              <a:buChar char="•"/>
            </a:pPr>
            <a:r>
              <a:rPr lang="en-IN" sz="3200" dirty="0" err="1">
                <a:latin typeface="Cambria Math" panose="02040503050406030204" pitchFamily="18" charset="0"/>
                <a:ea typeface="Cambria Math" panose="02040503050406030204" pitchFamily="18" charset="0"/>
              </a:rPr>
              <a:t>Dr.</a:t>
            </a:r>
            <a:r>
              <a:rPr lang="en-IN" sz="3200" dirty="0">
                <a:latin typeface="Cambria Math" panose="02040503050406030204" pitchFamily="18" charset="0"/>
                <a:ea typeface="Cambria Math" panose="02040503050406030204" pitchFamily="18" charset="0"/>
              </a:rPr>
              <a:t> Bhupendra Sharma</a:t>
            </a:r>
          </a:p>
        </p:txBody>
      </p:sp>
      <p:sp>
        <p:nvSpPr>
          <p:cNvPr id="9" name="Rectangle 8">
            <a:extLst>
              <a:ext uri="{FF2B5EF4-FFF2-40B4-BE49-F238E27FC236}">
                <a16:creationId xmlns:a16="http://schemas.microsoft.com/office/drawing/2014/main" id="{DC576E17-9AC0-4246-AC84-550F178F7226}"/>
              </a:ext>
            </a:extLst>
          </p:cNvPr>
          <p:cNvSpPr/>
          <p:nvPr/>
        </p:nvSpPr>
        <p:spPr>
          <a:xfrm>
            <a:off x="838200" y="2659559"/>
            <a:ext cx="9936480" cy="3170099"/>
          </a:xfrm>
          <a:prstGeom prst="rect">
            <a:avLst/>
          </a:prstGeom>
        </p:spPr>
        <p:txBody>
          <a:bodyPr wrap="square">
            <a:spAutoFit/>
          </a:bodyPr>
          <a:lstStyle/>
          <a:p>
            <a:r>
              <a:rPr lang="en-IN" sz="4400" b="1" dirty="0">
                <a:latin typeface="Cambria Math" panose="02040503050406030204" pitchFamily="18" charset="0"/>
                <a:ea typeface="Cambria Math" panose="02040503050406030204" pitchFamily="18" charset="0"/>
              </a:rPr>
              <a:t>Team Members :</a:t>
            </a:r>
          </a:p>
          <a:p>
            <a:endParaRPr lang="en-IN" sz="4400" b="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IN" sz="2800" dirty="0">
                <a:latin typeface="Cambria Math" panose="02040503050406030204" pitchFamily="18" charset="0"/>
                <a:ea typeface="Cambria Math" panose="02040503050406030204" pitchFamily="18" charset="0"/>
              </a:rPr>
              <a:t>Abhishek </a:t>
            </a:r>
            <a:r>
              <a:rPr lang="en-IN" sz="2800" dirty="0" err="1">
                <a:latin typeface="Cambria Math" panose="02040503050406030204" pitchFamily="18" charset="0"/>
                <a:ea typeface="Cambria Math" panose="02040503050406030204" pitchFamily="18" charset="0"/>
              </a:rPr>
              <a:t>Jugdar</a:t>
            </a:r>
            <a:r>
              <a:rPr lang="en-IN" sz="2800" dirty="0">
                <a:latin typeface="Cambria Math" panose="02040503050406030204" pitchFamily="18" charset="0"/>
                <a:ea typeface="Cambria Math" panose="02040503050406030204" pitchFamily="18" charset="0"/>
              </a:rPr>
              <a:t>       -    111715003</a:t>
            </a:r>
          </a:p>
          <a:p>
            <a:pPr marL="457200" indent="-457200">
              <a:buFont typeface="Arial" panose="020B0604020202020204" pitchFamily="34" charset="0"/>
              <a:buChar char="•"/>
            </a:pPr>
            <a:r>
              <a:rPr lang="en-IN" sz="2800" dirty="0">
                <a:latin typeface="Cambria Math" panose="02040503050406030204" pitchFamily="18" charset="0"/>
                <a:ea typeface="Cambria Math" panose="02040503050406030204" pitchFamily="18" charset="0"/>
              </a:rPr>
              <a:t>Aditya Raut                 -    111715004</a:t>
            </a:r>
          </a:p>
          <a:p>
            <a:pPr marL="457200" indent="-457200">
              <a:buFont typeface="Arial" panose="020B0604020202020204" pitchFamily="34" charset="0"/>
              <a:buChar char="•"/>
            </a:pPr>
            <a:r>
              <a:rPr lang="en-IN" sz="2800" dirty="0">
                <a:latin typeface="Cambria Math" panose="02040503050406030204" pitchFamily="18" charset="0"/>
                <a:ea typeface="Cambria Math" panose="02040503050406030204" pitchFamily="18" charset="0"/>
              </a:rPr>
              <a:t>Anand </a:t>
            </a:r>
            <a:r>
              <a:rPr lang="en-IN" sz="2800" dirty="0" err="1">
                <a:latin typeface="Cambria Math" panose="02040503050406030204" pitchFamily="18" charset="0"/>
                <a:ea typeface="Cambria Math" panose="02040503050406030204" pitchFamily="18" charset="0"/>
              </a:rPr>
              <a:t>Pawar</a:t>
            </a:r>
            <a:r>
              <a:rPr lang="en-IN" sz="2800" dirty="0">
                <a:latin typeface="Cambria Math" panose="02040503050406030204" pitchFamily="18" charset="0"/>
                <a:ea typeface="Cambria Math" panose="02040503050406030204" pitchFamily="18" charset="0"/>
              </a:rPr>
              <a:t>	           -    111715009</a:t>
            </a:r>
          </a:p>
          <a:p>
            <a:endParaRPr lang="en-IN" sz="28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7210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3A0F-11EA-4210-B269-415B945F2038}"/>
              </a:ext>
            </a:extLst>
          </p:cNvPr>
          <p:cNvSpPr>
            <a:spLocks noGrp="1"/>
          </p:cNvSpPr>
          <p:nvPr>
            <p:ph type="title"/>
          </p:nvPr>
        </p:nvSpPr>
        <p:spPr>
          <a:xfrm>
            <a:off x="1066800" y="998832"/>
            <a:ext cx="10058400" cy="741702"/>
          </a:xfrm>
        </p:spPr>
        <p:txBody>
          <a:bodyPr>
            <a:normAutofit/>
          </a:bodyPr>
          <a:lstStyle/>
          <a:p>
            <a:r>
              <a:rPr lang="en-IN" b="1" u="sng" dirty="0">
                <a:latin typeface="Cambria Math" panose="02040503050406030204" pitchFamily="18" charset="0"/>
                <a:ea typeface="Cambria Math" panose="02040503050406030204" pitchFamily="18" charset="0"/>
              </a:rPr>
              <a:t>Outline</a:t>
            </a:r>
          </a:p>
        </p:txBody>
      </p:sp>
      <p:sp>
        <p:nvSpPr>
          <p:cNvPr id="3" name="Content Placeholder 2">
            <a:extLst>
              <a:ext uri="{FF2B5EF4-FFF2-40B4-BE49-F238E27FC236}">
                <a16:creationId xmlns:a16="http://schemas.microsoft.com/office/drawing/2014/main" id="{8F9ECA27-04FB-4C29-8986-A8AFF44649EA}"/>
              </a:ext>
            </a:extLst>
          </p:cNvPr>
          <p:cNvSpPr>
            <a:spLocks noGrp="1"/>
          </p:cNvSpPr>
          <p:nvPr>
            <p:ph idx="1"/>
          </p:nvPr>
        </p:nvSpPr>
        <p:spPr>
          <a:xfrm>
            <a:off x="1066800" y="2065654"/>
            <a:ext cx="10058400" cy="4023360"/>
          </a:xfrm>
        </p:spPr>
        <p:txBody>
          <a:bodyPr>
            <a:normAutofit fontScale="92500"/>
          </a:bodyPr>
          <a:lstStyle/>
          <a:p>
            <a:pPr>
              <a:buFont typeface="Wingdings" panose="05000000000000000000" pitchFamily="2" charset="2"/>
              <a:buChar char="Ø"/>
            </a:pPr>
            <a:r>
              <a:rPr lang="en-IN" dirty="0">
                <a:latin typeface="Cambria Math" panose="02040503050406030204" pitchFamily="18" charset="0"/>
                <a:ea typeface="Cambria Math" panose="02040503050406030204" pitchFamily="18" charset="0"/>
              </a:rPr>
              <a:t> Recommendation Systems have become very popular nowadays</a:t>
            </a:r>
          </a:p>
          <a:p>
            <a:pPr marL="0" indent="0">
              <a:buNone/>
            </a:pPr>
            <a:r>
              <a:rPr lang="en-IN" dirty="0">
                <a:latin typeface="Cambria Math" panose="02040503050406030204" pitchFamily="18" charset="0"/>
                <a:ea typeface="Cambria Math" panose="02040503050406030204" pitchFamily="18" charset="0"/>
              </a:rPr>
              <a:t>     with the increasing use of Internet.</a:t>
            </a:r>
          </a:p>
          <a:p>
            <a:pPr>
              <a:buFont typeface="Wingdings" panose="05000000000000000000" pitchFamily="2" charset="2"/>
              <a:buChar char="Ø"/>
            </a:pPr>
            <a:r>
              <a:rPr lang="en-IN" dirty="0">
                <a:latin typeface="Cambria Math" panose="02040503050406030204" pitchFamily="18" charset="0"/>
                <a:ea typeface="Cambria Math" panose="02040503050406030204" pitchFamily="18" charset="0"/>
              </a:rPr>
              <a:t> Though there have been multiple implementations of movie</a:t>
            </a:r>
          </a:p>
          <a:p>
            <a:pPr marL="0" indent="0">
              <a:buNone/>
            </a:pPr>
            <a:r>
              <a:rPr lang="en-IN" dirty="0">
                <a:latin typeface="Cambria Math" panose="02040503050406030204" pitchFamily="18" charset="0"/>
                <a:ea typeface="Cambria Math" panose="02040503050406030204" pitchFamily="18" charset="0"/>
              </a:rPr>
              <a:t>     recommendation systems yet they are far from optimal.</a:t>
            </a:r>
          </a:p>
          <a:p>
            <a:pPr>
              <a:buFont typeface="Wingdings" panose="05000000000000000000" pitchFamily="2" charset="2"/>
              <a:buChar char="Ø"/>
            </a:pPr>
            <a:r>
              <a:rPr lang="en-IN" dirty="0">
                <a:latin typeface="Cambria Math" panose="02040503050406030204" pitchFamily="18" charset="0"/>
                <a:ea typeface="Cambria Math" panose="02040503050406030204" pitchFamily="18" charset="0"/>
              </a:rPr>
              <a:t> We are using a small dataset of 5000 movies from IMDB and </a:t>
            </a:r>
          </a:p>
          <a:p>
            <a:pPr marL="0" indent="0">
              <a:buNone/>
            </a:pPr>
            <a:r>
              <a:rPr lang="en-IN" dirty="0">
                <a:latin typeface="Cambria Math" panose="02040503050406030204" pitchFamily="18" charset="0"/>
                <a:ea typeface="Cambria Math" panose="02040503050406030204" pitchFamily="18" charset="0"/>
              </a:rPr>
              <a:t>     based on its various features we will recommend related movies</a:t>
            </a:r>
          </a:p>
          <a:p>
            <a:pPr marL="0" indent="0">
              <a:buNone/>
            </a:pPr>
            <a:r>
              <a:rPr lang="en-IN" dirty="0">
                <a:latin typeface="Cambria Math" panose="02040503050406030204" pitchFamily="18" charset="0"/>
                <a:ea typeface="Cambria Math" panose="02040503050406030204" pitchFamily="18" charset="0"/>
              </a:rPr>
              <a:t>     to the user.</a:t>
            </a:r>
          </a:p>
          <a:p>
            <a:pPr marL="0" indent="0">
              <a:buNone/>
            </a:pPr>
            <a:r>
              <a:rPr lang="en-IN" dirty="0">
                <a:latin typeface="Cambria Math" panose="02040503050406030204" pitchFamily="18" charset="0"/>
                <a:ea typeface="Cambria Math" panose="02040503050406030204" pitchFamily="18" charset="0"/>
              </a:rPr>
              <a:t> </a:t>
            </a:r>
          </a:p>
          <a:p>
            <a:pPr marL="0" indent="0">
              <a:buNone/>
            </a:pP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3002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E78B-D3B9-4501-9D7F-A01618440076}"/>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Introduction</a:t>
            </a:r>
          </a:p>
        </p:txBody>
      </p:sp>
      <p:sp>
        <p:nvSpPr>
          <p:cNvPr id="3" name="Content Placeholder 2">
            <a:extLst>
              <a:ext uri="{FF2B5EF4-FFF2-40B4-BE49-F238E27FC236}">
                <a16:creationId xmlns:a16="http://schemas.microsoft.com/office/drawing/2014/main" id="{371062FB-1F2F-481C-A75E-3A9D14392474}"/>
              </a:ext>
            </a:extLst>
          </p:cNvPr>
          <p:cNvSpPr>
            <a:spLocks noGrp="1"/>
          </p:cNvSpPr>
          <p:nvPr>
            <p:ph idx="1"/>
          </p:nvPr>
        </p:nvSpPr>
        <p:spPr/>
        <p:txBody>
          <a:bodyPr/>
          <a:lstStyle/>
          <a:p>
            <a:pPr marL="0" indent="0">
              <a:buNone/>
            </a:pPr>
            <a:r>
              <a:rPr lang="en-US" dirty="0">
                <a:latin typeface="Cambria Math" panose="02040503050406030204" pitchFamily="18" charset="0"/>
                <a:ea typeface="Cambria Math" panose="02040503050406030204" pitchFamily="18" charset="0"/>
              </a:rPr>
              <a:t>A recommendation system is a type of information filtering system which attempts to predict the preferences of a user, and make suggestions based on these preferences.</a:t>
            </a:r>
          </a:p>
          <a:p>
            <a:pPr marL="0" indent="0">
              <a:buNone/>
            </a:pPr>
            <a:r>
              <a:rPr lang="en-US" dirty="0">
                <a:latin typeface="Cambria Math" panose="02040503050406030204" pitchFamily="18" charset="0"/>
                <a:ea typeface="Cambria Math" panose="02040503050406030204" pitchFamily="18" charset="0"/>
              </a:rPr>
              <a:t>There are a wide variety of applications for recommendation </a:t>
            </a:r>
            <a:r>
              <a:rPr lang="en-IN" dirty="0">
                <a:latin typeface="Cambria Math" panose="02040503050406030204" pitchFamily="18" charset="0"/>
                <a:ea typeface="Cambria Math" panose="02040503050406030204" pitchFamily="18" charset="0"/>
              </a:rPr>
              <a:t>systems. The content of online platforms which use recommendation systems varies from movies, music, books, videos, e-commerce products as well as search results on Google.</a:t>
            </a:r>
          </a:p>
          <a:p>
            <a:pPr marL="0" indent="0">
              <a:buNone/>
            </a:pPr>
            <a:r>
              <a:rPr lang="en-IN" dirty="0">
                <a:latin typeface="Cambria Math" panose="02040503050406030204" pitchFamily="18" charset="0"/>
                <a:ea typeface="Cambria Math" panose="02040503050406030204" pitchFamily="18" charset="0"/>
              </a:rPr>
              <a:t>But mainly during this project we focussed on movie recommendation system. </a:t>
            </a:r>
          </a:p>
        </p:txBody>
      </p:sp>
    </p:spTree>
    <p:extLst>
      <p:ext uri="{BB962C8B-B14F-4D97-AF65-F5344CB8AC3E}">
        <p14:creationId xmlns:p14="http://schemas.microsoft.com/office/powerpoint/2010/main" val="230195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DD9A-6D89-47D4-8EDA-93300A3B023F}"/>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Motivation</a:t>
            </a:r>
          </a:p>
        </p:txBody>
      </p:sp>
      <p:sp>
        <p:nvSpPr>
          <p:cNvPr id="3" name="Content Placeholder 2">
            <a:extLst>
              <a:ext uri="{FF2B5EF4-FFF2-40B4-BE49-F238E27FC236}">
                <a16:creationId xmlns:a16="http://schemas.microsoft.com/office/drawing/2014/main" id="{65C35324-DF82-4BB8-AF4E-C52E2E59FDF7}"/>
              </a:ext>
            </a:extLst>
          </p:cNvPr>
          <p:cNvSpPr>
            <a:spLocks noGrp="1"/>
          </p:cNvSpPr>
          <p:nvPr>
            <p:ph idx="1"/>
          </p:nvPr>
        </p:nvSpPr>
        <p:spPr/>
        <p:txBody>
          <a:bodyPr>
            <a:normAutofit/>
          </a:bodyPr>
          <a:lstStyle/>
          <a:p>
            <a:pPr marL="0" indent="0">
              <a:buNone/>
            </a:pPr>
            <a:r>
              <a:rPr lang="en-IN" dirty="0">
                <a:latin typeface="Cambria Math" panose="02040503050406030204" pitchFamily="18" charset="0"/>
                <a:ea typeface="Cambria Math" panose="02040503050406030204" pitchFamily="18" charset="0"/>
              </a:rPr>
              <a:t>Our motivation behind developing a movie recommendation system is the scale of its impact.</a:t>
            </a:r>
          </a:p>
          <a:p>
            <a:pPr marL="0" indent="0">
              <a:buNone/>
            </a:pPr>
            <a:r>
              <a:rPr lang="en-US" dirty="0">
                <a:latin typeface="Cambria Math" panose="02040503050406030204" pitchFamily="18" charset="0"/>
                <a:ea typeface="Cambria Math" panose="02040503050406030204" pitchFamily="18" charset="0"/>
              </a:rPr>
              <a:t>For example, if Amazon observes that a large number of customers who buy the latest Apple </a:t>
            </a:r>
            <a:r>
              <a:rPr lang="en-US" dirty="0" err="1">
                <a:latin typeface="Cambria Math" panose="02040503050406030204" pitchFamily="18" charset="0"/>
                <a:ea typeface="Cambria Math" panose="02040503050406030204" pitchFamily="18" charset="0"/>
              </a:rPr>
              <a:t>Macbook</a:t>
            </a:r>
            <a:r>
              <a:rPr lang="en-US" dirty="0">
                <a:latin typeface="Cambria Math" panose="02040503050406030204" pitchFamily="18" charset="0"/>
                <a:ea typeface="Cambria Math" panose="02040503050406030204" pitchFamily="18" charset="0"/>
              </a:rPr>
              <a:t> also buy a USB-C-to- USB Adapter, they can recommend the Adapter to a new user who has just added a </a:t>
            </a:r>
            <a:r>
              <a:rPr lang="en-US" dirty="0" err="1">
                <a:latin typeface="Cambria Math" panose="02040503050406030204" pitchFamily="18" charset="0"/>
                <a:ea typeface="Cambria Math" panose="02040503050406030204" pitchFamily="18" charset="0"/>
              </a:rPr>
              <a:t>Macbook</a:t>
            </a:r>
            <a:r>
              <a:rPr lang="en-US" dirty="0">
                <a:latin typeface="Cambria Math" panose="02040503050406030204" pitchFamily="18" charset="0"/>
                <a:ea typeface="Cambria Math" panose="02040503050406030204" pitchFamily="18" charset="0"/>
              </a:rPr>
              <a:t> to his cart.</a:t>
            </a:r>
          </a:p>
          <a:p>
            <a:pPr marL="0" indent="0">
              <a:buNone/>
            </a:pPr>
            <a:r>
              <a:rPr lang="en-US" dirty="0">
                <a:latin typeface="Cambria Math" panose="02040503050406030204" pitchFamily="18" charset="0"/>
                <a:ea typeface="Cambria Math" panose="02040503050406030204" pitchFamily="18" charset="0"/>
              </a:rPr>
              <a:t>So, we are trying to make a recommender which can recommend movies based on the features such genres, director, lead cast and plot keywords.</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4552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0186-A811-4108-83AB-19BB11C26E89}"/>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Literature Review</a:t>
            </a:r>
          </a:p>
        </p:txBody>
      </p:sp>
      <p:sp>
        <p:nvSpPr>
          <p:cNvPr id="3" name="Content Placeholder 2">
            <a:extLst>
              <a:ext uri="{FF2B5EF4-FFF2-40B4-BE49-F238E27FC236}">
                <a16:creationId xmlns:a16="http://schemas.microsoft.com/office/drawing/2014/main" id="{CDD133E7-EEC9-4735-9159-D50CD9ED6CC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7306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570-D13D-4A55-A181-47B9A059E45E}"/>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Research Gaps </a:t>
            </a:r>
          </a:p>
        </p:txBody>
      </p:sp>
      <p:sp>
        <p:nvSpPr>
          <p:cNvPr id="3" name="Content Placeholder 2">
            <a:extLst>
              <a:ext uri="{FF2B5EF4-FFF2-40B4-BE49-F238E27FC236}">
                <a16:creationId xmlns:a16="http://schemas.microsoft.com/office/drawing/2014/main" id="{1286941D-74D7-44C8-A6C0-4F48B81034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930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D8E2-0814-434E-BCD5-E4975FD52E6A}"/>
              </a:ext>
            </a:extLst>
          </p:cNvPr>
          <p:cNvSpPr>
            <a:spLocks noGrp="1"/>
          </p:cNvSpPr>
          <p:nvPr>
            <p:ph type="title"/>
          </p:nvPr>
        </p:nvSpPr>
        <p:spPr/>
        <p:txBody>
          <a:bodyPr/>
          <a:lstStyle/>
          <a:p>
            <a:r>
              <a:rPr lang="en-IN" b="1" u="sng" dirty="0">
                <a:latin typeface="Cambria Math" panose="02040503050406030204" pitchFamily="18" charset="0"/>
                <a:ea typeface="Cambria Math" panose="02040503050406030204" pitchFamily="18" charset="0"/>
              </a:rPr>
              <a:t>Problem Statement</a:t>
            </a:r>
          </a:p>
        </p:txBody>
      </p:sp>
      <p:sp>
        <p:nvSpPr>
          <p:cNvPr id="3" name="Content Placeholder 2">
            <a:extLst>
              <a:ext uri="{FF2B5EF4-FFF2-40B4-BE49-F238E27FC236}">
                <a16:creationId xmlns:a16="http://schemas.microsoft.com/office/drawing/2014/main" id="{2750CC5F-5A05-46F8-ABD1-FAEB507D7C49}"/>
              </a:ext>
            </a:extLst>
          </p:cNvPr>
          <p:cNvSpPr>
            <a:spLocks noGrp="1"/>
          </p:cNvSpPr>
          <p:nvPr>
            <p:ph idx="1"/>
          </p:nvPr>
        </p:nvSpPr>
        <p:spPr/>
        <p:txBody>
          <a:bodyPr/>
          <a:lstStyle/>
          <a:p>
            <a:pPr marL="0" indent="0">
              <a:buNone/>
            </a:pPr>
            <a:r>
              <a:rPr lang="en-IN" dirty="0">
                <a:latin typeface="Cambria Math" panose="02040503050406030204" pitchFamily="18" charset="0"/>
                <a:ea typeface="Cambria Math" panose="02040503050406030204" pitchFamily="18" charset="0"/>
              </a:rPr>
              <a:t>The problem statement that we will be working on is :</a:t>
            </a:r>
          </a:p>
          <a:p>
            <a:pPr marL="0" indent="0">
              <a:buNone/>
            </a:pPr>
            <a:endParaRPr lang="en-IN"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“Creating a list of recommended movies based on the movie     selected by the user.”</a:t>
            </a:r>
          </a:p>
        </p:txBody>
      </p:sp>
    </p:spTree>
    <p:extLst>
      <p:ext uri="{BB962C8B-B14F-4D97-AF65-F5344CB8AC3E}">
        <p14:creationId xmlns:p14="http://schemas.microsoft.com/office/powerpoint/2010/main" val="175462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39CF-ADBA-432B-B871-A0C11773A5DF}"/>
              </a:ext>
            </a:extLst>
          </p:cNvPr>
          <p:cNvSpPr>
            <a:spLocks noGrp="1"/>
          </p:cNvSpPr>
          <p:nvPr>
            <p:ph type="title"/>
          </p:nvPr>
        </p:nvSpPr>
        <p:spPr>
          <a:xfrm>
            <a:off x="838200" y="161925"/>
            <a:ext cx="10515600" cy="1325563"/>
          </a:xfrm>
        </p:spPr>
        <p:txBody>
          <a:bodyPr/>
          <a:lstStyle/>
          <a:p>
            <a:r>
              <a:rPr lang="en-IN" b="1" u="sng" dirty="0">
                <a:latin typeface="Cambria Math" panose="02040503050406030204" pitchFamily="18" charset="0"/>
                <a:ea typeface="Cambria Math" panose="02040503050406030204" pitchFamily="18" charset="0"/>
              </a:rPr>
              <a:t>Methodology</a:t>
            </a:r>
          </a:p>
        </p:txBody>
      </p:sp>
      <p:sp>
        <p:nvSpPr>
          <p:cNvPr id="3" name="Content Placeholder 2">
            <a:extLst>
              <a:ext uri="{FF2B5EF4-FFF2-40B4-BE49-F238E27FC236}">
                <a16:creationId xmlns:a16="http://schemas.microsoft.com/office/drawing/2014/main" id="{5FAF9C13-2728-4B19-BBB0-E408C911FC71}"/>
              </a:ext>
            </a:extLst>
          </p:cNvPr>
          <p:cNvSpPr>
            <a:spLocks noGrp="1"/>
          </p:cNvSpPr>
          <p:nvPr>
            <p:ph idx="1"/>
          </p:nvPr>
        </p:nvSpPr>
        <p:spPr>
          <a:xfrm>
            <a:off x="838200" y="1487488"/>
            <a:ext cx="10515600" cy="1603373"/>
          </a:xfrm>
        </p:spPr>
        <p:txBody>
          <a:bodyPr>
            <a:normAutofit fontScale="92500" lnSpcReduction="20000"/>
          </a:bodyPr>
          <a:lstStyle/>
          <a:p>
            <a:pPr marL="0" indent="0">
              <a:buNone/>
            </a:pPr>
            <a:r>
              <a:rPr lang="en-IN" dirty="0">
                <a:latin typeface="Cambria Math" panose="02040503050406030204" pitchFamily="18" charset="0"/>
                <a:ea typeface="Cambria Math" panose="02040503050406030204" pitchFamily="18" charset="0"/>
              </a:rPr>
              <a:t>There are majorly 2 types of recommendation system – </a:t>
            </a:r>
          </a:p>
          <a:p>
            <a:r>
              <a:rPr lang="en-IN" dirty="0">
                <a:latin typeface="Cambria Math" panose="02040503050406030204" pitchFamily="18" charset="0"/>
                <a:ea typeface="Cambria Math" panose="02040503050406030204" pitchFamily="18" charset="0"/>
              </a:rPr>
              <a:t>Content based filtering</a:t>
            </a:r>
          </a:p>
          <a:p>
            <a:r>
              <a:rPr lang="en-IN" dirty="0">
                <a:latin typeface="Cambria Math" panose="02040503050406030204" pitchFamily="18" charset="0"/>
                <a:ea typeface="Cambria Math" panose="02040503050406030204" pitchFamily="18" charset="0"/>
              </a:rPr>
              <a:t>Collaborative filtering</a:t>
            </a:r>
          </a:p>
          <a:p>
            <a:pPr marL="0" indent="0">
              <a:buNone/>
            </a:pPr>
            <a:r>
              <a:rPr lang="en-IN" dirty="0">
                <a:latin typeface="Cambria Math" panose="02040503050406030204" pitchFamily="18" charset="0"/>
                <a:ea typeface="Cambria Math" panose="02040503050406030204" pitchFamily="18" charset="0"/>
              </a:rPr>
              <a:t> </a:t>
            </a:r>
          </a:p>
        </p:txBody>
      </p:sp>
      <p:pic>
        <p:nvPicPr>
          <p:cNvPr id="5" name="Picture 4">
            <a:extLst>
              <a:ext uri="{FF2B5EF4-FFF2-40B4-BE49-F238E27FC236}">
                <a16:creationId xmlns:a16="http://schemas.microsoft.com/office/drawing/2014/main" id="{0A49F572-6CBB-439E-ADEA-E04BA1E80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880" y="2981958"/>
            <a:ext cx="3357880" cy="3429001"/>
          </a:xfrm>
          <a:prstGeom prst="rect">
            <a:avLst/>
          </a:prstGeom>
        </p:spPr>
      </p:pic>
      <p:pic>
        <p:nvPicPr>
          <p:cNvPr id="7" name="Picture 6">
            <a:extLst>
              <a:ext uri="{FF2B5EF4-FFF2-40B4-BE49-F238E27FC236}">
                <a16:creationId xmlns:a16="http://schemas.microsoft.com/office/drawing/2014/main" id="{3A8BBD64-A09F-4EFA-AC0D-C26D1B8B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085" y="2854380"/>
            <a:ext cx="3710205" cy="3556579"/>
          </a:xfrm>
          <a:prstGeom prst="rect">
            <a:avLst/>
          </a:prstGeom>
        </p:spPr>
      </p:pic>
    </p:spTree>
    <p:extLst>
      <p:ext uri="{BB962C8B-B14F-4D97-AF65-F5344CB8AC3E}">
        <p14:creationId xmlns:p14="http://schemas.microsoft.com/office/powerpoint/2010/main" val="1864289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NywiU2hhcGVTdHlsZSI6eyIkaWQiOiI1IiwiTWFyZ2luIjp7IiRpZCI6IjYiLCJUb3AiOjAsIkxlZnQiOjEyLCJSaWdodCI6MTIsIkJvdHRvbSI6MH0sIlBhZGRpbmciOnsiJGlkIjoiNyIsIlRvcCI6NSwiTGVmdCI6MCwiUmlnaHQiOjAsIkJvdHRvbSI6NX0sIkJhY2tncm91bmQiOnsiJGlkIjoiOCIsIkNvbG9yIjp7IiRpZCI6IjkiLCJBIjoyNTUsIlIiOjExMiwiRyI6NDgsIkIiOjE2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BcmlhbC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4LCJGb250TmFtZSI6IkFyaWFs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mYWxzZSwiV2lkdGgiOjAuMCwiSGVpZ2h0IjowLjAsIkJvcmRlclN0eWxlIjpudWxsLCJQYXJlbnRTdHlsZSI6bnVsbH0sIlNjYWxlU3R5bGUiOnsiJGlkIjoiNDAiLCJTaG93U2VnbWVudFNlcGFyYXRvcnMiOnRydWUsIlNlZ21lbnRTZXBhcmF0b3JPcGFjaXR5IjozMCwiRm9udFNldHRpbmdzIjp7IiRpZCI6IjQxIiwiRm9udFNpemUiOjEyLCJGb250TmFtZSI6IlZlcmRhbmE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xMjgsIkciOjE0MSwiQiI6MTY5fX0sIkFwcGVuZFllYXJPblllYXJDaGFuZ2UiOnRydWUsIkVsYXBzZWRUaW1lRm9ybWF0IjoxLCJUb2RheU1hcmtlclBvc2l0aW9uIjowLCJRdWlja1Bvc2l0aW9uIjozLCJBYnNvbHV0ZVBvc2l0aW9uIjoyODYuMiwiTWFyZ2luIjp7IiRpZCI6IjQ5IiwiVG9wIjowLCJMZWZ0IjoxMCwiUmlnaHQiOjEwLCJCb3R0b20iOjB9LCJQYWRkaW5nIjp7IiRpZCI6IjUwIiwiVG9wIjowLCJMZWZ0IjoxMCwiUmlnaHQiOjE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x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IsIkZvbnROYW1lIjoiQXJpYWw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XJpYWwiLCJJc0JvbGQiOmZhbHNlLCJJc0l0YWxpYyI6ZmFsc2UsIklzVW5kZXJsaW5lZCI6ZmFsc2UsIlBhcmVudFN0eWxlIjpudWxsfSwiQXV0b1NpemUiOjAsIkZvcmVncm91bmQiOnsiJGlkIjoiNzQiLCJDb2xvciI6eyIkaWQiOiI3NSIsIkEiOjI1NSwiUiI6MTc4LCJHIjo4NiwiQiI6OTZ9fSwiTWF4V2lkdGgiOjIwMC4wLCJNYXhIZWlnaHQiOiJJbmZpbml0eSIsIlNtYXJ0Rm9yZWdyb3VuZElzQWN0aXZlIjpmYWxzZSwiSG9yaXpvbnRhbEFsaWdubWVudCI6MS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ZGQgZCRNIiwiU2VwYXJhdG9yIjoiLyIsIlVzZUludGVybmF0aW9uYWxEYXRlRm9ybWF0Ijp0cnV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kIE1NTSIsIlNlcGFyYXRvciI6Ii8iLCJVc2VJbnRlcm5hdGlvbmFsRGF0ZUZvcm1hdCI6dHJ1ZX0sIklzVmlzaWJsZSI6dHJ1ZSwiUGFyZW50U3R5bGUiOm51bGx9LCJTaG93RWxhcHNlZFRpbWVHcmFkaWVudFN0eWxlIjpmYWxzZX0sIlNjYWxlIjp7IiRpZCI6IjEyMiIsIlN0YXJ0RGF0ZSI6IjAwMDEtMDEtMDFUMDA6MDA6MDAiLCJFbmREYXRlIjoiMDAwMS0wMS0wMVQwMDowMDowMCIsIkZvcm1hdCI6Ik1NTSIsIlR5cGUiOjIsIkF1dG9EYXRlUmFuZ2UiOnRydWUsIldvcmtpbmdEYXlzIjozMSwiVG9kYXlNYXJrZXJUZXh0IjoiVG9kYXkiLCJBdXRvU2NhbGVUeXBlIjp0cnVlfSwiTWlsZXN0b25lcyI6W3siJGlkIjoiMTIzIiwiRGF0ZSI6IjIwMTktMDktMDN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jU1LCJSIjoxMjgsIkciOjE4NSwiQiI6MjIy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xMjgsIkciOjE4NSwiQiI6MjIyfX0sIklzVmlzaWJsZSI6dHJ1ZSwiV2lkdGgiOjEzLjAsIkhlaWdodCI6MTM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E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aWQiOiIxMzgiLCJGb3JtYXRTdHJpbmciOiJkZGQgZC9NIiwiU2VwYXJhdG9yIjoiLyIsIlVzZUludGVybmF0aW9uYWxEYXRlRm9ybWF0Ijp0cnVlfSwiSXNWaXNpYmxlIjp0cnVlLCJQYXJlbnRTdHlsZSI6eyIkcmVmIjoiNTMifX0sIlBvc2l0aW9uIjp7IlJhdGlvIjowLjAsIklzQ3VzdG9tIjpmYWxzZX0sIklkIjoiNjJjZGZhMDQtM2I3YS00YmIzLTkxNDAtOTljZjliNjk1NDFkIiwiSW1wb3J0SWQiOm51bGwsIlRpdGxlIjoiS2ljayBPZmYiLCJOb3RlIjpudWxsLCJIeXBlcmxpbmsiOm51bGwsIklzQ2hhbmdlZCI6ZmFsc2UsIklzTmV3IjpmYWxzZX0seyIkaWQiOiIxMzkiLCJEYXRlIjoiMjAxOS0wOS0wOFQyMzo1OTo1OS45OTlaIiwiU3R5bGUiOnsiJGlkIjoiMTQwIiwiU2hhcGUiOjEsIkNvbm5lY3Rvck1hcmdpbiI6eyIkcmVmIjoiNTQifSwiQ29ubmVjdG9yU3R5bGUiOnsiJGlkIjoiMTQxIiwiTGluZUNvbG9yIjp7IiRpZCI6IjE0MiIsIiR0eXBlIjoiTkxSRS5Db21tb24uRG9tLlNvbGlkQ29sb3JCcnVzaCwgTkxSRS5Db21tb24iLCJDb2xvciI6eyIkaWQiOiIxNDMiLCJBIjoyNTUsIlIiOjAsIkciOjAsIkIiOjB9fSwiTGluZVdlaWdodCI6MS4wLCJMaW5lVHlwZSI6MCwiUGFyZW50U3R5bGUiOnsiJHJlZiI6IjU1In1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AsIkciOjAsIkIiOjB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IsIkZvbnROYW1lIjoiQXJpYWwiLCJJc0JvbGQiOnRydWUsIklzSXRhbGljIjpmYWxzZSwiSXNVbmRlcmxpbmVkIjpmYWxzZSwiUGFyZW50U3R5bGUiOnsiJHJlZiI6IjY2In19LCJBdXRvU2l6ZSI6MCwiRm9yZWdyb3VuZCI6eyIkcmVmIjoiNjcifSwiTWF4V2lkdGgiOjU1LjA1MTU4NjkxNDA2M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xLCJGb250TmFtZSI6IkFyaWFsIiwiSXNCb2xkIjpmYWxzZSwiSXNJdGFsaWMiOmZhbHNlLCJJc1VuZGVybGluZWQiOmZhbHNlLCJQYXJlbnRTdHlsZSI6eyIkcmVmIjoiNzMifX0sIkF1dG9TaXplIjowLCJGb3JlZ3JvdW5kIjp7IiRpZCI6IjE1MyIsIkNvbG9yIjp7IiRpZCI6IjE1NCIsIkEiOjI1NSwiUiI6NjgsIkciOjg0LCJCIjoxMDZ9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NTUiLCJMaW5lQ29sb3IiOm51bGwsIkxpbmVXZWlnaHQiOjAuMCwiTGluZVR5cGUiOjAsIlBhcmVudFN0eWxlIjpudWxsfSwiUGFyZW50U3R5bGUiOnsiJHJlZiI6IjcyIn19LCJEYXRlRm9ybWF0Ijp7IiRpZCI6IjE1NiIsIkZvcm1hdFN0cmluZyI6ImRkZCBkL00iLCJTZXBhcmF0b3IiOiIvIiwiVXNlSW50ZXJuYXRpb25hbERhdGVGb3JtYXQiOnRydWV9LCJJc1Zpc2libGUiOnRydWUsIlBhcmVudFN0eWxlIjp7IiRyZWYiOiI1MyJ9fSwiUG9zaXRpb24iOnsiUmF0aW8iOjAuMTYyNjg1MTg1MTg1MTg1MjEsIklzQ3VzdG9tIjp0cnVlfSwiSWQiOiI5OWU5YjRkZS1hOWRmLTRkMDAtYjI4Yi0yMTEwYzIzNDNiZDciLCJJbXBvcnRJZCI6bnVsbCwiVGl0bGUiOiJQcmVwYXJhdG9yeSBQaGFzZSIsIk5vdGUiOm51bGwsIkh5cGVybGluayI6bnVsbCwiSXNDaGFuZ2VkIjpmYWxzZSwiSXNOZXciOmZhbHNlfSx7IiRpZCI6IjE1NyIsIkRhdGUiOiIyMDE5LTA5LTE4VDIzOjU5OjU5Ljk5OVoiLCJTdHlsZSI6eyIkaWQiOiIxNTgiLCJTaGFwZSI6MSwiQ29ubmVjdG9yTWFyZ2luIjp7IiRyZWYiOiI1NCJ9LCJDb25uZWN0b3JTdHlsZSI6eyIkaWQiOiIxNTkiLCJMaW5lQ29sb3IiOnsiJGlkIjoiMTYwIiwiJHR5cGUiOiJOTFJFLkNvbW1vbi5Eb20uU29saWRDb2xvckJydXNoLCBOTFJFLkNvbW1vbiIsIkNvbG9yIjp7IiRpZCI6IjE2MSIsIkEiOjI1NSwiUiI6MCwiRyI6MCwiQiI6MH19LCJMaW5lV2VpZ2h0IjoxLjAsIkxpbmVUeXBlIjowLCJQYXJlbnRTdHlsZSI6eyIkcmVmIjoiNTUifX0sIklzQmVsb3dUaW1lYmFuZCI6ZmFsc2UsIkhpZGVEYXRlIjpmYWxzZSwiU2hhcGVTaXplIjoxLCJTcGFjaW5nIjoxLjAsIlBhZGRpbmciOnsiJHJlZiI6IjU4In0sIlNoYXBlU3R5bGUiOnsiJGlkIjoiMTYyIiwiTWFyZ2luIjp7IiRyZWYiOiI2MCJ9LCJQYWRkaW5nIjp7IiRyZWYiOiI2MSJ9LCJCYWNrZ3JvdW5kIjp7IiRpZCI6IjE2MyIsIkNvbG9yIjp7IiRpZCI6IjE2NCIsIkEiOjI1NSwiUiI6MCwiRyI6MCwiQiI6MH19LCJJc1Zpc2libGUiOnRydWUsIldpZHRoIjoxOC4wLCJIZWlnaHQiOjIwLjAsIkJvcmRlclN0eWxlIjp7IiRpZCI6IjE2NSIsIkxpbmVDb2xvciI6eyIkcmVmIjoiNjMifSwiTGluZVdlaWdodCI6MC4wLCJMaW5lVHlwZSI6MCwiUGFyZW50U3R5bGUiOnsiJHJlZiI6IjYyIn19LCJQYXJlbnRTdHlsZSI6eyIkcmVmIjoiNTkifX0sIlRpdGxlU3R5bGUiOnsiJGlkIjoiMTY2IiwiRm9udFNldHRpbmdzIjp7IiRpZCI6IjE2NyIsIkZvbnRTaXplIjoxMiwiRm9udE5hbWUiOiJBcmlhbCIsIklzQm9sZCI6dHJ1ZSwiSXNJdGFsaWMiOmZhbHNlLCJJc1VuZGVybGluZWQiOmZhbHNlLCJQYXJlbnRTdHlsZSI6eyIkcmVmIjoiNjYifX0sIkF1dG9TaXplIjowLCJGb3JlZ3JvdW5kIjp7IiRyZWYiOiI2NyJ9LCJNYXhXaWR0aCI6MjcxLjQ3MzI3MjcwNTA3ODE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2OCIsIkxpbmVDb2xvciI6bnVsbCwiTGluZVdlaWdodCI6MC4wLCJMaW5lVHlwZSI6MCwiUGFyZW50U3R5bGUiOm51bGx9LCJQYXJlbnRTdHlsZSI6eyIkcmVmIjoiNjUifX0sIkRhdGVTdHlsZSI6eyIkaWQiOiIxNjkiLCJGb250U2V0dGluZ3MiOnsiJGlkIjoiMTcwIiwiRm9udFNpemUiOjExLCJGb250TmFtZSI6IkFyaWFsIiwiSXNCb2xkIjpmYWxzZSwiSXNJdGFsaWMiOmZhbHNlLCJJc1VuZGVybGluZWQiOmZhbHNlLCJQYXJlbnRTdHlsZSI6eyIkcmVmIjoiNzMifX0sIkF1dG9TaXplIjowLCJGb3JlZ3JvdW5kIjp7IiRpZCI6IjE3MSIsIkNvbG9yIjp7IiRpZCI6IjE3MiIsIkEiOjI1NSwiUiI6NjgsIkciOjg0LCJCIjoxMDZ9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NzMiLCJMaW5lQ29sb3IiOm51bGwsIkxpbmVXZWlnaHQiOjAuMCwiTGluZVR5cGUiOjAsIlBhcmVudFN0eWxlIjpudWxsfSwiUGFyZW50U3R5bGUiOnsiJHJlZiI6IjcyIn19LCJEYXRlRm9ybWF0Ijp7IiRpZCI6IjE3NCIsIkZvcm1hdFN0cmluZyI6ImRkZCBkL00iLCJTZXBhcmF0b3IiOiIvIiwiVXNlSW50ZXJuYXRpb25hbERhdGVGb3JtYXQiOnRydWV9LCJJc1Zpc2libGUiOnRydWUsIlBhcmVudFN0eWxlIjp7IiRyZWYiOiI1MyJ9fSwiUG9zaXRpb24iOnsiUmF0aW8iOjAuMjQ0ODc2NzQwMDY3MDkzNDgsIklzQ3VzdG9tIjp0cnVlfSwiSWQiOiIwNjQ5NTdlYS01ZDg3LTQyMjYtOTU3OC03MWM0MGUzMDYxNTAiLCJJbXBvcnRJZCI6bnVsbCwiVGl0bGUiOiJMaXRlcmF0dXJlIFJldmlldyBDb21wbGV0ZWQiLCJOb3RlIjpudWxsLCJIeXBlcmxpbmsiOm51bGwsIklzQ2hhbmdlZCI6ZmFsc2UsIklzTmV3IjpmYWxzZX0seyIkaWQiOiIxNzUiLCJEYXRlIjoiMjAxOS0wOS0yNFQyMzo1OTo1OS45OTlaIiwiU3R5bGUiOnsiJGlkIjoiMTc2IiwiU2hhcGUiOjEsIkNvbm5lY3Rvck1hcmdpbiI6eyIkcmVmIjoiNTQifSwiQ29ubmVjdG9yU3R5bGUiOnsiJGlkIjoiMTc3IiwiTGluZUNvbG9yIjp7IiRpZCI6IjE3OCIsIiR0eXBlIjoiTkxSRS5Db21tb24uRG9tLlNvbGlkQ29sb3JCcnVzaCwgTkxSRS5Db21tb24iLCJDb2xvciI6eyIkaWQiOiIxNzkiLCJBIjoyNTUsIlIiOjAsIkciOjAsIkIiOjB9fSwiTGluZVdlaWdodCI6MS4wLCJMaW5lVHlwZSI6MCwiUGFyZW50U3R5bGUiOnsiJHJlZiI6IjU1In19LCJJc0JlbG93VGltZWJhbmQiOnRydWUsIkhpZGVEYXRlIjpmYWxzZSwiU2hhcGVTaXplIjoxLCJTcGFjaW5nIjoxLjAsIlBhZGRpbmciOnsiJHJlZiI6IjU4In0sIlNoYXBlU3R5bGUiOnsiJGlkIjoiMTgwIiwiTWFyZ2luIjp7IiRyZWYiOiI2MCJ9LCJQYWRkaW5nIjp7IiRyZWYiOiI2MSJ9LCJCYWNrZ3JvdW5kIjp7IiRpZCI6IjE4MSIsIkNvbG9yIjp7IiRpZCI6IjE4MiIsIkEiOjI1NSwiUiI6MCwiRyI6MCwiQiI6MH19LCJJc1Zpc2libGUiOnRydWUsIldpZHRoIjoxOC4wLCJIZWlnaHQiOjIwLjAsIkJvcmRlclN0eWxlIjp7IiRpZCI6IjE4MyIsIkxpbmVDb2xvciI6eyIkcmVmIjoiNjMifSwiTGluZVdlaWdodCI6MC4wLCJMaW5lVHlwZSI6MCwiUGFyZW50U3R5bGUiOnsiJHJlZiI6IjYyIn19LCJQYXJlbnRTdHlsZSI6eyIkcmVmIjoiNTkifX0sIlRpdGxlU3R5bGUiOnsiJGlkIjoiMTg0IiwiRm9udFNldHRpbmdzIjp7IiRpZCI6IjE4NSIsIkZvbnRTaXplIjoxMi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NiIsIkxpbmVDb2xvciI6bnVsbCwiTGluZVdlaWdodCI6MC4wLCJMaW5lVHlwZSI6MCwiUGFyZW50U3R5bGUiOm51bGx9LCJQYXJlbnRTdHlsZSI6eyIkcmVmIjoiNjUifX0sIkRhdGVTdHlsZSI6eyIkaWQiOiIxODciLCJGb250U2V0dGluZ3MiOnsiJGlkIjoiMTg4IiwiRm9udFNpemUiOjExLCJGb250TmFtZSI6IkFyaWFsIiwiSXNCb2xkIjpmYWxzZSwiSXNJdGFsaWMiOmZhbHNlLCJJc1VuZGVybGluZWQiOmZhbHNlLCJQYXJlbnRTdHlsZSI6eyIkcmVmIjoiNzMifX0sIkF1dG9TaXplIjowLCJGb3JlZ3JvdW5kIjp7IiRpZCI6IjE4OSIsIkNvbG9yIjp7IiRpZCI6IjE5MCIsIkEiOjI1NSwiUiI6NjgsIkciOjg0LCJCIjoxMDZ9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OTEiLCJMaW5lQ29sb3IiOm51bGwsIkxpbmVXZWlnaHQiOjAuMCwiTGluZVR5cGUiOjAsIlBhcmVudFN0eWxlIjpudWxsfSwiUGFyZW50U3R5bGUiOnsiJHJlZiI6IjcyIn19LCJEYXRlRm9ybWF0Ijp7IiRpZCI6IjE5MiIsIkZvcm1hdFN0cmluZyI6ImRkZCBkL00iLCJTZXBhcmF0b3IiOiIvIiwiVXNlSW50ZXJuYXRpb25hbERhdGVGb3JtYXQiOnRydWV9LCJJc1Zpc2libGUiOnRydWUsIlBhcmVudFN0eWxlIjp7IiRyZWYiOiI1MyJ9fSwiUG9zaXRpb24iOnsiUmF0aW8iOjAuMTA1MjY4MzI4NjMxMzY1NzUsIklzQ3VzdG9tIjp0cnVlfSwiSWQiOiIzYmM5Y2UyNS0zMDk0LTRiMWItOTU3NC1hZThkN2I2MzNmYzAiLCJJbXBvcnRJZCI6bnVsbCwiVGl0bGUiOiJEYXRhIENvbGxlY3Rpb24iLCJOb3RlIjpudWxsLCJIeXBlcmxpbmsiOm51bGwsIklzQ2hhbmdlZCI6ZmFsc2UsIklzTmV3IjpmYWxzZX0seyIkaWQiOiIxOTMiLCJEYXRlIjoiMjAxOS0wOS0yO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AsIkciOjAsIkIiOjB9fSwiTGluZVdlaWdodCI6MS4wLCJMaW5lVHlwZSI6MCwiUGFyZW50U3R5bGUiOnsiJHJlZiI6IjU1In19LCJJc0JlbG93VGltZWJhbmQiOmZhbHNlLCJIaWRlRGF0ZSI6ZmFsc2UsIlNoYXBlU2l6ZSI6MSwiU3BhY2luZyI6MS4wLCJQYWRkaW5nIjp7IiRyZWYiOiI1OCJ9LCJTaGFwZVN0eWxlIjp7IiRpZCI6IjE5OCIsIk1hcmdpbiI6eyIkcmVmIjoiNjAifSwiUGFkZGluZyI6eyIkcmVmIjoiNjEifSwiQmFja2dyb3VuZCI6eyIkaWQiOiIxOTkiLCJDb2xvciI6eyIkaWQiOiIyMDAiLCJBIjoyNTUsIlIiOjAsIkciOjAsIkIiOjB9fSwiSXNWaXNpYmxlIjp0cnVlLCJXaWR0aCI6MTguMCwiSGVpZ2h0IjoyMC4wLCJCb3JkZXJTdHlsZSI6eyIkaWQiOiIyMDEiLCJMaW5lQ29sb3IiOnsiJHJlZiI6IjYzIn0sIkxpbmVXZWlnaHQiOjAuMCwiTGluZVR5cGUiOjAsIlBhcmVudFN0eWxlIjp7IiRyZWYiOiI2MiJ9fSwiUGFyZW50U3R5bGUiOnsiJHJlZiI6IjU5In19LCJUaXRsZVN0eWxlIjp7IiRpZCI6IjIwMiIsIkZvbnRTZXR0aW5ncyI6eyIkaWQiOiIyMDMiLCJGb250U2l6ZSI6MTIsIkZvbnROYW1lIjoiQXJpYWwiLCJJc0JvbGQiOnRydWUsIklzSXRhbGljIjpmYWxzZSwiSXNVbmRlcmxpbmVkIjpmYWxzZSwiUGFyZW50U3R5bGUiOnsiJHJlZiI6IjY2In19LCJBdXRvU2l6ZSI6MCwiRm9yZWdyb3VuZCI6eyIkcmVmIjoiNjcifSwiTWF4V2lkdGgiOjM1My4wNDg5NzQ2MDkz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CIsIkxpbmVDb2xvciI6bnVsbCwiTGluZVdlaWdodCI6MC4wLCJMaW5lVHlwZSI6MCwiUGFyZW50U3R5bGUiOm51bGx9LCJQYXJlbnRTdHlsZSI6eyIkcmVmIjoiNjUifX0sIkRhdGVTdHlsZSI6eyIkaWQiOiIyMDUiLCJGb250U2V0dGluZ3MiOnsiJGlkIjoiMjA2IiwiRm9udFNpemUiOjExLCJGb250TmFtZSI6IkFyaWFsIiwiSXNCb2xkIjpmYWxzZSwiSXNJdGFsaWMiOmZhbHNlLCJJc1VuZGVybGluZWQiOmZhbHNlLCJQYXJlbnRTdHlsZSI6eyIkcmVmIjoiNzMifX0sIkF1dG9TaXplIjowLCJGb3JlZ3JvdW5kIjp7IiRpZCI6IjIwNyIsIkNvbG9yIjp7IiRpZCI6IjIwOCIsIkEiOjI1NSwiUiI6NjgsIkciOjg0LCJCIjoxMDZ9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yMDkiLCJMaW5lQ29sb3IiOm51bGwsIkxpbmVXZWlnaHQiOjAuMCwiTGluZVR5cGUiOjAsIlBhcmVudFN0eWxlIjpudWxsfSwiUGFyZW50U3R5bGUiOnsiJHJlZiI6IjcyIn19LCJEYXRlRm9ybWF0Ijp7IiRpZCI6IjIxMCIsIkZvcm1hdFN0cmluZyI6ImRkZCBkL00iLCJTZXBhcmF0b3IiOiIvIiwiVXNlSW50ZXJuYXRpb25hbERhdGVGb3JtYXQiOnRydWV9LCJJc1Zpc2libGUiOnRydWUsIlBhcmVudFN0eWxlIjp7IiRyZWYiOiI1MyJ9fSwiUG9zaXRpb24iOnsiUmF0aW8iOjAuMCwiSXNDdXN0b20iOmZhbHNlfSwiSWQiOiIyYjQwZjU1Ni1iZDlkLTRiNGUtOGEyZC04YjczNTc1N2QxOGIiLCJJbXBvcnRJZCI6bnVsbCwiVGl0bGUiOiJEYXRhIENsZWFuaW5nIiwiTm90ZSI6bnVsbCwiSHlwZXJsaW5rIjpudWxsLCJJc0NoYW5nZWQiOmZhbHNlLCJJc05ldyI6ZmFsc2V9LHsiJGlkIjoiMjExIiwiRGF0ZSI6IjIwMTktMTAtMTBUMjM6NTk6NTkuOTk5WiIsIlN0eWxlIjp7IiRpZCI6IjIxMiIsIlNoYXBlIjoxLCJDb25uZWN0b3JNYXJnaW4iOnsiJHJlZiI6IjU0In0sIkNvbm5lY3RvclN0eWxlIjp7IiRpZCI6IjIxMyIsIkxpbmVDb2xvciI6eyIkaWQiOiIyMTQiLCIkdHlwZSI6Ik5MUkUuQ29tbW9uLkRvbS5Tb2xpZENvbG9yQnJ1c2gsIE5MUkUuQ29tbW9uIiwiQ29sb3IiOnsiJGlkIjoiMjE1IiwiQSI6MjU1LCJSIjoxMjgsIkciOjE4NSwiQiI6MjIyfX0sIkxpbmVXZWlnaHQiOjEuMCwiTGluZVR5cGUiOjAsIlBhcmVudFN0eWxlIjp7IiRyZWYiOiI1NSJ9fSwiSXNCZWxvd1RpbWViYW5kIjpmYWxzZSwiSGlkZURhdGUiOmZhbHNlLCJTaGFwZVNpemUiOjEsIlNwYWNpbmciOjEuMCwiUGFkZGluZyI6eyIkcmVmIjoiNTgifSwiU2hhcGVTdHlsZSI6eyIkaWQiOiIyMTYiLCJNYXJnaW4iOnsiJHJlZiI6IjYwIn0sIlBhZGRpbmciOnsiJHJlZiI6IjYxIn0sIkJhY2tncm91bmQiOnsiJGlkIjoiMjE3IiwiQ29sb3IiOnsiJGlkIjoiMjE4IiwiQSI6MjU1LCJSIjowLCJHIjowLCJCIjowfX0sIklzVmlzaWJsZSI6dHJ1ZSwiV2lkdGgiOjE4LjAsIkhlaWdodCI6MjAuMCwiQm9yZGVyU3R5bGUiOnsiJGlkIjoiMjE5IiwiTGluZUNvbG9yIjp7IiRyZWYiOiI2MyJ9LCJMaW5lV2VpZ2h0IjowLjAsIkxpbmVUeXBlIjowLCJQYXJlbnRTdHlsZSI6eyIkcmVmIjoiNjIifX0sIlBhcmVudFN0eWxlIjp7IiRyZWYiOiI1OSJ9fSwiVGl0bGVTdHlsZSI6eyIkaWQiOiIyMjAiLCJGb250U2V0dGluZ3MiOnsiJGlkIjoiMjIx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IyIiwiTGluZUNvbG9yIjpudWxsLCJMaW5lV2VpZ2h0IjowLjAsIkxpbmVUeXBlIjowLCJQYXJlbnRTdHlsZSI6bnVsbH0sIlBhcmVudFN0eWxlIjp7IiRyZWYiOiI2NSJ9fSwiRGF0ZVN0eWxlIjp7IiRpZCI6IjIyMyIsIkZvbnRTZXR0aW5ncyI6eyIkaWQiOiIyMjQiLCJGb250U2l6ZSI6MTE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jI1IiwiTGluZUNvbG9yIjpudWxsLCJMaW5lV2VpZ2h0IjowLjAsIkxpbmVUeXBlIjowLCJQYXJlbnRTdHlsZSI6bnVsbH0sIlBhcmVudFN0eWxlIjp7IiRyZWYiOiI3MiJ9fSwiRGF0ZUZvcm1hdCI6eyIkaWQiOiIyMjYiLCJGb3JtYXRTdHJpbmciOiJkZGQgZC9NIiwiU2VwYXJhdG9yIjoiLyIsIlVzZUludGVybmF0aW9uYWxEYXRlRm9ybWF0Ijp0cnVlfSwiSXNWaXNpYmxlIjp0cnVlLCJQYXJlbnRTdHlsZSI6eyIkcmVmIjoiNTMifX0sIlBvc2l0aW9uIjp7IlJhdGlvIjowLjAsIklzQ3VzdG9tIjpmYWxzZX0sIklkIjoiM2VmYzQwMzItYWUxMi00YTI4LThlMmItZmZkZWJjNTIwZmJhIiwiSW1wb3J0SWQiOm51bGwsIlRpdGxlIjoiSW1wbGVtZW50YXRpb24iLCJOb3RlIjpudWxsLCJIeXBlcmxpbmsiOm51bGwsIklzQ2hhbmdlZCI6ZmFsc2UsIklzTmV3IjpmYWxzZX0seyIkaWQiOiIyMjciLCJEYXRlIjoiMjAxOS0xMC0xNVQyMzo1OTo1OS45OTlaIiwiU3R5bGUiOnsiJGlkIjoiMjI4IiwiU2hhcGUiOjEsIkNvbm5lY3Rvck1hcmdpbiI6eyIkcmVmIjoiNTQifSwiQ29ubmVjdG9yU3R5bGUiOnsiJGlkIjoiMjI5IiwiTGluZUNvbG9yIjp7IiRpZCI6IjIzMCIsIiR0eXBlIjoiTkxSRS5Db21tb24uRG9tLlNvbGlkQ29sb3JCcnVzaCwgTkxSRS5Db21tb24iLCJDb2xvciI6eyIkaWQiOiIyMzEiLCJBIjoyNTUsIlIiOjAsIkciOjAsIkIiOjB9fSwiTGluZVdlaWdodCI6MS4wLCJMaW5lVHlwZSI6MCwiUGFyZW50U3R5bGUiOnsiJHJlZiI6IjU1In19LCJJc0JlbG93VGltZWJhbmQiOnRydWUsIkhpZGVEYXRlIjpmYWxzZSwiU2hhcGVTaXplIjoxLCJTcGFjaW5nIjoxLjAsIlBhZGRpbmciOnsiJHJlZiI6IjU4In0sIlNoYXBlU3R5bGUiOnsiJGlkIjoiMjMyIiwiTWFyZ2luIjp7IiRyZWYiOiI2MCJ9LCJQYWRkaW5nIjp7IiRyZWYiOiI2MSJ9LCJCYWNrZ3JvdW5kIjp7IiRpZCI6IjIzMyIsIkNvbG9yIjp7IiRpZCI6IjIzNCIsIkEiOjI1NSwiUiI6MCwiRyI6MCwiQiI6MH19LCJJc1Zpc2libGUiOnRydWUsIldpZHRoIjoxOC4wLCJIZWlnaHQiOjIwLjAsIkJvcmRlclN0eWxlIjp7IiRpZCI6IjIzNSIsIkxpbmVDb2xvciI6eyIkcmVmIjoiNjMifSwiTGluZVdlaWdodCI6MC4wLCJMaW5lVHlwZSI6MCwiUGFyZW50U3R5bGUiOnsiJHJlZiI6IjYyIn19LCJQYXJlbnRTdHlsZSI6eyIkcmVmIjoiNTkifX0sIlRpdGxlU3R5bGUiOnsiJGlkIjoiMjM2IiwiRm9udFNldHRpbmdzIjp7IiRpZCI6IjIzNyIsIkZvbnRTaXplIjoxMiwiRm9udE5hbWUiOiJBcmlhbCIsIklzQm9sZCI6dHJ1ZSwiSXNJdGFsaWMiOmZhbHNlLCJJc1VuZGVybGluZWQiOmZhbHNlLCJQYXJlbnRTdHlsZSI6eyIkcmVmIjoiNjYifX0sIkF1dG9TaXplIjowLCJGb3JlZ3JvdW5kIjp7IiRyZWYiOiI2NyJ9LCJNYXhXaWR0aCI6MjA5LjEzNTAzNDE3OTY4NzQ5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zgiLCJMaW5lQ29sb3IiOm51bGwsIkxpbmVXZWlnaHQiOjAuMCwiTGluZVR5cGUiOjAsIlBhcmVudFN0eWxlIjpudWxsfSwiUGFyZW50U3R5bGUiOnsiJHJlZiI6IjY1In19LCJEYXRlU3R5bGUiOnsiJGlkIjoiMjM5IiwiRm9udFNldHRpbmdzIjp7IiRpZCI6IjI0MCIsIkZvbnRTaXplIjoxMSwiRm9udE5hbWUiOiJBcmlhbCIsIklzQm9sZCI6ZmFsc2UsIklzSXRhbGljIjpmYWxzZSwiSXNVbmRlcmxpbmVkIjpmYWxzZSwiUGFyZW50U3R5bGUiOnsiJHJlZiI6IjczIn19LCJBdXRvU2l6ZSI6MCwiRm9yZWdyb3VuZCI6eyIkaWQiOiIyNDEiLCJDb2xvciI6eyIkaWQiOiIyNDIiLCJBIjoyNTUsIlIiOjY4LCJHIjo4NCwiQiI6MTA2fX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jQzIiwiTGluZUNvbG9yIjpudWxsLCJMaW5lV2VpZ2h0IjowLjAsIkxpbmVUeXBlIjowLCJQYXJlbnRTdHlsZSI6bnVsbH0sIlBhcmVudFN0eWxlIjp7IiRyZWYiOiI3MiJ9fSwiRGF0ZUZvcm1hdCI6eyIkaWQiOiIyNDQiLCJGb3JtYXRTdHJpbmciOiJkZGQgZC9NIiwiU2VwYXJhdG9yIjoiLyIsIlVzZUludGVybmF0aW9uYWxEYXRlRm9ybWF0Ijp0cnVlfSwiSXNWaXNpYmxlIjp0cnVlLCJQYXJlbnRTdHlsZSI6eyIkcmVmIjoiNTMifX0sIlBvc2l0aW9uIjp7IlJhdGlvIjowLjE1ODAwNDc5NDY1MDYwNzY2LCJJc0N1c3RvbSI6dHJ1ZX0sIklkIjoiOWQwZTFhZDgtNDY5Ny00MTYzLTlkYzEtNzViMTY4NWQyMjI2IiwiSW1wb3J0SWQiOm51bGwsIlRpdGxlIjoiUHJlUHJvY2Vzc2luZyIsIk5vdGUiOm51bGwsIkh5cGVybGluayI6bnVsbCwiSXNDaGFuZ2VkIjpmYWxzZSwiSXNOZXciOmZhbHNlfSx7IiRpZCI6IjI0NSIsIkRhdGUiOiIyMDE5LTEwLTMwVDIzOjU5OjU5Ljk5OVoiLCJTdHlsZSI6eyIkaWQiOiIyNDYiLCJTaGFwZSI6MSwiQ29ubmVjdG9yTWFyZ2luIjp7IiRyZWYiOiI1NCJ9LCJDb25uZWN0b3JTdHlsZSI6eyIkaWQiOiIyNDciLCJMaW5lQ29sb3IiOnsiJGlkIjoiMjQ4IiwiJHR5cGUiOiJOTFJFLkNvbW1vbi5Eb20uU29saWRDb2xvckJydXNoLCBOTFJFLkNvbW1vbiIsIkNvbG9yIjp7IiRpZCI6IjI0OSIsIkEiOjI1NSwiUiI6MTI4LCJHIjoxODUsIkIiOjIyMn19LCJMaW5lV2VpZ2h0IjoxLjAsIkxpbmVUeXBlIjowLCJQYXJlbnRTdHlsZSI6eyIkcmVmIjoiNTUifX0sIklzQmVsb3dUaW1lYmFuZCI6ZmFsc2UsIkhpZGVEYXRlIjpmYWxzZSwiU2hhcGVTaXplIjoxLCJTcGFjaW5nIjoxLjAsIlBhZGRpbmciOnsiJHJlZiI6IjU4In0sIlNoYXBlU3R5bGUiOnsiJGlkIjoiMjUwIiwiTWFyZ2luIjp7IiRyZWYiOiI2MCJ9LCJQYWRkaW5nIjp7IiRyZWYiOiI2MSJ9LCJCYWNrZ3JvdW5kIjp7IiRpZCI6IjI1MSIsIkNvbG9yIjp7IiRpZCI6IjI1MiIsIkEiOjI1NSwiUiI6MTc4LCJHIjo4NiwiQiI6OTZ9fSwiSXNWaXNpYmxlIjp0cnVlLCJXaWR0aCI6MTguMCwiSGVpZ2h0IjoyMC4wLCJCb3JkZXJTdHlsZSI6eyIkaWQiOiIyNTMiLCJMaW5lQ29sb3IiOnsiJHJlZiI6IjYzIn0sIkxpbmVXZWlnaHQiOjAuMCwiTGluZVR5cGUiOjAsIlBhcmVudFN0eWxlIjp7IiRyZWYiOiI2MiJ9fSwiUGFyZW50U3R5bGUiOnsiJHJlZiI6IjU5In19LCJUaXRsZVN0eWxlIjp7IiRpZCI6IjI1NCIsIkZvbnRTZXR0aW5ncyI6eyIkaWQiOiIyNTUiLCJGb250U2l6ZSI6MTI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TYiLCJMaW5lQ29sb3IiOm51bGwsIkxpbmVXZWlnaHQiOjAuMCwiTGluZVR5cGUiOjAsIlBhcmVudFN0eWxlIjpudWxsfSwiUGFyZW50U3R5bGUiOnsiJHJlZiI6IjY1In19LCJEYXRlU3R5bGUiOnsiJGlkIjoiMjU3IiwiRm9udFNldHRpbmdzIjp7IiRpZCI6IjI1OCIsIkZvbnRTaXplIjoxMS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yNTkiLCJMaW5lQ29sb3IiOm51bGwsIkxpbmVXZWlnaHQiOjAuMCwiTGluZVR5cGUiOjAsIlBhcmVudFN0eWxlIjpudWxsfSwiUGFyZW50U3R5bGUiOnsiJHJlZiI6IjcyIn19LCJEYXRlRm9ybWF0Ijp7IiRpZCI6IjI2MCIsIkZvcm1hdFN0cmluZyI6ImRkZCBkL00iLCJTZXBhcmF0b3IiOiIvIiwiVXNlSW50ZXJuYXRpb25hbERhdGVGb3JtYXQiOnRydWV9LCJJc1Zpc2libGUiOnRydWUsIlBhcmVudFN0eWxlIjp7IiRyZWYiOiI1MyJ9fSwiUG9zaXRpb24iOnsiUmF0aW8iOjAuMCwiSXNDdXN0b20iOmZhbHNlfSwiSWQiOiIxNjA4M2QxMS1jN2NiLTRhNWMtOTUwNC01MTZmMDIyNDE5MjYiLCJJbXBvcnRJZCI6bnVsbCwiVGl0bGUiOiJQZXJmb3JtYW5jZSBPcHRpbWl6YXRpb24iLCJOb3RlIjpudWxsLCJIeXBlcmxpbmsiOm51bGwsIklzQ2hhbmdlZCI6ZmFsc2UsIklzTmV3IjpmYWxzZX0seyIkaWQiOiIyNjEiLCJEYXRlIjoiMjAxOS0xMS0yMFQyMzo1OTo1OS45OTlaIiwiU3R5bGUiOnsiJGlkIjoiMjYyIiwiU2hhcGUiOjEsIkNvbm5lY3Rvck1hcmdpbiI6eyIkcmVmIjoiNTQifSwiQ29ubmVjdG9yU3R5bGUiOnsiJGlkIjoiMjYzIiwiTGluZUNvbG9yIjp7IiRpZCI6IjI2NCIsIiR0eXBlIjoiTkxSRS5Db21tb24uRG9tLlNvbGlkQ29sb3JCcnVzaCwgTkxSRS5Db21tb24iLCJDb2xvciI6eyIkaWQiOiIyNjUiLCJBIjoyNTUsIlIiOjEyOCwiRyI6MTg1LCJCIjoyMjJ9fSwiTGluZVdlaWdodCI6MS4wLCJMaW5lVHlwZSI6MCwiUGFyZW50U3R5bGUiOnsiJHJlZiI6IjU1In19LCJJc0JlbG93VGltZWJhbmQiOmZhbHNlLCJIaWRlRGF0ZSI6ZmFsc2UsIlNoYXBlU2l6ZSI6MSwiU3BhY2luZyI6MS4wLCJQYWRkaW5nIjp7IiRyZWYiOiI1OCJ9LCJTaGFwZVN0eWxlIjp7IiRpZCI6IjI2NiIsIk1hcmdpbiI6eyIkcmVmIjoiNjAifSwiUGFkZGluZyI6eyIkcmVmIjoiNjEifSwiQmFja2dyb3VuZCI6eyIkaWQiOiIyNjciLCJDb2xvciI6eyIkaWQiOiIyNjgiLCJBIjoyNTUsIlIiOjE3OCwiRyI6ODYsIkIiOjk2fX0sIklzVmlzaWJsZSI6dHJ1ZSwiV2lkdGgiOjE4LjAsIkhlaWdodCI6MjAuMCwiQm9yZGVyU3R5bGUiOnsiJGlkIjoiMjY5IiwiTGluZUNvbG9yIjp7IiRyZWYiOiI2MyJ9LCJMaW5lV2VpZ2h0IjowLjAsIkxpbmVUeXBlIjowLCJQYXJlbnRTdHlsZSI6eyIkcmVmIjoiNjIifX0sIlBhcmVudFN0eWxlIjp7IiRyZWYiOiI1OSJ9fSwiVGl0bGVTdHlsZSI6eyIkaWQiOiIyNzAiLCJGb250U2V0dGluZ3MiOnsiJGlkIjoiMjcxIiwiRm9udFNpemUiOjEyLCJGb250TmFtZSI6IkFyaWFs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cyIiwiTGluZUNvbG9yIjpudWxsLCJMaW5lV2VpZ2h0IjowLjAsIkxpbmVUeXBlIjowLCJQYXJlbnRTdHlsZSI6bnVsbH0sIlBhcmVudFN0eWxlIjp7IiRyZWYiOiI2NSJ9fSwiRGF0ZVN0eWxlIjp7IiRpZCI6IjI3MyIsIkZvbnRTZXR0aW5ncyI6eyIkaWQiOiIyNzQiLCJGb250U2l6ZSI6MTEsIkZvbnROYW1lIjoiQXJpYWw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EsIlZlcnRpY2FsQWxpZ25tZW50IjowLCJTbWFydEZvcmVncm91bmQiOm51bGwsIk1hcmdpbiI6eyIkcmVmIjoiNzYifSwiUGFkZGluZyI6eyIkcmVmIjoiNzcifSwiQmFja2dyb3VuZCI6eyIkcmVmIjoiNzgifSwiSXNWaXNpYmxlIjp0cnVlLCJXaWR0aCI6MC4wLCJIZWlnaHQiOjAuMCwiQm9yZGVyU3R5bGUiOnsiJGlkIjoiMjc1IiwiTGluZUNvbG9yIjpudWxsLCJMaW5lV2VpZ2h0IjowLjAsIkxpbmVUeXBlIjowLCJQYXJlbnRTdHlsZSI6bnVsbH0sIlBhcmVudFN0eWxlIjp7IiRyZWYiOiI3MiJ9fSwiRGF0ZUZvcm1hdCI6eyIkaWQiOiIyNzYiLCJGb3JtYXRTdHJpbmciOiJkZGQgZC9NIiwiU2VwYXJhdG9yIjoiLyIsIlVzZUludGVybmF0aW9uYWxEYXRlRm9ybWF0Ijp0cnVlfSwiSXNWaXNpYmxlIjp0cnVlLCJQYXJlbnRTdHlsZSI6eyIkcmVmIjoiNTMifX0sIlBvc2l0aW9uIjp7IlJhdGlvIjowLjAsIklzQ3VzdG9tIjpmYWxzZX0sIklkIjoiNTAyYzE0NzctZjA1NC00NmYxLTk5MWMtNjJkNDhmZDQ2NDEzIiwiSW1wb3J0SWQiOm51bGwsIlRpdGxlIjoiRG9jdW1lbnRhdGlvbiIsIk5vdGUiOm51bGwsIkh5cGVybGluayI6bnVsbCwiSXNDaGFuZ2VkIjpmYWxzZSwiSXNOZXciOmZhbHNlfSx7IiRpZCI6IjI3NyIsIkRhdGUiOiIyMDE5LTExLTI1VDIzOjU5OjU5Ljk5OVoiLCJTdHlsZSI6eyIkaWQiOiIyNzgiLCJTaGFwZSI6MiwiQ29ubmVjdG9yTWFyZ2luIjp7IiRyZWYiOiI1NCJ9LCJDb25uZWN0b3JTdHlsZSI6eyIkaWQiOiIyNzkiLCJMaW5lQ29sb3IiOnsiJGlkIjoiMjgwIiwiJHR5cGUiOiJOTFJFLkNvbW1vbi5Eb20uU29saWRDb2xvckJydXNoLCBOTFJFLkNvbW1vbiIsIkNvbG9yIjp7IiRpZCI6IjI4MSIsIkEiOjI1NSwiUiI6MTQxLCJHIjoxNTUsIkIiOjE4M319LCJMaW5lV2VpZ2h0IjoxLjAsIkxpbmVUeXBlIjowLCJQYXJlbnRTdHlsZSI6eyIkcmVmIjoiNTUifX0sIklzQmVsb3dUaW1lYmFuZCI6dHJ1ZSwiSGlkZURhdGUiOmZhbHNlLCJTaGFwZVNpemUiOjEsIlNwYWNpbmciOjEuMCwiUGFkZGluZyI6eyIkcmVmIjoiNTgifSwiU2hhcGVTdHlsZSI6eyIkaWQiOiIyODIiLCJNYXJnaW4iOnsiJHJlZiI6IjYwIn0sIlBhZGRpbmciOnsiJHJlZiI6IjYxIn0sIkJhY2tncm91bmQiOnsiJGlkIjoiMjgzIiwiQ29sb3IiOnsiJGlkIjoiMjg0IiwiQSI6MjU1LCJSIjo4MywiRyI6MTI5LCJCIjo1M319LCJJc1Zpc2libGUiOnRydWUsIldpZHRoIjoxMy4wLCJIZWlnaHQiOjEzLjAsIkJvcmRlclN0eWxlIjp7IiRpZCI6IjI4NSIsIkxpbmVDb2xvciI6eyIkcmVmIjoiNjMifSwiTGluZVdlaWdodCI6MC4wLCJMaW5lVHlwZSI6MCwiUGFyZW50U3R5bGUiOnsiJHJlZiI6IjYyIn19LCJQYXJlbnRTdHlsZSI6eyIkcmVmIjoiNTkifX0sIlRpdGxlU3R5bGUiOnsiJGlkIjoiMjg2IiwiRm9udFNldHRpbmdzIjp7IiRpZCI6IjI4NyIsIkZvbnRTaXplIjoxMiwiRm9udE5hbWUiOiJBcmlhbCIsIklzQm9sZCI6dHJ1ZSwiSXNJdGFsaWMiOmZhbHNlLCJJc1VuZGVybGluZWQiOmZhbHNlLCJQYXJlbnRTdHlsZSI6eyIkcmVmIjoiNjYifX0sIkF1dG9TaXplIjowLCJGb3JlZ3JvdW5kIjp7IiRyZWYiOiI2NyJ9LCJNYXhXaWR0aCI6MzgzLjkwNzU5Mjc3MzQzNz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4OCIsIkxpbmVDb2xvciI6bnVsbCwiTGluZVdlaWdodCI6MC4wLCJMaW5lVHlwZSI6MCwiUGFyZW50U3R5bGUiOm51bGx9LCJQYXJlbnRTdHlsZSI6eyIkcmVmIjoiNjUifX0sIkRhdGVTdHlsZSI6eyIkaWQiOiIyODkiLCJGb250U2V0dGluZ3MiOnsiJGlkIjoiMjkwIiwiRm9udFNpemUiOjExLCJGb250TmFtZSI6IkFyaWFsIiwiSXNCb2xkIjpmYWxzZSwiSXNJdGFsaWMiOmZhbHNlLCJJc1VuZGVybGluZWQiOmZhbHNlLCJQYXJlbnRTdHlsZSI6eyIkcmVmIjoiNzMifX0sIkF1dG9TaXplIjowLCJGb3JlZ3JvdW5kIjp7IiRpZCI6IjI5MSIsIkNvbG9yIjp7IiRpZCI6IjI5MiIsIkEiOjI1NSwiUiI6NjgsIkciOjg0LCJCIjoxMDZ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OTMiLCJMaW5lQ29sb3IiOm51bGwsIkxpbmVXZWlnaHQiOjAuMCwiTGluZVR5cGUiOjAsIlBhcmVudFN0eWxlIjpudWxsfSwiUGFyZW50U3R5bGUiOnsiJHJlZiI6IjcyIn19LCJEYXRlRm9ybWF0Ijp7IiRpZCI6IjI5NCIsIkZvcm1hdFN0cmluZyI6ImRkZCBkL00iLCJTZXBhcmF0b3IiOiIvIiwiVXNlSW50ZXJuYXRpb25hbERhdGVGb3JtYXQiOnRydWV9LCJJc1Zpc2libGUiOnRydWUsIlBhcmVudFN0eWxlIjp7IiRyZWYiOiI1MyJ9fSwiUG9zaXRpb24iOnsiUmF0aW8iOjAuMjY5MDIxNDcwODExNjMxOTcsIklzQ3VzdG9tIjp0cnVlfSwiSWQiOiI4MmU4NThhOC04ZGEwLTQ3NTctOGY5NC00ODZkZWI5NjBiZDUiLCJJbXBvcnRJZCI6bnVsbCwiVGl0bGUiOiJTaWduIE9mZiIsIk5vdGUiOm51bGwsIkh5cGVybGluayI6bnVsbCwiSXNDaGFuZ2VkIjpmYWxzZSwiSXNOZXciOmZhbHNlfV0sIlRhc2tzIjpbXSwiTXNQcm9qZWN0SXRlbXNUcmVlIjp7IiRpZCI6IjI5NSIsIlJvb3QiOnsiSW1wb3J0SWQiOm51bGwsIklzSW1wb3J0ZWQiOmZhbHNlLCJDaGlsZHJlbiI6W119fSwiTWV0YWRhdGEiOnsiJGlkIjoiMjk2In0sIlNldHRpbmdzIjp7IiRpZCI6IjI5NyIsIkltcGFPcHRpb25zIjp7IiRpZCI6IjI5OCIsIkxlZnRUb1JpZ2h0Ijp0cnVlLCJQYXlsb2FkT3B0aW9ucyI6MX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YsIkZpbGVQYXRoIjpudWxsLCJUaW1lbGluZUltcG9ydGVkIjp0cnVl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621</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Verdana</vt:lpstr>
      <vt:lpstr>Wingdings</vt:lpstr>
      <vt:lpstr>Office Theme</vt:lpstr>
      <vt:lpstr>PowerPoint Presentation</vt:lpstr>
      <vt:lpstr>Mentor :</vt:lpstr>
      <vt:lpstr>Outline</vt:lpstr>
      <vt:lpstr>Introduction</vt:lpstr>
      <vt:lpstr>Motivation</vt:lpstr>
      <vt:lpstr>Literature Review</vt:lpstr>
      <vt:lpstr>Research Gaps </vt:lpstr>
      <vt:lpstr>Problem Statement</vt:lpstr>
      <vt:lpstr>Methodology</vt:lpstr>
      <vt:lpstr>PowerPoint Presentation</vt:lpstr>
      <vt:lpstr>PowerPoint Presentation</vt:lpstr>
      <vt:lpstr>Expected Outcome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 </cp:lastModifiedBy>
  <cp:revision>24</cp:revision>
  <dcterms:created xsi:type="dcterms:W3CDTF">2019-09-29T12:28:19Z</dcterms:created>
  <dcterms:modified xsi:type="dcterms:W3CDTF">2019-09-29T17:55:46Z</dcterms:modified>
</cp:coreProperties>
</file>