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6"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 id="269" r:id="rId15"/>
    <p:sldId id="282" r:id="rId16"/>
    <p:sldId id="283" r:id="rId17"/>
    <p:sldId id="284" r:id="rId18"/>
    <p:sldId id="272" r:id="rId19"/>
    <p:sldId id="273" r:id="rId20"/>
    <p:sldId id="274" r:id="rId21"/>
    <p:sldId id="275" r:id="rId22"/>
    <p:sldId id="276" r:id="rId23"/>
    <p:sldId id="277" r:id="rId24"/>
    <p:sldId id="278" r:id="rId25"/>
    <p:sldId id="299" r:id="rId26"/>
    <p:sldId id="280" r:id="rId27"/>
    <p:sldId id="285" r:id="rId28"/>
    <p:sldId id="286" r:id="rId29"/>
    <p:sldId id="287" r:id="rId30"/>
    <p:sldId id="288" r:id="rId31"/>
    <p:sldId id="289" r:id="rId32"/>
    <p:sldId id="290" r:id="rId33"/>
    <p:sldId id="291" r:id="rId34"/>
    <p:sldId id="295" r:id="rId35"/>
    <p:sldId id="296" r:id="rId36"/>
    <p:sldId id="297" r:id="rId37"/>
    <p:sldId id="298" r:id="rId38"/>
    <p:sldId id="292" r:id="rId39"/>
    <p:sldId id="300" r:id="rId40"/>
    <p:sldId id="301" r:id="rId41"/>
    <p:sldId id="302" r:id="rId42"/>
    <p:sldId id="303" r:id="rId43"/>
    <p:sldId id="304" r:id="rId44"/>
    <p:sldId id="305" r:id="rId45"/>
    <p:sldId id="306" r:id="rId46"/>
    <p:sldId id="307" r:id="rId47"/>
    <p:sldId id="308" r:id="rId48"/>
    <p:sldId id="309" r:id="rId49"/>
    <p:sldId id="310" r:id="rId50"/>
    <p:sldId id="293" r:id="rId51"/>
    <p:sldId id="311" r:id="rId52"/>
    <p:sldId id="312" r:id="rId53"/>
    <p:sldId id="294" r:id="rId54"/>
    <p:sldId id="314" r:id="rId55"/>
    <p:sldId id="315" r:id="rId56"/>
    <p:sldId id="316" r:id="rId57"/>
    <p:sldId id="319" r:id="rId58"/>
    <p:sldId id="320" r:id="rId59"/>
    <p:sldId id="321" r:id="rId60"/>
    <p:sldId id="322" r:id="rId61"/>
    <p:sldId id="323" r:id="rId62"/>
    <p:sldId id="325" r:id="rId63"/>
    <p:sldId id="327" r:id="rId64"/>
    <p:sldId id="328" r:id="rId65"/>
    <p:sldId id="326" r:id="rId66"/>
    <p:sldId id="329" r:id="rId67"/>
    <p:sldId id="330"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6"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AAC696-39CE-40B4-9329-020BC96A715E}" type="doc">
      <dgm:prSet loTypeId="urn:microsoft.com/office/officeart/2005/8/layout/process1" loCatId="process" qsTypeId="urn:microsoft.com/office/officeart/2005/8/quickstyle/simple1" qsCatId="simple" csTypeId="urn:microsoft.com/office/officeart/2005/8/colors/accent1_2" csCatId="accent1" phldr="1"/>
      <dgm:spPr/>
    </dgm:pt>
    <dgm:pt modelId="{EED79A2D-B473-4647-B29F-25D56C806730}">
      <dgm:prSet phldrT="[Text]"/>
      <dgm:spPr/>
      <dgm:t>
        <a:bodyPr/>
        <a:lstStyle/>
        <a:p>
          <a:r>
            <a:rPr lang="en-US" dirty="0" smtClean="0"/>
            <a:t>Input Data</a:t>
          </a:r>
          <a:endParaRPr lang="en-IN" dirty="0"/>
        </a:p>
      </dgm:t>
    </dgm:pt>
    <dgm:pt modelId="{01815249-3C6D-4DAE-8DCC-12FF9C40E198}" type="parTrans" cxnId="{DD4D6469-4C21-40F3-AB08-DA01E08A70DE}">
      <dgm:prSet/>
      <dgm:spPr/>
      <dgm:t>
        <a:bodyPr/>
        <a:lstStyle/>
        <a:p>
          <a:endParaRPr lang="en-IN"/>
        </a:p>
      </dgm:t>
    </dgm:pt>
    <dgm:pt modelId="{7D7D38B3-2D52-43E3-88EC-EBDEDF5ADC29}" type="sibTrans" cxnId="{DD4D6469-4C21-40F3-AB08-DA01E08A70DE}">
      <dgm:prSet/>
      <dgm:spPr/>
      <dgm:t>
        <a:bodyPr/>
        <a:lstStyle/>
        <a:p>
          <a:endParaRPr lang="en-IN"/>
        </a:p>
      </dgm:t>
    </dgm:pt>
    <dgm:pt modelId="{3469EE1B-5DE5-44AA-9817-70E0ADE00677}">
      <dgm:prSet phldrT="[Text]"/>
      <dgm:spPr/>
      <dgm:t>
        <a:bodyPr/>
        <a:lstStyle/>
        <a:p>
          <a:r>
            <a:rPr lang="en-US" dirty="0" smtClean="0"/>
            <a:t>Feature Selection</a:t>
          </a:r>
          <a:endParaRPr lang="en-IN" dirty="0"/>
        </a:p>
      </dgm:t>
    </dgm:pt>
    <dgm:pt modelId="{4BA285AB-1BD4-4958-9ADE-80978EF4D6A8}" type="parTrans" cxnId="{3DA7BDFE-0D2D-4797-A773-91E6D520A468}">
      <dgm:prSet/>
      <dgm:spPr/>
      <dgm:t>
        <a:bodyPr/>
        <a:lstStyle/>
        <a:p>
          <a:endParaRPr lang="en-IN"/>
        </a:p>
      </dgm:t>
    </dgm:pt>
    <dgm:pt modelId="{0BF7BE8E-FD4D-45AD-A9FA-BB26DA4B4BA2}" type="sibTrans" cxnId="{3DA7BDFE-0D2D-4797-A773-91E6D520A468}">
      <dgm:prSet/>
      <dgm:spPr/>
      <dgm:t>
        <a:bodyPr/>
        <a:lstStyle/>
        <a:p>
          <a:endParaRPr lang="en-IN"/>
        </a:p>
      </dgm:t>
    </dgm:pt>
    <dgm:pt modelId="{0137868D-AFC5-4E67-9F30-3668958A6C85}">
      <dgm:prSet phldrT="[Text]"/>
      <dgm:spPr/>
      <dgm:t>
        <a:bodyPr/>
        <a:lstStyle/>
        <a:p>
          <a:r>
            <a:rPr lang="en-US" dirty="0" smtClean="0"/>
            <a:t>Classification</a:t>
          </a:r>
          <a:endParaRPr lang="en-IN" dirty="0"/>
        </a:p>
      </dgm:t>
    </dgm:pt>
    <dgm:pt modelId="{AF21BAAD-5B50-4DE9-96F6-62A7C608D89A}" type="parTrans" cxnId="{661DA319-8986-4787-9520-10023A0C4F25}">
      <dgm:prSet/>
      <dgm:spPr/>
      <dgm:t>
        <a:bodyPr/>
        <a:lstStyle/>
        <a:p>
          <a:endParaRPr lang="en-IN"/>
        </a:p>
      </dgm:t>
    </dgm:pt>
    <dgm:pt modelId="{78B5DEF4-5100-4704-AF3E-FD36D533B353}" type="sibTrans" cxnId="{661DA319-8986-4787-9520-10023A0C4F25}">
      <dgm:prSet/>
      <dgm:spPr/>
      <dgm:t>
        <a:bodyPr/>
        <a:lstStyle/>
        <a:p>
          <a:endParaRPr lang="en-IN"/>
        </a:p>
      </dgm:t>
    </dgm:pt>
    <dgm:pt modelId="{5AAB23E9-54D4-4A0B-B4AD-4FCAE2C563F0}">
      <dgm:prSet phldrT="[Text]"/>
      <dgm:spPr/>
      <dgm:t>
        <a:bodyPr/>
        <a:lstStyle/>
        <a:p>
          <a:r>
            <a:rPr lang="en-US" dirty="0" smtClean="0"/>
            <a:t>Result</a:t>
          </a:r>
          <a:endParaRPr lang="en-IN" dirty="0"/>
        </a:p>
      </dgm:t>
    </dgm:pt>
    <dgm:pt modelId="{79CEF930-CAB4-4CC8-8F26-424DE1DF2C6F}" type="parTrans" cxnId="{3DA5AF84-27DD-4B16-9893-A90C21D1B824}">
      <dgm:prSet/>
      <dgm:spPr/>
      <dgm:t>
        <a:bodyPr/>
        <a:lstStyle/>
        <a:p>
          <a:endParaRPr lang="en-IN"/>
        </a:p>
      </dgm:t>
    </dgm:pt>
    <dgm:pt modelId="{0AB788A1-A771-4A2C-9889-C7D5591EF2FF}" type="sibTrans" cxnId="{3DA5AF84-27DD-4B16-9893-A90C21D1B824}">
      <dgm:prSet/>
      <dgm:spPr/>
      <dgm:t>
        <a:bodyPr/>
        <a:lstStyle/>
        <a:p>
          <a:endParaRPr lang="en-IN"/>
        </a:p>
      </dgm:t>
    </dgm:pt>
    <dgm:pt modelId="{A3665691-2DFB-4634-86F0-F90603E764D3}">
      <dgm:prSet phldrT="[Text]"/>
      <dgm:spPr/>
      <dgm:t>
        <a:bodyPr/>
        <a:lstStyle/>
        <a:p>
          <a:r>
            <a:rPr lang="en-US" dirty="0" smtClean="0"/>
            <a:t>Analysis</a:t>
          </a:r>
          <a:endParaRPr lang="en-IN" dirty="0"/>
        </a:p>
      </dgm:t>
    </dgm:pt>
    <dgm:pt modelId="{46F3A009-CD62-4B7C-B5E6-22B973AB94E8}" type="parTrans" cxnId="{864AF01A-BC15-47DB-8FC1-919AE218B648}">
      <dgm:prSet/>
      <dgm:spPr/>
      <dgm:t>
        <a:bodyPr/>
        <a:lstStyle/>
        <a:p>
          <a:endParaRPr lang="en-IN"/>
        </a:p>
      </dgm:t>
    </dgm:pt>
    <dgm:pt modelId="{75B2D2CD-04D7-4136-B853-C1BE6D6E8C6A}" type="sibTrans" cxnId="{864AF01A-BC15-47DB-8FC1-919AE218B648}">
      <dgm:prSet/>
      <dgm:spPr/>
      <dgm:t>
        <a:bodyPr/>
        <a:lstStyle/>
        <a:p>
          <a:endParaRPr lang="en-IN"/>
        </a:p>
      </dgm:t>
    </dgm:pt>
    <dgm:pt modelId="{61F47E58-B509-4A9F-87D2-C65402C45461}" type="pres">
      <dgm:prSet presAssocID="{41AAC696-39CE-40B4-9329-020BC96A715E}" presName="Name0" presStyleCnt="0">
        <dgm:presLayoutVars>
          <dgm:dir/>
          <dgm:resizeHandles val="exact"/>
        </dgm:presLayoutVars>
      </dgm:prSet>
      <dgm:spPr/>
    </dgm:pt>
    <dgm:pt modelId="{4103EE74-3BAE-446F-AA7B-C76996993FE0}" type="pres">
      <dgm:prSet presAssocID="{EED79A2D-B473-4647-B29F-25D56C806730}" presName="node" presStyleLbl="node1" presStyleIdx="0" presStyleCnt="5">
        <dgm:presLayoutVars>
          <dgm:bulletEnabled val="1"/>
        </dgm:presLayoutVars>
      </dgm:prSet>
      <dgm:spPr/>
      <dgm:t>
        <a:bodyPr/>
        <a:lstStyle/>
        <a:p>
          <a:endParaRPr lang="en-IN"/>
        </a:p>
      </dgm:t>
    </dgm:pt>
    <dgm:pt modelId="{BC10C4DF-BF8A-4BD6-8F46-EA3620E2B151}" type="pres">
      <dgm:prSet presAssocID="{7D7D38B3-2D52-43E3-88EC-EBDEDF5ADC29}" presName="sibTrans" presStyleLbl="sibTrans2D1" presStyleIdx="0" presStyleCnt="4"/>
      <dgm:spPr/>
      <dgm:t>
        <a:bodyPr/>
        <a:lstStyle/>
        <a:p>
          <a:endParaRPr lang="en-IN"/>
        </a:p>
      </dgm:t>
    </dgm:pt>
    <dgm:pt modelId="{24F97674-5DD5-4B5B-851D-C1C9EDA99AB2}" type="pres">
      <dgm:prSet presAssocID="{7D7D38B3-2D52-43E3-88EC-EBDEDF5ADC29}" presName="connectorText" presStyleLbl="sibTrans2D1" presStyleIdx="0" presStyleCnt="4"/>
      <dgm:spPr/>
      <dgm:t>
        <a:bodyPr/>
        <a:lstStyle/>
        <a:p>
          <a:endParaRPr lang="en-IN"/>
        </a:p>
      </dgm:t>
    </dgm:pt>
    <dgm:pt modelId="{298B8261-EB00-4CDE-9462-1B86838313EC}" type="pres">
      <dgm:prSet presAssocID="{3469EE1B-5DE5-44AA-9817-70E0ADE00677}" presName="node" presStyleLbl="node1" presStyleIdx="1" presStyleCnt="5">
        <dgm:presLayoutVars>
          <dgm:bulletEnabled val="1"/>
        </dgm:presLayoutVars>
      </dgm:prSet>
      <dgm:spPr/>
      <dgm:t>
        <a:bodyPr/>
        <a:lstStyle/>
        <a:p>
          <a:endParaRPr lang="en-IN"/>
        </a:p>
      </dgm:t>
    </dgm:pt>
    <dgm:pt modelId="{4DEF3D47-D2BB-4D2A-9D29-58A271D78584}" type="pres">
      <dgm:prSet presAssocID="{0BF7BE8E-FD4D-45AD-A9FA-BB26DA4B4BA2}" presName="sibTrans" presStyleLbl="sibTrans2D1" presStyleIdx="1" presStyleCnt="4"/>
      <dgm:spPr/>
      <dgm:t>
        <a:bodyPr/>
        <a:lstStyle/>
        <a:p>
          <a:endParaRPr lang="en-IN"/>
        </a:p>
      </dgm:t>
    </dgm:pt>
    <dgm:pt modelId="{05AA430E-CF17-491E-9DFE-14D6F26583A0}" type="pres">
      <dgm:prSet presAssocID="{0BF7BE8E-FD4D-45AD-A9FA-BB26DA4B4BA2}" presName="connectorText" presStyleLbl="sibTrans2D1" presStyleIdx="1" presStyleCnt="4"/>
      <dgm:spPr/>
      <dgm:t>
        <a:bodyPr/>
        <a:lstStyle/>
        <a:p>
          <a:endParaRPr lang="en-IN"/>
        </a:p>
      </dgm:t>
    </dgm:pt>
    <dgm:pt modelId="{A7AA8E2B-EC2C-4844-BFB0-E617E37A9B65}" type="pres">
      <dgm:prSet presAssocID="{0137868D-AFC5-4E67-9F30-3668958A6C85}" presName="node" presStyleLbl="node1" presStyleIdx="2" presStyleCnt="5">
        <dgm:presLayoutVars>
          <dgm:bulletEnabled val="1"/>
        </dgm:presLayoutVars>
      </dgm:prSet>
      <dgm:spPr/>
      <dgm:t>
        <a:bodyPr/>
        <a:lstStyle/>
        <a:p>
          <a:endParaRPr lang="en-IN"/>
        </a:p>
      </dgm:t>
    </dgm:pt>
    <dgm:pt modelId="{CA652A9B-7491-4730-BDD4-C6A1D51C83A4}" type="pres">
      <dgm:prSet presAssocID="{78B5DEF4-5100-4704-AF3E-FD36D533B353}" presName="sibTrans" presStyleLbl="sibTrans2D1" presStyleIdx="2" presStyleCnt="4"/>
      <dgm:spPr/>
      <dgm:t>
        <a:bodyPr/>
        <a:lstStyle/>
        <a:p>
          <a:endParaRPr lang="en-IN"/>
        </a:p>
      </dgm:t>
    </dgm:pt>
    <dgm:pt modelId="{A4BF0C9B-2F4B-464B-BDEF-87DC59813AF1}" type="pres">
      <dgm:prSet presAssocID="{78B5DEF4-5100-4704-AF3E-FD36D533B353}" presName="connectorText" presStyleLbl="sibTrans2D1" presStyleIdx="2" presStyleCnt="4"/>
      <dgm:spPr/>
      <dgm:t>
        <a:bodyPr/>
        <a:lstStyle/>
        <a:p>
          <a:endParaRPr lang="en-IN"/>
        </a:p>
      </dgm:t>
    </dgm:pt>
    <dgm:pt modelId="{D313BBA5-BF54-42C9-B91C-C67BC0F4A7AB}" type="pres">
      <dgm:prSet presAssocID="{A3665691-2DFB-4634-86F0-F90603E764D3}" presName="node" presStyleLbl="node1" presStyleIdx="3" presStyleCnt="5">
        <dgm:presLayoutVars>
          <dgm:bulletEnabled val="1"/>
        </dgm:presLayoutVars>
      </dgm:prSet>
      <dgm:spPr/>
      <dgm:t>
        <a:bodyPr/>
        <a:lstStyle/>
        <a:p>
          <a:endParaRPr lang="en-IN"/>
        </a:p>
      </dgm:t>
    </dgm:pt>
    <dgm:pt modelId="{BAE770DD-8B8A-44E4-92D4-8946C1A0CD19}" type="pres">
      <dgm:prSet presAssocID="{75B2D2CD-04D7-4136-B853-C1BE6D6E8C6A}" presName="sibTrans" presStyleLbl="sibTrans2D1" presStyleIdx="3" presStyleCnt="4"/>
      <dgm:spPr/>
      <dgm:t>
        <a:bodyPr/>
        <a:lstStyle/>
        <a:p>
          <a:endParaRPr lang="en-IN"/>
        </a:p>
      </dgm:t>
    </dgm:pt>
    <dgm:pt modelId="{D9E95559-3632-4977-AACF-30935F5E5A47}" type="pres">
      <dgm:prSet presAssocID="{75B2D2CD-04D7-4136-B853-C1BE6D6E8C6A}" presName="connectorText" presStyleLbl="sibTrans2D1" presStyleIdx="3" presStyleCnt="4"/>
      <dgm:spPr/>
      <dgm:t>
        <a:bodyPr/>
        <a:lstStyle/>
        <a:p>
          <a:endParaRPr lang="en-IN"/>
        </a:p>
      </dgm:t>
    </dgm:pt>
    <dgm:pt modelId="{565C0ED8-FF39-4DF7-9064-2AAE3F8B0542}" type="pres">
      <dgm:prSet presAssocID="{5AAB23E9-54D4-4A0B-B4AD-4FCAE2C563F0}" presName="node" presStyleLbl="node1" presStyleIdx="4" presStyleCnt="5">
        <dgm:presLayoutVars>
          <dgm:bulletEnabled val="1"/>
        </dgm:presLayoutVars>
      </dgm:prSet>
      <dgm:spPr/>
      <dgm:t>
        <a:bodyPr/>
        <a:lstStyle/>
        <a:p>
          <a:endParaRPr lang="en-IN"/>
        </a:p>
      </dgm:t>
    </dgm:pt>
  </dgm:ptLst>
  <dgm:cxnLst>
    <dgm:cxn modelId="{DD4D6469-4C21-40F3-AB08-DA01E08A70DE}" srcId="{41AAC696-39CE-40B4-9329-020BC96A715E}" destId="{EED79A2D-B473-4647-B29F-25D56C806730}" srcOrd="0" destOrd="0" parTransId="{01815249-3C6D-4DAE-8DCC-12FF9C40E198}" sibTransId="{7D7D38B3-2D52-43E3-88EC-EBDEDF5ADC29}"/>
    <dgm:cxn modelId="{AB90E279-25D7-42F1-A4CA-4A018CCF29D8}" type="presOf" srcId="{75B2D2CD-04D7-4136-B853-C1BE6D6E8C6A}" destId="{D9E95559-3632-4977-AACF-30935F5E5A47}" srcOrd="1" destOrd="0" presId="urn:microsoft.com/office/officeart/2005/8/layout/process1"/>
    <dgm:cxn modelId="{98243D54-60E1-4757-884E-1CA73FB6431C}" type="presOf" srcId="{75B2D2CD-04D7-4136-B853-C1BE6D6E8C6A}" destId="{BAE770DD-8B8A-44E4-92D4-8946C1A0CD19}" srcOrd="0" destOrd="0" presId="urn:microsoft.com/office/officeart/2005/8/layout/process1"/>
    <dgm:cxn modelId="{3DA5AF84-27DD-4B16-9893-A90C21D1B824}" srcId="{41AAC696-39CE-40B4-9329-020BC96A715E}" destId="{5AAB23E9-54D4-4A0B-B4AD-4FCAE2C563F0}" srcOrd="4" destOrd="0" parTransId="{79CEF930-CAB4-4CC8-8F26-424DE1DF2C6F}" sibTransId="{0AB788A1-A771-4A2C-9889-C7D5591EF2FF}"/>
    <dgm:cxn modelId="{D4C1DE68-8071-41C3-956E-310862B6FDDC}" type="presOf" srcId="{0BF7BE8E-FD4D-45AD-A9FA-BB26DA4B4BA2}" destId="{4DEF3D47-D2BB-4D2A-9D29-58A271D78584}" srcOrd="0" destOrd="0" presId="urn:microsoft.com/office/officeart/2005/8/layout/process1"/>
    <dgm:cxn modelId="{CE1CA601-E33B-4FC6-9C20-B8CE18B46C1F}" type="presOf" srcId="{78B5DEF4-5100-4704-AF3E-FD36D533B353}" destId="{A4BF0C9B-2F4B-464B-BDEF-87DC59813AF1}" srcOrd="1" destOrd="0" presId="urn:microsoft.com/office/officeart/2005/8/layout/process1"/>
    <dgm:cxn modelId="{7022CB2C-6461-4E0D-B3B6-8FF0352E848C}" type="presOf" srcId="{0137868D-AFC5-4E67-9F30-3668958A6C85}" destId="{A7AA8E2B-EC2C-4844-BFB0-E617E37A9B65}" srcOrd="0" destOrd="0" presId="urn:microsoft.com/office/officeart/2005/8/layout/process1"/>
    <dgm:cxn modelId="{798A389E-2CCC-4FFA-BFEE-F669C693A89B}" type="presOf" srcId="{5AAB23E9-54D4-4A0B-B4AD-4FCAE2C563F0}" destId="{565C0ED8-FF39-4DF7-9064-2AAE3F8B0542}" srcOrd="0" destOrd="0" presId="urn:microsoft.com/office/officeart/2005/8/layout/process1"/>
    <dgm:cxn modelId="{6B2370F2-53E3-42F7-8E23-07BBCB4A3F19}" type="presOf" srcId="{3469EE1B-5DE5-44AA-9817-70E0ADE00677}" destId="{298B8261-EB00-4CDE-9462-1B86838313EC}" srcOrd="0" destOrd="0" presId="urn:microsoft.com/office/officeart/2005/8/layout/process1"/>
    <dgm:cxn modelId="{3DA7BDFE-0D2D-4797-A773-91E6D520A468}" srcId="{41AAC696-39CE-40B4-9329-020BC96A715E}" destId="{3469EE1B-5DE5-44AA-9817-70E0ADE00677}" srcOrd="1" destOrd="0" parTransId="{4BA285AB-1BD4-4958-9ADE-80978EF4D6A8}" sibTransId="{0BF7BE8E-FD4D-45AD-A9FA-BB26DA4B4BA2}"/>
    <dgm:cxn modelId="{69461E3A-9C41-4A4E-8904-30F31AF015FE}" type="presOf" srcId="{EED79A2D-B473-4647-B29F-25D56C806730}" destId="{4103EE74-3BAE-446F-AA7B-C76996993FE0}" srcOrd="0" destOrd="0" presId="urn:microsoft.com/office/officeart/2005/8/layout/process1"/>
    <dgm:cxn modelId="{DA6BF076-99AE-45DA-9902-BCEBBE82C840}" type="presOf" srcId="{A3665691-2DFB-4634-86F0-F90603E764D3}" destId="{D313BBA5-BF54-42C9-B91C-C67BC0F4A7AB}" srcOrd="0" destOrd="0" presId="urn:microsoft.com/office/officeart/2005/8/layout/process1"/>
    <dgm:cxn modelId="{0743602A-8F39-4CFB-AD8B-4DDDFA93A21B}" type="presOf" srcId="{7D7D38B3-2D52-43E3-88EC-EBDEDF5ADC29}" destId="{BC10C4DF-BF8A-4BD6-8F46-EA3620E2B151}" srcOrd="0" destOrd="0" presId="urn:microsoft.com/office/officeart/2005/8/layout/process1"/>
    <dgm:cxn modelId="{6C9D8C61-DBDF-4608-907E-CEC161F3919D}" type="presOf" srcId="{0BF7BE8E-FD4D-45AD-A9FA-BB26DA4B4BA2}" destId="{05AA430E-CF17-491E-9DFE-14D6F26583A0}" srcOrd="1" destOrd="0" presId="urn:microsoft.com/office/officeart/2005/8/layout/process1"/>
    <dgm:cxn modelId="{85207DD6-ACF6-4546-B2FA-148DDCA2DDB5}" type="presOf" srcId="{41AAC696-39CE-40B4-9329-020BC96A715E}" destId="{61F47E58-B509-4A9F-87D2-C65402C45461}" srcOrd="0" destOrd="0" presId="urn:microsoft.com/office/officeart/2005/8/layout/process1"/>
    <dgm:cxn modelId="{5EC04EC6-117E-401C-9394-66C5ED12EA4C}" type="presOf" srcId="{7D7D38B3-2D52-43E3-88EC-EBDEDF5ADC29}" destId="{24F97674-5DD5-4B5B-851D-C1C9EDA99AB2}" srcOrd="1" destOrd="0" presId="urn:microsoft.com/office/officeart/2005/8/layout/process1"/>
    <dgm:cxn modelId="{661DA319-8986-4787-9520-10023A0C4F25}" srcId="{41AAC696-39CE-40B4-9329-020BC96A715E}" destId="{0137868D-AFC5-4E67-9F30-3668958A6C85}" srcOrd="2" destOrd="0" parTransId="{AF21BAAD-5B50-4DE9-96F6-62A7C608D89A}" sibTransId="{78B5DEF4-5100-4704-AF3E-FD36D533B353}"/>
    <dgm:cxn modelId="{1DB2EEB5-6B9C-47D2-9A40-7A12A6440B5A}" type="presOf" srcId="{78B5DEF4-5100-4704-AF3E-FD36D533B353}" destId="{CA652A9B-7491-4730-BDD4-C6A1D51C83A4}" srcOrd="0" destOrd="0" presId="urn:microsoft.com/office/officeart/2005/8/layout/process1"/>
    <dgm:cxn modelId="{864AF01A-BC15-47DB-8FC1-919AE218B648}" srcId="{41AAC696-39CE-40B4-9329-020BC96A715E}" destId="{A3665691-2DFB-4634-86F0-F90603E764D3}" srcOrd="3" destOrd="0" parTransId="{46F3A009-CD62-4B7C-B5E6-22B973AB94E8}" sibTransId="{75B2D2CD-04D7-4136-B853-C1BE6D6E8C6A}"/>
    <dgm:cxn modelId="{910E727D-6845-4914-BC3D-F74AC5137405}" type="presParOf" srcId="{61F47E58-B509-4A9F-87D2-C65402C45461}" destId="{4103EE74-3BAE-446F-AA7B-C76996993FE0}" srcOrd="0" destOrd="0" presId="urn:microsoft.com/office/officeart/2005/8/layout/process1"/>
    <dgm:cxn modelId="{AB4137AF-2862-45A5-AB00-92BF9FFE0554}" type="presParOf" srcId="{61F47E58-B509-4A9F-87D2-C65402C45461}" destId="{BC10C4DF-BF8A-4BD6-8F46-EA3620E2B151}" srcOrd="1" destOrd="0" presId="urn:microsoft.com/office/officeart/2005/8/layout/process1"/>
    <dgm:cxn modelId="{6A9BA797-978C-4112-8800-8FE2775531A9}" type="presParOf" srcId="{BC10C4DF-BF8A-4BD6-8F46-EA3620E2B151}" destId="{24F97674-5DD5-4B5B-851D-C1C9EDA99AB2}" srcOrd="0" destOrd="0" presId="urn:microsoft.com/office/officeart/2005/8/layout/process1"/>
    <dgm:cxn modelId="{03889464-0186-490E-B589-23DA228D1006}" type="presParOf" srcId="{61F47E58-B509-4A9F-87D2-C65402C45461}" destId="{298B8261-EB00-4CDE-9462-1B86838313EC}" srcOrd="2" destOrd="0" presId="urn:microsoft.com/office/officeart/2005/8/layout/process1"/>
    <dgm:cxn modelId="{25AC713E-93FB-4B06-BBB6-0A133A5BBC8A}" type="presParOf" srcId="{61F47E58-B509-4A9F-87D2-C65402C45461}" destId="{4DEF3D47-D2BB-4D2A-9D29-58A271D78584}" srcOrd="3" destOrd="0" presId="urn:microsoft.com/office/officeart/2005/8/layout/process1"/>
    <dgm:cxn modelId="{AD7470EC-6766-4965-B724-EDB8B4AA9F9E}" type="presParOf" srcId="{4DEF3D47-D2BB-4D2A-9D29-58A271D78584}" destId="{05AA430E-CF17-491E-9DFE-14D6F26583A0}" srcOrd="0" destOrd="0" presId="urn:microsoft.com/office/officeart/2005/8/layout/process1"/>
    <dgm:cxn modelId="{82D10C73-9C6D-4A27-9A86-483EFFF1F1B3}" type="presParOf" srcId="{61F47E58-B509-4A9F-87D2-C65402C45461}" destId="{A7AA8E2B-EC2C-4844-BFB0-E617E37A9B65}" srcOrd="4" destOrd="0" presId="urn:microsoft.com/office/officeart/2005/8/layout/process1"/>
    <dgm:cxn modelId="{AD37F739-0983-42B7-9645-50683BD52F3E}" type="presParOf" srcId="{61F47E58-B509-4A9F-87D2-C65402C45461}" destId="{CA652A9B-7491-4730-BDD4-C6A1D51C83A4}" srcOrd="5" destOrd="0" presId="urn:microsoft.com/office/officeart/2005/8/layout/process1"/>
    <dgm:cxn modelId="{AAAD83B2-2957-4109-92F9-542CD8B29165}" type="presParOf" srcId="{CA652A9B-7491-4730-BDD4-C6A1D51C83A4}" destId="{A4BF0C9B-2F4B-464B-BDEF-87DC59813AF1}" srcOrd="0" destOrd="0" presId="urn:microsoft.com/office/officeart/2005/8/layout/process1"/>
    <dgm:cxn modelId="{34C11D5B-3526-47E0-9D45-F2EBB5762C8A}" type="presParOf" srcId="{61F47E58-B509-4A9F-87D2-C65402C45461}" destId="{D313BBA5-BF54-42C9-B91C-C67BC0F4A7AB}" srcOrd="6" destOrd="0" presId="urn:microsoft.com/office/officeart/2005/8/layout/process1"/>
    <dgm:cxn modelId="{DD72530D-C1CA-48A5-BCA3-BBFC875EAC7A}" type="presParOf" srcId="{61F47E58-B509-4A9F-87D2-C65402C45461}" destId="{BAE770DD-8B8A-44E4-92D4-8946C1A0CD19}" srcOrd="7" destOrd="0" presId="urn:microsoft.com/office/officeart/2005/8/layout/process1"/>
    <dgm:cxn modelId="{C6606657-0137-4DCD-99D1-7DF462A67933}" type="presParOf" srcId="{BAE770DD-8B8A-44E4-92D4-8946C1A0CD19}" destId="{D9E95559-3632-4977-AACF-30935F5E5A47}" srcOrd="0" destOrd="0" presId="urn:microsoft.com/office/officeart/2005/8/layout/process1"/>
    <dgm:cxn modelId="{98BC10E9-0766-41B8-ADCE-069CFC29A347}" type="presParOf" srcId="{61F47E58-B509-4A9F-87D2-C65402C45461}" destId="{565C0ED8-FF39-4DF7-9064-2AAE3F8B0542}" srcOrd="8" destOrd="0" presId="urn:microsoft.com/office/officeart/2005/8/layout/process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086DA7-18B5-4759-9263-AD7CBC045AC0}" type="doc">
      <dgm:prSet loTypeId="urn:microsoft.com/office/officeart/2005/8/layout/process1" loCatId="process" qsTypeId="urn:microsoft.com/office/officeart/2005/8/quickstyle/simple1" qsCatId="simple" csTypeId="urn:microsoft.com/office/officeart/2005/8/colors/accent1_2" csCatId="accent1" phldr="1"/>
      <dgm:spPr/>
    </dgm:pt>
    <dgm:pt modelId="{B2909503-5E0F-45CB-98BF-49BE2F56B1D6}">
      <dgm:prSet phldrT="[Text]"/>
      <dgm:spPr/>
      <dgm:t>
        <a:bodyPr/>
        <a:lstStyle/>
        <a:p>
          <a:r>
            <a:rPr lang="en-US" dirty="0" smtClean="0"/>
            <a:t>Population Initialization</a:t>
          </a:r>
          <a:endParaRPr lang="en-IN" dirty="0"/>
        </a:p>
      </dgm:t>
    </dgm:pt>
    <dgm:pt modelId="{C06BA02C-684F-480B-B282-DDA3E5FCB0ED}" type="parTrans" cxnId="{712CC107-6445-4BAB-89FC-5F4935AD4304}">
      <dgm:prSet/>
      <dgm:spPr/>
      <dgm:t>
        <a:bodyPr/>
        <a:lstStyle/>
        <a:p>
          <a:endParaRPr lang="en-IN"/>
        </a:p>
      </dgm:t>
    </dgm:pt>
    <dgm:pt modelId="{BE7AC279-6313-4F32-93F0-95FDCC641F04}" type="sibTrans" cxnId="{712CC107-6445-4BAB-89FC-5F4935AD4304}">
      <dgm:prSet/>
      <dgm:spPr/>
      <dgm:t>
        <a:bodyPr/>
        <a:lstStyle/>
        <a:p>
          <a:endParaRPr lang="en-IN"/>
        </a:p>
      </dgm:t>
    </dgm:pt>
    <dgm:pt modelId="{D0DD48A4-C45B-44DB-8BEE-7934012B39B1}">
      <dgm:prSet phldrT="[Text]"/>
      <dgm:spPr/>
      <dgm:t>
        <a:bodyPr/>
        <a:lstStyle/>
        <a:p>
          <a:r>
            <a:rPr lang="en-US" dirty="0" smtClean="0"/>
            <a:t>Parent Selection</a:t>
          </a:r>
          <a:endParaRPr lang="en-IN" dirty="0"/>
        </a:p>
      </dgm:t>
    </dgm:pt>
    <dgm:pt modelId="{E0D9A3B0-E9EA-4030-BE78-E1CC1A5BE979}" type="parTrans" cxnId="{D2B97632-28AF-4AA6-AB88-37B59BA86E1D}">
      <dgm:prSet/>
      <dgm:spPr/>
      <dgm:t>
        <a:bodyPr/>
        <a:lstStyle/>
        <a:p>
          <a:endParaRPr lang="en-IN"/>
        </a:p>
      </dgm:t>
    </dgm:pt>
    <dgm:pt modelId="{B932D70F-CBF3-4D59-B506-06C059B3CD45}" type="sibTrans" cxnId="{D2B97632-28AF-4AA6-AB88-37B59BA86E1D}">
      <dgm:prSet/>
      <dgm:spPr/>
      <dgm:t>
        <a:bodyPr/>
        <a:lstStyle/>
        <a:p>
          <a:endParaRPr lang="en-IN"/>
        </a:p>
      </dgm:t>
    </dgm:pt>
    <dgm:pt modelId="{92D7F3D6-D5FA-4E31-95E8-7B908B8944E1}">
      <dgm:prSet phldrT="[Text]"/>
      <dgm:spPr/>
      <dgm:t>
        <a:bodyPr/>
        <a:lstStyle/>
        <a:p>
          <a:r>
            <a:rPr lang="en-US" dirty="0" smtClean="0"/>
            <a:t>Crossover</a:t>
          </a:r>
          <a:endParaRPr lang="en-IN" dirty="0"/>
        </a:p>
      </dgm:t>
    </dgm:pt>
    <dgm:pt modelId="{FF7EEF5D-AAC9-4AFC-8326-EC5DE0D1C584}" type="parTrans" cxnId="{F992ABEA-C6DA-4674-8A3D-42482B8415D5}">
      <dgm:prSet/>
      <dgm:spPr/>
      <dgm:t>
        <a:bodyPr/>
        <a:lstStyle/>
        <a:p>
          <a:endParaRPr lang="en-IN"/>
        </a:p>
      </dgm:t>
    </dgm:pt>
    <dgm:pt modelId="{72B5DECD-829F-47FC-8DE4-F66545E26376}" type="sibTrans" cxnId="{F992ABEA-C6DA-4674-8A3D-42482B8415D5}">
      <dgm:prSet/>
      <dgm:spPr/>
      <dgm:t>
        <a:bodyPr/>
        <a:lstStyle/>
        <a:p>
          <a:endParaRPr lang="en-IN"/>
        </a:p>
      </dgm:t>
    </dgm:pt>
    <dgm:pt modelId="{DBBC18BC-869E-4C8C-9393-E94FE145DA7D}">
      <dgm:prSet phldrT="[Text]"/>
      <dgm:spPr/>
      <dgm:t>
        <a:bodyPr/>
        <a:lstStyle/>
        <a:p>
          <a:r>
            <a:rPr lang="en-US" dirty="0" smtClean="0"/>
            <a:t>Terminate and Return Best</a:t>
          </a:r>
          <a:endParaRPr lang="en-IN" dirty="0"/>
        </a:p>
      </dgm:t>
    </dgm:pt>
    <dgm:pt modelId="{47301C67-B38D-45B3-95AB-E59553639DD9}" type="parTrans" cxnId="{03097E1A-CF11-4E04-A996-C5147FEC5BB6}">
      <dgm:prSet/>
      <dgm:spPr/>
      <dgm:t>
        <a:bodyPr/>
        <a:lstStyle/>
        <a:p>
          <a:endParaRPr lang="en-IN"/>
        </a:p>
      </dgm:t>
    </dgm:pt>
    <dgm:pt modelId="{01163114-0FA4-4B7C-B476-6D9CEF1AF78E}" type="sibTrans" cxnId="{03097E1A-CF11-4E04-A996-C5147FEC5BB6}">
      <dgm:prSet/>
      <dgm:spPr/>
      <dgm:t>
        <a:bodyPr/>
        <a:lstStyle/>
        <a:p>
          <a:endParaRPr lang="en-IN"/>
        </a:p>
      </dgm:t>
    </dgm:pt>
    <dgm:pt modelId="{DBD346D5-2C49-4EBC-8CD8-3CAA39D0D7F9}">
      <dgm:prSet phldrT="[Text]"/>
      <dgm:spPr/>
      <dgm:t>
        <a:bodyPr/>
        <a:lstStyle/>
        <a:p>
          <a:r>
            <a:rPr lang="en-US" dirty="0" smtClean="0"/>
            <a:t>Mutation</a:t>
          </a:r>
          <a:endParaRPr lang="en-IN" dirty="0"/>
        </a:p>
      </dgm:t>
    </dgm:pt>
    <dgm:pt modelId="{24803EF8-A1B0-47DF-B4BF-8FF932EB8E59}" type="parTrans" cxnId="{65DB8476-F61C-47E7-A31D-5D48476E4965}">
      <dgm:prSet/>
      <dgm:spPr/>
      <dgm:t>
        <a:bodyPr/>
        <a:lstStyle/>
        <a:p>
          <a:endParaRPr lang="en-IN"/>
        </a:p>
      </dgm:t>
    </dgm:pt>
    <dgm:pt modelId="{D9A6486E-7CE0-4189-B79A-003F15E7E305}" type="sibTrans" cxnId="{65DB8476-F61C-47E7-A31D-5D48476E4965}">
      <dgm:prSet/>
      <dgm:spPr/>
      <dgm:t>
        <a:bodyPr/>
        <a:lstStyle/>
        <a:p>
          <a:endParaRPr lang="en-IN"/>
        </a:p>
      </dgm:t>
    </dgm:pt>
    <dgm:pt modelId="{F860FB7C-EFF0-4EC8-ACDA-F947FFC702B5}">
      <dgm:prSet phldrT="[Text]"/>
      <dgm:spPr/>
      <dgm:t>
        <a:bodyPr/>
        <a:lstStyle/>
        <a:p>
          <a:r>
            <a:rPr lang="en-US" dirty="0" smtClean="0"/>
            <a:t>Best solution selection</a:t>
          </a:r>
          <a:endParaRPr lang="en-IN" dirty="0"/>
        </a:p>
      </dgm:t>
    </dgm:pt>
    <dgm:pt modelId="{DECC4CC1-17F1-4628-AEA3-0F2788479D2C}" type="parTrans" cxnId="{EACACC28-2AB0-4F7D-A3F7-FA215A6594CD}">
      <dgm:prSet/>
      <dgm:spPr/>
      <dgm:t>
        <a:bodyPr/>
        <a:lstStyle/>
        <a:p>
          <a:endParaRPr lang="en-IN"/>
        </a:p>
      </dgm:t>
    </dgm:pt>
    <dgm:pt modelId="{BA0445C5-2843-4263-8EA2-3EFEE494D0C7}" type="sibTrans" cxnId="{EACACC28-2AB0-4F7D-A3F7-FA215A6594CD}">
      <dgm:prSet/>
      <dgm:spPr/>
      <dgm:t>
        <a:bodyPr/>
        <a:lstStyle/>
        <a:p>
          <a:endParaRPr lang="en-IN"/>
        </a:p>
      </dgm:t>
    </dgm:pt>
    <dgm:pt modelId="{A939B6BF-F8BC-4DFB-B44C-8B3278084995}" type="pres">
      <dgm:prSet presAssocID="{5A086DA7-18B5-4759-9263-AD7CBC045AC0}" presName="Name0" presStyleCnt="0">
        <dgm:presLayoutVars>
          <dgm:dir/>
          <dgm:resizeHandles val="exact"/>
        </dgm:presLayoutVars>
      </dgm:prSet>
      <dgm:spPr/>
    </dgm:pt>
    <dgm:pt modelId="{7C36B55D-566C-4126-9F8E-F4DC1CF5CFFB}" type="pres">
      <dgm:prSet presAssocID="{B2909503-5E0F-45CB-98BF-49BE2F56B1D6}" presName="node" presStyleLbl="node1" presStyleIdx="0" presStyleCnt="6">
        <dgm:presLayoutVars>
          <dgm:bulletEnabled val="1"/>
        </dgm:presLayoutVars>
      </dgm:prSet>
      <dgm:spPr/>
      <dgm:t>
        <a:bodyPr/>
        <a:lstStyle/>
        <a:p>
          <a:endParaRPr lang="en-IN"/>
        </a:p>
      </dgm:t>
    </dgm:pt>
    <dgm:pt modelId="{3D19010E-A688-40EF-B39C-2874175E7BF6}" type="pres">
      <dgm:prSet presAssocID="{BE7AC279-6313-4F32-93F0-95FDCC641F04}" presName="sibTrans" presStyleLbl="sibTrans2D1" presStyleIdx="0" presStyleCnt="5"/>
      <dgm:spPr/>
      <dgm:t>
        <a:bodyPr/>
        <a:lstStyle/>
        <a:p>
          <a:endParaRPr lang="en-IN"/>
        </a:p>
      </dgm:t>
    </dgm:pt>
    <dgm:pt modelId="{CC07B135-55F6-4984-A6F4-24B51A9B4E06}" type="pres">
      <dgm:prSet presAssocID="{BE7AC279-6313-4F32-93F0-95FDCC641F04}" presName="connectorText" presStyleLbl="sibTrans2D1" presStyleIdx="0" presStyleCnt="5"/>
      <dgm:spPr/>
      <dgm:t>
        <a:bodyPr/>
        <a:lstStyle/>
        <a:p>
          <a:endParaRPr lang="en-IN"/>
        </a:p>
      </dgm:t>
    </dgm:pt>
    <dgm:pt modelId="{A8F5682F-9CD6-4ABB-8CA3-C9DDD95FD9E1}" type="pres">
      <dgm:prSet presAssocID="{D0DD48A4-C45B-44DB-8BEE-7934012B39B1}" presName="node" presStyleLbl="node1" presStyleIdx="1" presStyleCnt="6">
        <dgm:presLayoutVars>
          <dgm:bulletEnabled val="1"/>
        </dgm:presLayoutVars>
      </dgm:prSet>
      <dgm:spPr/>
      <dgm:t>
        <a:bodyPr/>
        <a:lstStyle/>
        <a:p>
          <a:endParaRPr lang="en-IN"/>
        </a:p>
      </dgm:t>
    </dgm:pt>
    <dgm:pt modelId="{B48CBFC1-4132-4F27-9F13-47E407196680}" type="pres">
      <dgm:prSet presAssocID="{B932D70F-CBF3-4D59-B506-06C059B3CD45}" presName="sibTrans" presStyleLbl="sibTrans2D1" presStyleIdx="1" presStyleCnt="5"/>
      <dgm:spPr/>
      <dgm:t>
        <a:bodyPr/>
        <a:lstStyle/>
        <a:p>
          <a:endParaRPr lang="en-IN"/>
        </a:p>
      </dgm:t>
    </dgm:pt>
    <dgm:pt modelId="{58C15F42-E593-4570-A3A2-DD51C3212C15}" type="pres">
      <dgm:prSet presAssocID="{B932D70F-CBF3-4D59-B506-06C059B3CD45}" presName="connectorText" presStyleLbl="sibTrans2D1" presStyleIdx="1" presStyleCnt="5"/>
      <dgm:spPr/>
      <dgm:t>
        <a:bodyPr/>
        <a:lstStyle/>
        <a:p>
          <a:endParaRPr lang="en-IN"/>
        </a:p>
      </dgm:t>
    </dgm:pt>
    <dgm:pt modelId="{5A100B7B-8581-4EC1-926D-C03B3C25E04C}" type="pres">
      <dgm:prSet presAssocID="{92D7F3D6-D5FA-4E31-95E8-7B908B8944E1}" presName="node" presStyleLbl="node1" presStyleIdx="2" presStyleCnt="6">
        <dgm:presLayoutVars>
          <dgm:bulletEnabled val="1"/>
        </dgm:presLayoutVars>
      </dgm:prSet>
      <dgm:spPr/>
      <dgm:t>
        <a:bodyPr/>
        <a:lstStyle/>
        <a:p>
          <a:endParaRPr lang="en-IN"/>
        </a:p>
      </dgm:t>
    </dgm:pt>
    <dgm:pt modelId="{23D00E73-65B0-4A7F-B72F-8FADAE066B30}" type="pres">
      <dgm:prSet presAssocID="{72B5DECD-829F-47FC-8DE4-F66545E26376}" presName="sibTrans" presStyleLbl="sibTrans2D1" presStyleIdx="2" presStyleCnt="5"/>
      <dgm:spPr/>
      <dgm:t>
        <a:bodyPr/>
        <a:lstStyle/>
        <a:p>
          <a:endParaRPr lang="en-IN"/>
        </a:p>
      </dgm:t>
    </dgm:pt>
    <dgm:pt modelId="{69ED0E22-44DD-441E-8D0F-CA2F97604C37}" type="pres">
      <dgm:prSet presAssocID="{72B5DECD-829F-47FC-8DE4-F66545E26376}" presName="connectorText" presStyleLbl="sibTrans2D1" presStyleIdx="2" presStyleCnt="5"/>
      <dgm:spPr/>
      <dgm:t>
        <a:bodyPr/>
        <a:lstStyle/>
        <a:p>
          <a:endParaRPr lang="en-IN"/>
        </a:p>
      </dgm:t>
    </dgm:pt>
    <dgm:pt modelId="{F132F357-7777-4037-B467-5F701F3BBD43}" type="pres">
      <dgm:prSet presAssocID="{DBD346D5-2C49-4EBC-8CD8-3CAA39D0D7F9}" presName="node" presStyleLbl="node1" presStyleIdx="3" presStyleCnt="6">
        <dgm:presLayoutVars>
          <dgm:bulletEnabled val="1"/>
        </dgm:presLayoutVars>
      </dgm:prSet>
      <dgm:spPr/>
      <dgm:t>
        <a:bodyPr/>
        <a:lstStyle/>
        <a:p>
          <a:endParaRPr lang="en-IN"/>
        </a:p>
      </dgm:t>
    </dgm:pt>
    <dgm:pt modelId="{B96236A3-34B9-46BD-B92F-55B72AF55B67}" type="pres">
      <dgm:prSet presAssocID="{D9A6486E-7CE0-4189-B79A-003F15E7E305}" presName="sibTrans" presStyleLbl="sibTrans2D1" presStyleIdx="3" presStyleCnt="5"/>
      <dgm:spPr/>
      <dgm:t>
        <a:bodyPr/>
        <a:lstStyle/>
        <a:p>
          <a:endParaRPr lang="en-IN"/>
        </a:p>
      </dgm:t>
    </dgm:pt>
    <dgm:pt modelId="{2FBDD9BA-7247-48EF-A5DA-F3AEC9565F9C}" type="pres">
      <dgm:prSet presAssocID="{D9A6486E-7CE0-4189-B79A-003F15E7E305}" presName="connectorText" presStyleLbl="sibTrans2D1" presStyleIdx="3" presStyleCnt="5"/>
      <dgm:spPr/>
      <dgm:t>
        <a:bodyPr/>
        <a:lstStyle/>
        <a:p>
          <a:endParaRPr lang="en-IN"/>
        </a:p>
      </dgm:t>
    </dgm:pt>
    <dgm:pt modelId="{2542347F-1607-4A3D-B2FF-723AFD7D720A}" type="pres">
      <dgm:prSet presAssocID="{F860FB7C-EFF0-4EC8-ACDA-F947FFC702B5}" presName="node" presStyleLbl="node1" presStyleIdx="4" presStyleCnt="6">
        <dgm:presLayoutVars>
          <dgm:bulletEnabled val="1"/>
        </dgm:presLayoutVars>
      </dgm:prSet>
      <dgm:spPr/>
      <dgm:t>
        <a:bodyPr/>
        <a:lstStyle/>
        <a:p>
          <a:endParaRPr lang="en-IN"/>
        </a:p>
      </dgm:t>
    </dgm:pt>
    <dgm:pt modelId="{9D011958-4859-4E35-B89B-C73CE3809AE3}" type="pres">
      <dgm:prSet presAssocID="{BA0445C5-2843-4263-8EA2-3EFEE494D0C7}" presName="sibTrans" presStyleLbl="sibTrans2D1" presStyleIdx="4" presStyleCnt="5"/>
      <dgm:spPr/>
      <dgm:t>
        <a:bodyPr/>
        <a:lstStyle/>
        <a:p>
          <a:endParaRPr lang="en-IN"/>
        </a:p>
      </dgm:t>
    </dgm:pt>
    <dgm:pt modelId="{8FD9256A-B81E-46DE-96C0-5C2BB6FCC5DA}" type="pres">
      <dgm:prSet presAssocID="{BA0445C5-2843-4263-8EA2-3EFEE494D0C7}" presName="connectorText" presStyleLbl="sibTrans2D1" presStyleIdx="4" presStyleCnt="5"/>
      <dgm:spPr/>
      <dgm:t>
        <a:bodyPr/>
        <a:lstStyle/>
        <a:p>
          <a:endParaRPr lang="en-IN"/>
        </a:p>
      </dgm:t>
    </dgm:pt>
    <dgm:pt modelId="{16A8022E-E558-4035-B74C-D779434DA8C9}" type="pres">
      <dgm:prSet presAssocID="{DBBC18BC-869E-4C8C-9393-E94FE145DA7D}" presName="node" presStyleLbl="node1" presStyleIdx="5" presStyleCnt="6">
        <dgm:presLayoutVars>
          <dgm:bulletEnabled val="1"/>
        </dgm:presLayoutVars>
      </dgm:prSet>
      <dgm:spPr/>
      <dgm:t>
        <a:bodyPr/>
        <a:lstStyle/>
        <a:p>
          <a:endParaRPr lang="en-IN"/>
        </a:p>
      </dgm:t>
    </dgm:pt>
  </dgm:ptLst>
  <dgm:cxnLst>
    <dgm:cxn modelId="{61318AD0-79A1-4DFE-9982-4812064BD5FD}" type="presOf" srcId="{DBBC18BC-869E-4C8C-9393-E94FE145DA7D}" destId="{16A8022E-E558-4035-B74C-D779434DA8C9}" srcOrd="0" destOrd="0" presId="urn:microsoft.com/office/officeart/2005/8/layout/process1"/>
    <dgm:cxn modelId="{58AEB67C-7A21-4B89-AEA1-3DAF75D418E2}" type="presOf" srcId="{72B5DECD-829F-47FC-8DE4-F66545E26376}" destId="{69ED0E22-44DD-441E-8D0F-CA2F97604C37}" srcOrd="1" destOrd="0" presId="urn:microsoft.com/office/officeart/2005/8/layout/process1"/>
    <dgm:cxn modelId="{B933B779-8238-405D-B1D7-CE588AA9C4A2}" type="presOf" srcId="{D9A6486E-7CE0-4189-B79A-003F15E7E305}" destId="{2FBDD9BA-7247-48EF-A5DA-F3AEC9565F9C}" srcOrd="1" destOrd="0" presId="urn:microsoft.com/office/officeart/2005/8/layout/process1"/>
    <dgm:cxn modelId="{D2B97632-28AF-4AA6-AB88-37B59BA86E1D}" srcId="{5A086DA7-18B5-4759-9263-AD7CBC045AC0}" destId="{D0DD48A4-C45B-44DB-8BEE-7934012B39B1}" srcOrd="1" destOrd="0" parTransId="{E0D9A3B0-E9EA-4030-BE78-E1CC1A5BE979}" sibTransId="{B932D70F-CBF3-4D59-B506-06C059B3CD45}"/>
    <dgm:cxn modelId="{FBD8C41A-B345-41A8-93C0-79A87AA0664B}" type="presOf" srcId="{B932D70F-CBF3-4D59-B506-06C059B3CD45}" destId="{B48CBFC1-4132-4F27-9F13-47E407196680}" srcOrd="0" destOrd="0" presId="urn:microsoft.com/office/officeart/2005/8/layout/process1"/>
    <dgm:cxn modelId="{CDF833F6-9F10-4641-8F38-6DB57F65597E}" type="presOf" srcId="{D9A6486E-7CE0-4189-B79A-003F15E7E305}" destId="{B96236A3-34B9-46BD-B92F-55B72AF55B67}" srcOrd="0" destOrd="0" presId="urn:microsoft.com/office/officeart/2005/8/layout/process1"/>
    <dgm:cxn modelId="{9040C929-5A45-4A0A-883B-CAC44E080898}" type="presOf" srcId="{5A086DA7-18B5-4759-9263-AD7CBC045AC0}" destId="{A939B6BF-F8BC-4DFB-B44C-8B3278084995}" srcOrd="0" destOrd="0" presId="urn:microsoft.com/office/officeart/2005/8/layout/process1"/>
    <dgm:cxn modelId="{AE145F17-0A8D-4C2F-8526-B8B913051E5F}" type="presOf" srcId="{BE7AC279-6313-4F32-93F0-95FDCC641F04}" destId="{3D19010E-A688-40EF-B39C-2874175E7BF6}" srcOrd="0" destOrd="0" presId="urn:microsoft.com/office/officeart/2005/8/layout/process1"/>
    <dgm:cxn modelId="{20F5B62A-53F6-46DA-A381-DB2CE74F88D0}" type="presOf" srcId="{D0DD48A4-C45B-44DB-8BEE-7934012B39B1}" destId="{A8F5682F-9CD6-4ABB-8CA3-C9DDD95FD9E1}" srcOrd="0" destOrd="0" presId="urn:microsoft.com/office/officeart/2005/8/layout/process1"/>
    <dgm:cxn modelId="{03097E1A-CF11-4E04-A996-C5147FEC5BB6}" srcId="{5A086DA7-18B5-4759-9263-AD7CBC045AC0}" destId="{DBBC18BC-869E-4C8C-9393-E94FE145DA7D}" srcOrd="5" destOrd="0" parTransId="{47301C67-B38D-45B3-95AB-E59553639DD9}" sibTransId="{01163114-0FA4-4B7C-B476-6D9CEF1AF78E}"/>
    <dgm:cxn modelId="{2B4B51CF-C1C5-4B38-B113-36E9BE71BA82}" type="presOf" srcId="{BA0445C5-2843-4263-8EA2-3EFEE494D0C7}" destId="{8FD9256A-B81E-46DE-96C0-5C2BB6FCC5DA}" srcOrd="1" destOrd="0" presId="urn:microsoft.com/office/officeart/2005/8/layout/process1"/>
    <dgm:cxn modelId="{C1E261DD-0917-4AB7-9C4E-2AFC51FCD0C4}" type="presOf" srcId="{92D7F3D6-D5FA-4E31-95E8-7B908B8944E1}" destId="{5A100B7B-8581-4EC1-926D-C03B3C25E04C}" srcOrd="0" destOrd="0" presId="urn:microsoft.com/office/officeart/2005/8/layout/process1"/>
    <dgm:cxn modelId="{BC1110C9-C78E-4560-84C7-72D17DB2AEDB}" type="presOf" srcId="{DBD346D5-2C49-4EBC-8CD8-3CAA39D0D7F9}" destId="{F132F357-7777-4037-B467-5F701F3BBD43}" srcOrd="0" destOrd="0" presId="urn:microsoft.com/office/officeart/2005/8/layout/process1"/>
    <dgm:cxn modelId="{65DB8476-F61C-47E7-A31D-5D48476E4965}" srcId="{5A086DA7-18B5-4759-9263-AD7CBC045AC0}" destId="{DBD346D5-2C49-4EBC-8CD8-3CAA39D0D7F9}" srcOrd="3" destOrd="0" parTransId="{24803EF8-A1B0-47DF-B4BF-8FF932EB8E59}" sibTransId="{D9A6486E-7CE0-4189-B79A-003F15E7E305}"/>
    <dgm:cxn modelId="{712CC107-6445-4BAB-89FC-5F4935AD4304}" srcId="{5A086DA7-18B5-4759-9263-AD7CBC045AC0}" destId="{B2909503-5E0F-45CB-98BF-49BE2F56B1D6}" srcOrd="0" destOrd="0" parTransId="{C06BA02C-684F-480B-B282-DDA3E5FCB0ED}" sibTransId="{BE7AC279-6313-4F32-93F0-95FDCC641F04}"/>
    <dgm:cxn modelId="{F992ABEA-C6DA-4674-8A3D-42482B8415D5}" srcId="{5A086DA7-18B5-4759-9263-AD7CBC045AC0}" destId="{92D7F3D6-D5FA-4E31-95E8-7B908B8944E1}" srcOrd="2" destOrd="0" parTransId="{FF7EEF5D-AAC9-4AFC-8326-EC5DE0D1C584}" sibTransId="{72B5DECD-829F-47FC-8DE4-F66545E26376}"/>
    <dgm:cxn modelId="{FDACFC00-6716-45DD-8760-B6A296E3920E}" type="presOf" srcId="{B932D70F-CBF3-4D59-B506-06C059B3CD45}" destId="{58C15F42-E593-4570-A3A2-DD51C3212C15}" srcOrd="1" destOrd="0" presId="urn:microsoft.com/office/officeart/2005/8/layout/process1"/>
    <dgm:cxn modelId="{EACACC28-2AB0-4F7D-A3F7-FA215A6594CD}" srcId="{5A086DA7-18B5-4759-9263-AD7CBC045AC0}" destId="{F860FB7C-EFF0-4EC8-ACDA-F947FFC702B5}" srcOrd="4" destOrd="0" parTransId="{DECC4CC1-17F1-4628-AEA3-0F2788479D2C}" sibTransId="{BA0445C5-2843-4263-8EA2-3EFEE494D0C7}"/>
    <dgm:cxn modelId="{6E588FB4-DD2C-40CE-9333-051FD4F38454}" type="presOf" srcId="{72B5DECD-829F-47FC-8DE4-F66545E26376}" destId="{23D00E73-65B0-4A7F-B72F-8FADAE066B30}" srcOrd="0" destOrd="0" presId="urn:microsoft.com/office/officeart/2005/8/layout/process1"/>
    <dgm:cxn modelId="{9DC75A0A-513F-43E9-A7CC-C12DDB7A86E3}" type="presOf" srcId="{B2909503-5E0F-45CB-98BF-49BE2F56B1D6}" destId="{7C36B55D-566C-4126-9F8E-F4DC1CF5CFFB}" srcOrd="0" destOrd="0" presId="urn:microsoft.com/office/officeart/2005/8/layout/process1"/>
    <dgm:cxn modelId="{B249FA10-9B99-4791-A153-AED9A14E9D6F}" type="presOf" srcId="{BA0445C5-2843-4263-8EA2-3EFEE494D0C7}" destId="{9D011958-4859-4E35-B89B-C73CE3809AE3}" srcOrd="0" destOrd="0" presId="urn:microsoft.com/office/officeart/2005/8/layout/process1"/>
    <dgm:cxn modelId="{B9E23636-AA89-4D62-A1CE-C086D81FEF8A}" type="presOf" srcId="{BE7AC279-6313-4F32-93F0-95FDCC641F04}" destId="{CC07B135-55F6-4984-A6F4-24B51A9B4E06}" srcOrd="1" destOrd="0" presId="urn:microsoft.com/office/officeart/2005/8/layout/process1"/>
    <dgm:cxn modelId="{3E977DA1-69F8-454E-A462-F451CA586723}" type="presOf" srcId="{F860FB7C-EFF0-4EC8-ACDA-F947FFC702B5}" destId="{2542347F-1607-4A3D-B2FF-723AFD7D720A}" srcOrd="0" destOrd="0" presId="urn:microsoft.com/office/officeart/2005/8/layout/process1"/>
    <dgm:cxn modelId="{470D3D1E-67BD-4D5B-8CCF-8F175A66727D}" type="presParOf" srcId="{A939B6BF-F8BC-4DFB-B44C-8B3278084995}" destId="{7C36B55D-566C-4126-9F8E-F4DC1CF5CFFB}" srcOrd="0" destOrd="0" presId="urn:microsoft.com/office/officeart/2005/8/layout/process1"/>
    <dgm:cxn modelId="{3C13A932-20DD-49CB-B577-A0C5BD87F6BF}" type="presParOf" srcId="{A939B6BF-F8BC-4DFB-B44C-8B3278084995}" destId="{3D19010E-A688-40EF-B39C-2874175E7BF6}" srcOrd="1" destOrd="0" presId="urn:microsoft.com/office/officeart/2005/8/layout/process1"/>
    <dgm:cxn modelId="{20F0486F-036A-4020-BA53-FA53E38B89F0}" type="presParOf" srcId="{3D19010E-A688-40EF-B39C-2874175E7BF6}" destId="{CC07B135-55F6-4984-A6F4-24B51A9B4E06}" srcOrd="0" destOrd="0" presId="urn:microsoft.com/office/officeart/2005/8/layout/process1"/>
    <dgm:cxn modelId="{D2DA866A-F350-4BA6-AD3D-836D63CD2854}" type="presParOf" srcId="{A939B6BF-F8BC-4DFB-B44C-8B3278084995}" destId="{A8F5682F-9CD6-4ABB-8CA3-C9DDD95FD9E1}" srcOrd="2" destOrd="0" presId="urn:microsoft.com/office/officeart/2005/8/layout/process1"/>
    <dgm:cxn modelId="{4E9F4665-1598-4EC8-9C08-C0BF05D748D4}" type="presParOf" srcId="{A939B6BF-F8BC-4DFB-B44C-8B3278084995}" destId="{B48CBFC1-4132-4F27-9F13-47E407196680}" srcOrd="3" destOrd="0" presId="urn:microsoft.com/office/officeart/2005/8/layout/process1"/>
    <dgm:cxn modelId="{161B6838-DE27-465F-BA8E-B1C55AFAF75E}" type="presParOf" srcId="{B48CBFC1-4132-4F27-9F13-47E407196680}" destId="{58C15F42-E593-4570-A3A2-DD51C3212C15}" srcOrd="0" destOrd="0" presId="urn:microsoft.com/office/officeart/2005/8/layout/process1"/>
    <dgm:cxn modelId="{1FC5FE5C-7D60-48B7-A7E7-04C4DA8B1D31}" type="presParOf" srcId="{A939B6BF-F8BC-4DFB-B44C-8B3278084995}" destId="{5A100B7B-8581-4EC1-926D-C03B3C25E04C}" srcOrd="4" destOrd="0" presId="urn:microsoft.com/office/officeart/2005/8/layout/process1"/>
    <dgm:cxn modelId="{6D498C89-01D4-42A2-8216-E7DAAB4C8F35}" type="presParOf" srcId="{A939B6BF-F8BC-4DFB-B44C-8B3278084995}" destId="{23D00E73-65B0-4A7F-B72F-8FADAE066B30}" srcOrd="5" destOrd="0" presId="urn:microsoft.com/office/officeart/2005/8/layout/process1"/>
    <dgm:cxn modelId="{79126F10-B92B-4F31-AE3C-F9F1127B2AF4}" type="presParOf" srcId="{23D00E73-65B0-4A7F-B72F-8FADAE066B30}" destId="{69ED0E22-44DD-441E-8D0F-CA2F97604C37}" srcOrd="0" destOrd="0" presId="urn:microsoft.com/office/officeart/2005/8/layout/process1"/>
    <dgm:cxn modelId="{F211B014-237E-4B00-8720-FB3975B1E164}" type="presParOf" srcId="{A939B6BF-F8BC-4DFB-B44C-8B3278084995}" destId="{F132F357-7777-4037-B467-5F701F3BBD43}" srcOrd="6" destOrd="0" presId="urn:microsoft.com/office/officeart/2005/8/layout/process1"/>
    <dgm:cxn modelId="{9608873E-0416-49CE-BA19-11E5EB63EA25}" type="presParOf" srcId="{A939B6BF-F8BC-4DFB-B44C-8B3278084995}" destId="{B96236A3-34B9-46BD-B92F-55B72AF55B67}" srcOrd="7" destOrd="0" presId="urn:microsoft.com/office/officeart/2005/8/layout/process1"/>
    <dgm:cxn modelId="{EAF26E1F-8966-4631-8A7F-C1F5CA2DA82E}" type="presParOf" srcId="{B96236A3-34B9-46BD-B92F-55B72AF55B67}" destId="{2FBDD9BA-7247-48EF-A5DA-F3AEC9565F9C}" srcOrd="0" destOrd="0" presId="urn:microsoft.com/office/officeart/2005/8/layout/process1"/>
    <dgm:cxn modelId="{424A0CAF-02F6-40B2-97BC-D57966D85864}" type="presParOf" srcId="{A939B6BF-F8BC-4DFB-B44C-8B3278084995}" destId="{2542347F-1607-4A3D-B2FF-723AFD7D720A}" srcOrd="8" destOrd="0" presId="urn:microsoft.com/office/officeart/2005/8/layout/process1"/>
    <dgm:cxn modelId="{32642075-ACC6-454F-91C0-4595DB35A8E5}" type="presParOf" srcId="{A939B6BF-F8BC-4DFB-B44C-8B3278084995}" destId="{9D011958-4859-4E35-B89B-C73CE3809AE3}" srcOrd="9" destOrd="0" presId="urn:microsoft.com/office/officeart/2005/8/layout/process1"/>
    <dgm:cxn modelId="{AC541F23-5789-4830-B641-4B0550A092B8}" type="presParOf" srcId="{9D011958-4859-4E35-B89B-C73CE3809AE3}" destId="{8FD9256A-B81E-46DE-96C0-5C2BB6FCC5DA}" srcOrd="0" destOrd="0" presId="urn:microsoft.com/office/officeart/2005/8/layout/process1"/>
    <dgm:cxn modelId="{C8AF2C9E-9FC2-48E3-B880-42CA8A4B81BF}" type="presParOf" srcId="{A939B6BF-F8BC-4DFB-B44C-8B3278084995}" destId="{16A8022E-E558-4035-B74C-D779434DA8C9}" srcOrd="10" destOrd="0" presId="urn:microsoft.com/office/officeart/2005/8/layout/process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03EE74-3BAE-446F-AA7B-C76996993FE0}">
      <dsp:nvSpPr>
        <dsp:cNvPr id="0" name=""/>
        <dsp:cNvSpPr/>
      </dsp:nvSpPr>
      <dsp:spPr>
        <a:xfrm>
          <a:off x="4368" y="876598"/>
          <a:ext cx="1354304" cy="81258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Input Data</a:t>
          </a:r>
          <a:endParaRPr lang="en-IN" sz="1400" kern="1200" dirty="0"/>
        </a:p>
      </dsp:txBody>
      <dsp:txXfrm>
        <a:off x="28168" y="900398"/>
        <a:ext cx="1306704" cy="764982"/>
      </dsp:txXfrm>
    </dsp:sp>
    <dsp:sp modelId="{BC10C4DF-BF8A-4BD6-8F46-EA3620E2B151}">
      <dsp:nvSpPr>
        <dsp:cNvPr id="0" name=""/>
        <dsp:cNvSpPr/>
      </dsp:nvSpPr>
      <dsp:spPr>
        <a:xfrm>
          <a:off x="1494104" y="1114956"/>
          <a:ext cx="287112" cy="3358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IN" sz="1100" kern="1200"/>
        </a:p>
      </dsp:txBody>
      <dsp:txXfrm>
        <a:off x="1494104" y="1182129"/>
        <a:ext cx="200978" cy="201521"/>
      </dsp:txXfrm>
    </dsp:sp>
    <dsp:sp modelId="{298B8261-EB00-4CDE-9462-1B86838313EC}">
      <dsp:nvSpPr>
        <dsp:cNvPr id="0" name=""/>
        <dsp:cNvSpPr/>
      </dsp:nvSpPr>
      <dsp:spPr>
        <a:xfrm>
          <a:off x="1900395" y="876598"/>
          <a:ext cx="1354304" cy="81258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Feature Selection</a:t>
          </a:r>
          <a:endParaRPr lang="en-IN" sz="1400" kern="1200" dirty="0"/>
        </a:p>
      </dsp:txBody>
      <dsp:txXfrm>
        <a:off x="1924195" y="900398"/>
        <a:ext cx="1306704" cy="764982"/>
      </dsp:txXfrm>
    </dsp:sp>
    <dsp:sp modelId="{4DEF3D47-D2BB-4D2A-9D29-58A271D78584}">
      <dsp:nvSpPr>
        <dsp:cNvPr id="0" name=""/>
        <dsp:cNvSpPr/>
      </dsp:nvSpPr>
      <dsp:spPr>
        <a:xfrm>
          <a:off x="3390131" y="1114956"/>
          <a:ext cx="287112" cy="3358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IN" sz="1100" kern="1200"/>
        </a:p>
      </dsp:txBody>
      <dsp:txXfrm>
        <a:off x="3390131" y="1182129"/>
        <a:ext cx="200978" cy="201521"/>
      </dsp:txXfrm>
    </dsp:sp>
    <dsp:sp modelId="{A7AA8E2B-EC2C-4844-BFB0-E617E37A9B65}">
      <dsp:nvSpPr>
        <dsp:cNvPr id="0" name=""/>
        <dsp:cNvSpPr/>
      </dsp:nvSpPr>
      <dsp:spPr>
        <a:xfrm>
          <a:off x="3796422" y="876598"/>
          <a:ext cx="1354304" cy="81258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Classification</a:t>
          </a:r>
          <a:endParaRPr lang="en-IN" sz="1400" kern="1200" dirty="0"/>
        </a:p>
      </dsp:txBody>
      <dsp:txXfrm>
        <a:off x="3820222" y="900398"/>
        <a:ext cx="1306704" cy="764982"/>
      </dsp:txXfrm>
    </dsp:sp>
    <dsp:sp modelId="{CA652A9B-7491-4730-BDD4-C6A1D51C83A4}">
      <dsp:nvSpPr>
        <dsp:cNvPr id="0" name=""/>
        <dsp:cNvSpPr/>
      </dsp:nvSpPr>
      <dsp:spPr>
        <a:xfrm>
          <a:off x="5286157" y="1114956"/>
          <a:ext cx="287112" cy="3358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IN" sz="1100" kern="1200"/>
        </a:p>
      </dsp:txBody>
      <dsp:txXfrm>
        <a:off x="5286157" y="1182129"/>
        <a:ext cx="200978" cy="201521"/>
      </dsp:txXfrm>
    </dsp:sp>
    <dsp:sp modelId="{D313BBA5-BF54-42C9-B91C-C67BC0F4A7AB}">
      <dsp:nvSpPr>
        <dsp:cNvPr id="0" name=""/>
        <dsp:cNvSpPr/>
      </dsp:nvSpPr>
      <dsp:spPr>
        <a:xfrm>
          <a:off x="5692449" y="876598"/>
          <a:ext cx="1354304" cy="81258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Analysis</a:t>
          </a:r>
          <a:endParaRPr lang="en-IN" sz="1400" kern="1200" dirty="0"/>
        </a:p>
      </dsp:txBody>
      <dsp:txXfrm>
        <a:off x="5716249" y="900398"/>
        <a:ext cx="1306704" cy="764982"/>
      </dsp:txXfrm>
    </dsp:sp>
    <dsp:sp modelId="{BAE770DD-8B8A-44E4-92D4-8946C1A0CD19}">
      <dsp:nvSpPr>
        <dsp:cNvPr id="0" name=""/>
        <dsp:cNvSpPr/>
      </dsp:nvSpPr>
      <dsp:spPr>
        <a:xfrm>
          <a:off x="7182184" y="1114956"/>
          <a:ext cx="287112" cy="3358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IN" sz="1100" kern="1200"/>
        </a:p>
      </dsp:txBody>
      <dsp:txXfrm>
        <a:off x="7182184" y="1182129"/>
        <a:ext cx="200978" cy="201521"/>
      </dsp:txXfrm>
    </dsp:sp>
    <dsp:sp modelId="{565C0ED8-FF39-4DF7-9064-2AAE3F8B0542}">
      <dsp:nvSpPr>
        <dsp:cNvPr id="0" name=""/>
        <dsp:cNvSpPr/>
      </dsp:nvSpPr>
      <dsp:spPr>
        <a:xfrm>
          <a:off x="7588476" y="876598"/>
          <a:ext cx="1354304" cy="81258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Result</a:t>
          </a:r>
          <a:endParaRPr lang="en-IN" sz="1400" kern="1200" dirty="0"/>
        </a:p>
      </dsp:txBody>
      <dsp:txXfrm>
        <a:off x="7612276" y="900398"/>
        <a:ext cx="1306704" cy="764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36B55D-566C-4126-9F8E-F4DC1CF5CFFB}">
      <dsp:nvSpPr>
        <dsp:cNvPr id="0" name=""/>
        <dsp:cNvSpPr/>
      </dsp:nvSpPr>
      <dsp:spPr>
        <a:xfrm>
          <a:off x="0" y="1687480"/>
          <a:ext cx="1250745" cy="82080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Population Initialization</a:t>
          </a:r>
          <a:endParaRPr lang="en-IN" sz="1500" kern="1200" dirty="0"/>
        </a:p>
      </dsp:txBody>
      <dsp:txXfrm>
        <a:off x="24040" y="1711520"/>
        <a:ext cx="1202665" cy="772721"/>
      </dsp:txXfrm>
    </dsp:sp>
    <dsp:sp modelId="{3D19010E-A688-40EF-B39C-2874175E7BF6}">
      <dsp:nvSpPr>
        <dsp:cNvPr id="0" name=""/>
        <dsp:cNvSpPr/>
      </dsp:nvSpPr>
      <dsp:spPr>
        <a:xfrm>
          <a:off x="1375820" y="1942788"/>
          <a:ext cx="265158" cy="3101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a:off x="1375820" y="2004825"/>
        <a:ext cx="185611" cy="186110"/>
      </dsp:txXfrm>
    </dsp:sp>
    <dsp:sp modelId="{A8F5682F-9CD6-4ABB-8CA3-C9DDD95FD9E1}">
      <dsp:nvSpPr>
        <dsp:cNvPr id="0" name=""/>
        <dsp:cNvSpPr/>
      </dsp:nvSpPr>
      <dsp:spPr>
        <a:xfrm>
          <a:off x="1751043" y="1687480"/>
          <a:ext cx="1250745" cy="82080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Parent Selection</a:t>
          </a:r>
          <a:endParaRPr lang="en-IN" sz="1500" kern="1200" dirty="0"/>
        </a:p>
      </dsp:txBody>
      <dsp:txXfrm>
        <a:off x="1775083" y="1711520"/>
        <a:ext cx="1202665" cy="772721"/>
      </dsp:txXfrm>
    </dsp:sp>
    <dsp:sp modelId="{B48CBFC1-4132-4F27-9F13-47E407196680}">
      <dsp:nvSpPr>
        <dsp:cNvPr id="0" name=""/>
        <dsp:cNvSpPr/>
      </dsp:nvSpPr>
      <dsp:spPr>
        <a:xfrm>
          <a:off x="3126864" y="1942788"/>
          <a:ext cx="265158" cy="3101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a:off x="3126864" y="2004825"/>
        <a:ext cx="185611" cy="186110"/>
      </dsp:txXfrm>
    </dsp:sp>
    <dsp:sp modelId="{5A100B7B-8581-4EC1-926D-C03B3C25E04C}">
      <dsp:nvSpPr>
        <dsp:cNvPr id="0" name=""/>
        <dsp:cNvSpPr/>
      </dsp:nvSpPr>
      <dsp:spPr>
        <a:xfrm>
          <a:off x="3502087" y="1687480"/>
          <a:ext cx="1250745" cy="82080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Crossover</a:t>
          </a:r>
          <a:endParaRPr lang="en-IN" sz="1500" kern="1200" dirty="0"/>
        </a:p>
      </dsp:txBody>
      <dsp:txXfrm>
        <a:off x="3526127" y="1711520"/>
        <a:ext cx="1202665" cy="772721"/>
      </dsp:txXfrm>
    </dsp:sp>
    <dsp:sp modelId="{23D00E73-65B0-4A7F-B72F-8FADAE066B30}">
      <dsp:nvSpPr>
        <dsp:cNvPr id="0" name=""/>
        <dsp:cNvSpPr/>
      </dsp:nvSpPr>
      <dsp:spPr>
        <a:xfrm>
          <a:off x="4877907" y="1942788"/>
          <a:ext cx="265158" cy="3101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a:off x="4877907" y="2004825"/>
        <a:ext cx="185611" cy="186110"/>
      </dsp:txXfrm>
    </dsp:sp>
    <dsp:sp modelId="{F132F357-7777-4037-B467-5F701F3BBD43}">
      <dsp:nvSpPr>
        <dsp:cNvPr id="0" name=""/>
        <dsp:cNvSpPr/>
      </dsp:nvSpPr>
      <dsp:spPr>
        <a:xfrm>
          <a:off x="5253131" y="1687480"/>
          <a:ext cx="1250745" cy="82080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Mutation</a:t>
          </a:r>
          <a:endParaRPr lang="en-IN" sz="1500" kern="1200" dirty="0"/>
        </a:p>
      </dsp:txBody>
      <dsp:txXfrm>
        <a:off x="5277171" y="1711520"/>
        <a:ext cx="1202665" cy="772721"/>
      </dsp:txXfrm>
    </dsp:sp>
    <dsp:sp modelId="{B96236A3-34B9-46BD-B92F-55B72AF55B67}">
      <dsp:nvSpPr>
        <dsp:cNvPr id="0" name=""/>
        <dsp:cNvSpPr/>
      </dsp:nvSpPr>
      <dsp:spPr>
        <a:xfrm>
          <a:off x="6628951" y="1942788"/>
          <a:ext cx="265158" cy="3101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
            <a:lnSpc>
              <a:spcPct val="90000"/>
            </a:lnSpc>
            <a:spcBef>
              <a:spcPct val="0"/>
            </a:spcBef>
            <a:spcAft>
              <a:spcPct val="35000"/>
            </a:spcAft>
          </a:pPr>
          <a:endParaRPr lang="en-IN" sz="100" kern="1200"/>
        </a:p>
      </dsp:txBody>
      <dsp:txXfrm>
        <a:off x="6628951" y="2004825"/>
        <a:ext cx="185611" cy="186110"/>
      </dsp:txXfrm>
    </dsp:sp>
    <dsp:sp modelId="{2542347F-1607-4A3D-B2FF-723AFD7D720A}">
      <dsp:nvSpPr>
        <dsp:cNvPr id="0" name=""/>
        <dsp:cNvSpPr/>
      </dsp:nvSpPr>
      <dsp:spPr>
        <a:xfrm>
          <a:off x="7004175" y="1687480"/>
          <a:ext cx="1250745" cy="82080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Best solution selection</a:t>
          </a:r>
          <a:endParaRPr lang="en-IN" sz="1500" kern="1200" dirty="0"/>
        </a:p>
      </dsp:txBody>
      <dsp:txXfrm>
        <a:off x="7028215" y="1711520"/>
        <a:ext cx="1202665" cy="772721"/>
      </dsp:txXfrm>
    </dsp:sp>
    <dsp:sp modelId="{9D011958-4859-4E35-B89B-C73CE3809AE3}">
      <dsp:nvSpPr>
        <dsp:cNvPr id="0" name=""/>
        <dsp:cNvSpPr/>
      </dsp:nvSpPr>
      <dsp:spPr>
        <a:xfrm>
          <a:off x="8379995" y="1942788"/>
          <a:ext cx="265158" cy="3101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
            <a:lnSpc>
              <a:spcPct val="90000"/>
            </a:lnSpc>
            <a:spcBef>
              <a:spcPct val="0"/>
            </a:spcBef>
            <a:spcAft>
              <a:spcPct val="35000"/>
            </a:spcAft>
          </a:pPr>
          <a:endParaRPr lang="en-IN" sz="100" kern="1200"/>
        </a:p>
      </dsp:txBody>
      <dsp:txXfrm>
        <a:off x="8379995" y="2004825"/>
        <a:ext cx="185611" cy="186110"/>
      </dsp:txXfrm>
    </dsp:sp>
    <dsp:sp modelId="{16A8022E-E558-4035-B74C-D779434DA8C9}">
      <dsp:nvSpPr>
        <dsp:cNvPr id="0" name=""/>
        <dsp:cNvSpPr/>
      </dsp:nvSpPr>
      <dsp:spPr>
        <a:xfrm>
          <a:off x="8755219" y="1687480"/>
          <a:ext cx="1250745" cy="82080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Terminate and Return Best</a:t>
          </a:r>
          <a:endParaRPr lang="en-IN" sz="1500" kern="1200" dirty="0"/>
        </a:p>
      </dsp:txBody>
      <dsp:txXfrm>
        <a:off x="8779259" y="1711520"/>
        <a:ext cx="1202665" cy="77272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51FD468-263B-4D9A-976A-875AD5D49795}" type="datetimeFigureOut">
              <a:rPr lang="en-IN" smtClean="0"/>
              <a:pPr/>
              <a:t>11-12-2017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CB707-A2B7-429D-AC72-B6AFF9322308}" type="slidenum">
              <a:rPr lang="en-IN" smtClean="0"/>
              <a:pPr/>
              <a:t>‹#›</a:t>
            </a:fld>
            <a:endParaRPr lang="en-IN"/>
          </a:p>
        </p:txBody>
      </p:sp>
    </p:spTree>
    <p:extLst>
      <p:ext uri="{BB962C8B-B14F-4D97-AF65-F5344CB8AC3E}">
        <p14:creationId xmlns="" xmlns:p14="http://schemas.microsoft.com/office/powerpoint/2010/main" val="185467083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FD468-263B-4D9A-976A-875AD5D49795}" type="datetimeFigureOut">
              <a:rPr lang="en-IN" smtClean="0"/>
              <a:pPr/>
              <a:t>11-12-2017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2CB707-A2B7-429D-AC72-B6AFF9322308}" type="slidenum">
              <a:rPr lang="en-IN" smtClean="0"/>
              <a:pPr/>
              <a:t>‹#›</a:t>
            </a:fld>
            <a:endParaRPr lang="en-IN"/>
          </a:p>
        </p:txBody>
      </p:sp>
    </p:spTree>
    <p:extLst>
      <p:ext uri="{BB962C8B-B14F-4D97-AF65-F5344CB8AC3E}">
        <p14:creationId xmlns="" xmlns:p14="http://schemas.microsoft.com/office/powerpoint/2010/main" val="257265961"/>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FD468-263B-4D9A-976A-875AD5D49795}" type="datetimeFigureOut">
              <a:rPr lang="en-IN" smtClean="0"/>
              <a:pPr/>
              <a:t>11-12-2017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CB707-A2B7-429D-AC72-B6AFF9322308}" type="slidenum">
              <a:rPr lang="en-IN" smtClean="0"/>
              <a:pPr/>
              <a:t>‹#›</a:t>
            </a:fld>
            <a:endParaRPr lang="en-IN"/>
          </a:p>
        </p:txBody>
      </p:sp>
    </p:spTree>
    <p:extLst>
      <p:ext uri="{BB962C8B-B14F-4D97-AF65-F5344CB8AC3E}">
        <p14:creationId xmlns="" xmlns:p14="http://schemas.microsoft.com/office/powerpoint/2010/main" val="1312939578"/>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FD468-263B-4D9A-976A-875AD5D49795}" type="datetimeFigureOut">
              <a:rPr lang="en-IN" smtClean="0"/>
              <a:pPr/>
              <a:t>11-12-2017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CB707-A2B7-429D-AC72-B6AFF9322308}" type="slidenum">
              <a:rPr lang="en-IN" smtClean="0"/>
              <a:pPr/>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 xmlns:p14="http://schemas.microsoft.com/office/powerpoint/2010/main" val="641944745"/>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FD468-263B-4D9A-976A-875AD5D49795}" type="datetimeFigureOut">
              <a:rPr lang="en-IN" smtClean="0"/>
              <a:pPr/>
              <a:t>11-12-2017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CB707-A2B7-429D-AC72-B6AFF9322308}" type="slidenum">
              <a:rPr lang="en-IN" smtClean="0"/>
              <a:pPr/>
              <a:t>‹#›</a:t>
            </a:fld>
            <a:endParaRPr lang="en-IN"/>
          </a:p>
        </p:txBody>
      </p:sp>
    </p:spTree>
    <p:extLst>
      <p:ext uri="{BB962C8B-B14F-4D97-AF65-F5344CB8AC3E}">
        <p14:creationId xmlns="" xmlns:p14="http://schemas.microsoft.com/office/powerpoint/2010/main" val="3637624118"/>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1FD468-263B-4D9A-976A-875AD5D49795}" type="datetimeFigureOut">
              <a:rPr lang="en-IN" smtClean="0"/>
              <a:pPr/>
              <a:t>11-12-2017</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CB707-A2B7-429D-AC72-B6AFF9322308}" type="slidenum">
              <a:rPr lang="en-IN" smtClean="0"/>
              <a:pPr/>
              <a:t>‹#›</a:t>
            </a:fld>
            <a:endParaRPr lang="en-IN"/>
          </a:p>
        </p:txBody>
      </p:sp>
    </p:spTree>
    <p:extLst>
      <p:ext uri="{BB962C8B-B14F-4D97-AF65-F5344CB8AC3E}">
        <p14:creationId xmlns="" xmlns:p14="http://schemas.microsoft.com/office/powerpoint/2010/main" val="754367465"/>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1FD468-263B-4D9A-976A-875AD5D49795}" type="datetimeFigureOut">
              <a:rPr lang="en-IN" smtClean="0"/>
              <a:pPr/>
              <a:t>11-12-2017</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CB707-A2B7-429D-AC72-B6AFF9322308}" type="slidenum">
              <a:rPr lang="en-IN" smtClean="0"/>
              <a:pPr/>
              <a:t>‹#›</a:t>
            </a:fld>
            <a:endParaRPr lang="en-IN"/>
          </a:p>
        </p:txBody>
      </p:sp>
    </p:spTree>
    <p:extLst>
      <p:ext uri="{BB962C8B-B14F-4D97-AF65-F5344CB8AC3E}">
        <p14:creationId xmlns="" xmlns:p14="http://schemas.microsoft.com/office/powerpoint/2010/main" val="3705645746"/>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1FD468-263B-4D9A-976A-875AD5D49795}" type="datetimeFigureOut">
              <a:rPr lang="en-IN" smtClean="0"/>
              <a:pPr/>
              <a:t>11-12-2017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CB707-A2B7-429D-AC72-B6AFF9322308}" type="slidenum">
              <a:rPr lang="en-IN" smtClean="0"/>
              <a:pPr/>
              <a:t>‹#›</a:t>
            </a:fld>
            <a:endParaRPr lang="en-IN"/>
          </a:p>
        </p:txBody>
      </p:sp>
    </p:spTree>
    <p:extLst>
      <p:ext uri="{BB962C8B-B14F-4D97-AF65-F5344CB8AC3E}">
        <p14:creationId xmlns="" xmlns:p14="http://schemas.microsoft.com/office/powerpoint/2010/main" val="3228301174"/>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1FD468-263B-4D9A-976A-875AD5D49795}" type="datetimeFigureOut">
              <a:rPr lang="en-IN" smtClean="0"/>
              <a:pPr/>
              <a:t>11-12-2017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CB707-A2B7-429D-AC72-B6AFF9322308}" type="slidenum">
              <a:rPr lang="en-IN" smtClean="0"/>
              <a:pPr/>
              <a:t>‹#›</a:t>
            </a:fld>
            <a:endParaRPr lang="en-IN"/>
          </a:p>
        </p:txBody>
      </p:sp>
    </p:spTree>
    <p:extLst>
      <p:ext uri="{BB962C8B-B14F-4D97-AF65-F5344CB8AC3E}">
        <p14:creationId xmlns="" xmlns:p14="http://schemas.microsoft.com/office/powerpoint/2010/main" val="19807856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51FD468-263B-4D9A-976A-875AD5D49795}" type="datetimeFigureOut">
              <a:rPr lang="en-IN" smtClean="0"/>
              <a:pPr/>
              <a:t>11-12-2017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CB707-A2B7-429D-AC72-B6AFF9322308}" type="slidenum">
              <a:rPr lang="en-IN" smtClean="0"/>
              <a:pPr/>
              <a:t>‹#›</a:t>
            </a:fld>
            <a:endParaRPr lang="en-IN"/>
          </a:p>
        </p:txBody>
      </p:sp>
    </p:spTree>
    <p:extLst>
      <p:ext uri="{BB962C8B-B14F-4D97-AF65-F5344CB8AC3E}">
        <p14:creationId xmlns="" xmlns:p14="http://schemas.microsoft.com/office/powerpoint/2010/main" val="1608259819"/>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FD468-263B-4D9A-976A-875AD5D49795}" type="datetimeFigureOut">
              <a:rPr lang="en-IN" smtClean="0"/>
              <a:pPr/>
              <a:t>11-12-2017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CB707-A2B7-429D-AC72-B6AFF9322308}" type="slidenum">
              <a:rPr lang="en-IN" smtClean="0"/>
              <a:pPr/>
              <a:t>‹#›</a:t>
            </a:fld>
            <a:endParaRPr lang="en-IN"/>
          </a:p>
        </p:txBody>
      </p:sp>
    </p:spTree>
    <p:extLst>
      <p:ext uri="{BB962C8B-B14F-4D97-AF65-F5344CB8AC3E}">
        <p14:creationId xmlns="" xmlns:p14="http://schemas.microsoft.com/office/powerpoint/2010/main" val="1415300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1FD468-263B-4D9A-976A-875AD5D49795}" type="datetimeFigureOut">
              <a:rPr lang="en-IN" smtClean="0"/>
              <a:pPr/>
              <a:t>11-12-2017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2CB707-A2B7-429D-AC72-B6AFF9322308}" type="slidenum">
              <a:rPr lang="en-IN" smtClean="0"/>
              <a:pPr/>
              <a:t>‹#›</a:t>
            </a:fld>
            <a:endParaRPr lang="en-IN"/>
          </a:p>
        </p:txBody>
      </p:sp>
    </p:spTree>
    <p:extLst>
      <p:ext uri="{BB962C8B-B14F-4D97-AF65-F5344CB8AC3E}">
        <p14:creationId xmlns="" xmlns:p14="http://schemas.microsoft.com/office/powerpoint/2010/main" val="405164443"/>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1FD468-263B-4D9A-976A-875AD5D49795}" type="datetimeFigureOut">
              <a:rPr lang="en-IN" smtClean="0"/>
              <a:pPr/>
              <a:t>11-12-2017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2CB707-A2B7-429D-AC72-B6AFF9322308}" type="slidenum">
              <a:rPr lang="en-IN" smtClean="0"/>
              <a:pPr/>
              <a:t>‹#›</a:t>
            </a:fld>
            <a:endParaRPr lang="en-IN"/>
          </a:p>
        </p:txBody>
      </p:sp>
    </p:spTree>
    <p:extLst>
      <p:ext uri="{BB962C8B-B14F-4D97-AF65-F5344CB8AC3E}">
        <p14:creationId xmlns="" xmlns:p14="http://schemas.microsoft.com/office/powerpoint/2010/main" val="183972772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51FD468-263B-4D9A-976A-875AD5D49795}" type="datetimeFigureOut">
              <a:rPr lang="en-IN" smtClean="0"/>
              <a:pPr/>
              <a:t>11-12-2017</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62CB707-A2B7-429D-AC72-B6AFF9322308}" type="slidenum">
              <a:rPr lang="en-IN" smtClean="0"/>
              <a:pPr/>
              <a:t>‹#›</a:t>
            </a:fld>
            <a:endParaRPr lang="en-IN"/>
          </a:p>
        </p:txBody>
      </p:sp>
    </p:spTree>
    <p:extLst>
      <p:ext uri="{BB962C8B-B14F-4D97-AF65-F5344CB8AC3E}">
        <p14:creationId xmlns="" xmlns:p14="http://schemas.microsoft.com/office/powerpoint/2010/main" val="107818808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51FD468-263B-4D9A-976A-875AD5D49795}" type="datetimeFigureOut">
              <a:rPr lang="en-IN" smtClean="0"/>
              <a:pPr/>
              <a:t>11-12-2017</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62CB707-A2B7-429D-AC72-B6AFF9322308}" type="slidenum">
              <a:rPr lang="en-IN" smtClean="0"/>
              <a:pPr/>
              <a:t>‹#›</a:t>
            </a:fld>
            <a:endParaRPr lang="en-IN"/>
          </a:p>
        </p:txBody>
      </p:sp>
    </p:spTree>
    <p:extLst>
      <p:ext uri="{BB962C8B-B14F-4D97-AF65-F5344CB8AC3E}">
        <p14:creationId xmlns="" xmlns:p14="http://schemas.microsoft.com/office/powerpoint/2010/main" val="210033000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51FD468-263B-4D9A-976A-875AD5D49795}" type="datetimeFigureOut">
              <a:rPr lang="en-IN" smtClean="0"/>
              <a:pPr/>
              <a:t>11-12-2017</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62CB707-A2B7-429D-AC72-B6AFF9322308}" type="slidenum">
              <a:rPr lang="en-IN" smtClean="0"/>
              <a:pPr/>
              <a:t>‹#›</a:t>
            </a:fld>
            <a:endParaRPr lang="en-IN"/>
          </a:p>
        </p:txBody>
      </p:sp>
    </p:spTree>
    <p:extLst>
      <p:ext uri="{BB962C8B-B14F-4D97-AF65-F5344CB8AC3E}">
        <p14:creationId xmlns="" xmlns:p14="http://schemas.microsoft.com/office/powerpoint/2010/main" val="187412081"/>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FD468-263B-4D9A-976A-875AD5D49795}" type="datetimeFigureOut">
              <a:rPr lang="en-IN" smtClean="0"/>
              <a:pPr/>
              <a:t>11-12-2017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2CB707-A2B7-429D-AC72-B6AFF9322308}" type="slidenum">
              <a:rPr lang="en-IN" smtClean="0"/>
              <a:pPr/>
              <a:t>‹#›</a:t>
            </a:fld>
            <a:endParaRPr lang="en-IN"/>
          </a:p>
        </p:txBody>
      </p:sp>
    </p:spTree>
    <p:extLst>
      <p:ext uri="{BB962C8B-B14F-4D97-AF65-F5344CB8AC3E}">
        <p14:creationId xmlns="" xmlns:p14="http://schemas.microsoft.com/office/powerpoint/2010/main" val="249693053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51FD468-263B-4D9A-976A-875AD5D49795}" type="datetimeFigureOut">
              <a:rPr lang="en-IN" smtClean="0"/>
              <a:pPr/>
              <a:t>11-12-2017</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62CB707-A2B7-429D-AC72-B6AFF9322308}" type="slidenum">
              <a:rPr lang="en-IN" smtClean="0"/>
              <a:pPr/>
              <a:t>‹#›</a:t>
            </a:fld>
            <a:endParaRPr lang="en-IN"/>
          </a:p>
        </p:txBody>
      </p:sp>
    </p:spTree>
    <p:extLst>
      <p:ext uri="{BB962C8B-B14F-4D97-AF65-F5344CB8AC3E}">
        <p14:creationId xmlns="" xmlns:p14="http://schemas.microsoft.com/office/powerpoint/2010/main" val="4214127832"/>
      </p:ext>
    </p:extLst>
  </p:cSld>
  <p:clrMap bg1="dk1" tx1="lt1" bg2="dk2" tx2="lt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Lst>
  <p:transition spd="slow">
    <p:push dir="u"/>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1160060"/>
            <a:ext cx="10993549" cy="3016154"/>
          </a:xfrm>
        </p:spPr>
        <p:txBody>
          <a:bodyPr>
            <a:normAutofit/>
          </a:bodyPr>
          <a:lstStyle/>
          <a:p>
            <a:pPr algn="ctr"/>
            <a:r>
              <a:rPr lang="en-IN" sz="8800" b="1" cap="small" dirty="0" smtClean="0"/>
              <a:t>Minor Project Presentation</a:t>
            </a:r>
            <a:endParaRPr lang="en-IN" sz="8800" dirty="0"/>
          </a:p>
        </p:txBody>
      </p:sp>
      <p:sp>
        <p:nvSpPr>
          <p:cNvPr id="3" name="Subtitle 2"/>
          <p:cNvSpPr>
            <a:spLocks noGrp="1"/>
          </p:cNvSpPr>
          <p:nvPr>
            <p:ph type="subTitle" idx="1"/>
          </p:nvPr>
        </p:nvSpPr>
        <p:spPr>
          <a:xfrm>
            <a:off x="1100014" y="4670245"/>
            <a:ext cx="9941025" cy="1334769"/>
          </a:xfrm>
        </p:spPr>
        <p:txBody>
          <a:bodyPr>
            <a:normAutofit/>
          </a:bodyPr>
          <a:lstStyle/>
          <a:p>
            <a:pPr algn="r"/>
            <a:r>
              <a:rPr lang="en-US" b="1" dirty="0"/>
              <a:t>KAPPETA SRINIVAS REDDY (14115042)</a:t>
            </a:r>
          </a:p>
          <a:p>
            <a:pPr algn="r"/>
            <a:r>
              <a:rPr lang="en-US" b="1" dirty="0"/>
              <a:t>KAVETI </a:t>
            </a:r>
            <a:r>
              <a:rPr lang="en-US" b="1" dirty="0" smtClean="0"/>
              <a:t>ANIRUDH REDDY </a:t>
            </a:r>
            <a:r>
              <a:rPr lang="en-US" b="1" dirty="0"/>
              <a:t>(14115046)</a:t>
            </a:r>
          </a:p>
          <a:p>
            <a:pPr algn="r"/>
            <a:r>
              <a:rPr lang="en-US" b="1" dirty="0"/>
              <a:t>TAGGI KISHORE (14115089)</a:t>
            </a:r>
            <a:endParaRPr lang="en-IN" b="1" dirty="0"/>
          </a:p>
        </p:txBody>
      </p:sp>
    </p:spTree>
    <p:extLst>
      <p:ext uri="{BB962C8B-B14F-4D97-AF65-F5344CB8AC3E}">
        <p14:creationId xmlns="" xmlns:p14="http://schemas.microsoft.com/office/powerpoint/2010/main" val="22292565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ircle(in)">
                                      <p:cBhvr>
                                        <p:cTn id="20"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SOFTWARES AND LIBRARIES USED</a:t>
            </a:r>
            <a:endParaRPr lang="en-IN" dirty="0"/>
          </a:p>
        </p:txBody>
      </p:sp>
      <p:sp>
        <p:nvSpPr>
          <p:cNvPr id="3" name="Content Placeholder 2"/>
          <p:cNvSpPr>
            <a:spLocks noGrp="1"/>
          </p:cNvSpPr>
          <p:nvPr>
            <p:ph idx="1"/>
          </p:nvPr>
        </p:nvSpPr>
        <p:spPr/>
        <p:txBody>
          <a:bodyPr/>
          <a:lstStyle/>
          <a:p>
            <a:pPr>
              <a:lnSpc>
                <a:spcPct val="150000"/>
              </a:lnSpc>
            </a:pPr>
            <a:r>
              <a:rPr lang="en-US" dirty="0" smtClean="0"/>
              <a:t>Python 2.7</a:t>
            </a:r>
          </a:p>
          <a:p>
            <a:pPr>
              <a:lnSpc>
                <a:spcPct val="150000"/>
              </a:lnSpc>
            </a:pPr>
            <a:r>
              <a:rPr lang="en-US" dirty="0" smtClean="0"/>
              <a:t>Libraries:</a:t>
            </a:r>
          </a:p>
          <a:p>
            <a:pPr lvl="1">
              <a:lnSpc>
                <a:spcPct val="150000"/>
              </a:lnSpc>
            </a:pPr>
            <a:r>
              <a:rPr lang="en-US" dirty="0" err="1" smtClean="0"/>
              <a:t>Scikit</a:t>
            </a:r>
            <a:r>
              <a:rPr lang="en-US" dirty="0" smtClean="0"/>
              <a:t>-learn</a:t>
            </a:r>
          </a:p>
          <a:p>
            <a:pPr lvl="1">
              <a:lnSpc>
                <a:spcPct val="150000"/>
              </a:lnSpc>
            </a:pPr>
            <a:r>
              <a:rPr lang="en-US" dirty="0" err="1" smtClean="0"/>
              <a:t>Matplotlib</a:t>
            </a:r>
            <a:endParaRPr lang="en-US" dirty="0" smtClean="0"/>
          </a:p>
          <a:p>
            <a:pPr lvl="1">
              <a:lnSpc>
                <a:spcPct val="150000"/>
              </a:lnSpc>
            </a:pPr>
            <a:r>
              <a:rPr lang="en-US" dirty="0" err="1" smtClean="0"/>
              <a:t>Scikit</a:t>
            </a:r>
            <a:r>
              <a:rPr lang="en-US" dirty="0" smtClean="0"/>
              <a:t>-feature</a:t>
            </a:r>
          </a:p>
          <a:p>
            <a:pPr lvl="1">
              <a:lnSpc>
                <a:spcPct val="150000"/>
              </a:lnSpc>
            </a:pPr>
            <a:r>
              <a:rPr lang="en-US" dirty="0" err="1" smtClean="0"/>
              <a:t>Sklearn</a:t>
            </a:r>
            <a:r>
              <a:rPr lang="en-US" dirty="0" smtClean="0"/>
              <a:t>-genetic</a:t>
            </a:r>
          </a:p>
        </p:txBody>
      </p:sp>
    </p:spTree>
    <p:extLst>
      <p:ext uri="{BB962C8B-B14F-4D97-AF65-F5344CB8AC3E}">
        <p14:creationId xmlns="" xmlns:p14="http://schemas.microsoft.com/office/powerpoint/2010/main" val="8685179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a:t>
            </a:r>
            <a:endParaRPr lang="en-IN" dirty="0"/>
          </a:p>
        </p:txBody>
      </p:sp>
      <p:sp>
        <p:nvSpPr>
          <p:cNvPr id="3" name="Content Placeholder 2"/>
          <p:cNvSpPr>
            <a:spLocks noGrp="1"/>
          </p:cNvSpPr>
          <p:nvPr>
            <p:ph idx="1"/>
          </p:nvPr>
        </p:nvSpPr>
        <p:spPr/>
        <p:txBody>
          <a:bodyPr/>
          <a:lstStyle/>
          <a:p>
            <a:r>
              <a:rPr lang="en-US" dirty="0"/>
              <a:t>SRBCT Dataset</a:t>
            </a:r>
          </a:p>
          <a:p>
            <a:pPr lvl="1"/>
            <a:r>
              <a:rPr lang="en-US" dirty="0"/>
              <a:t>Diagnostic Classes: </a:t>
            </a:r>
            <a:r>
              <a:rPr lang="en-US" dirty="0" smtClean="0"/>
              <a:t>4</a:t>
            </a:r>
          </a:p>
          <a:p>
            <a:pPr lvl="2"/>
            <a:r>
              <a:rPr lang="en-IN" dirty="0" smtClean="0"/>
              <a:t>Ewing’s </a:t>
            </a:r>
            <a:r>
              <a:rPr lang="en-IN" dirty="0"/>
              <a:t>sarcoma (EWS): 29 examples (34.9%) </a:t>
            </a:r>
            <a:endParaRPr lang="en-IN" dirty="0" smtClean="0"/>
          </a:p>
          <a:p>
            <a:pPr lvl="2"/>
            <a:r>
              <a:rPr lang="en-IN" dirty="0" err="1" smtClean="0"/>
              <a:t>Burkitt’s</a:t>
            </a:r>
            <a:r>
              <a:rPr lang="en-IN" dirty="0" smtClean="0"/>
              <a:t> </a:t>
            </a:r>
            <a:r>
              <a:rPr lang="en-IN" dirty="0"/>
              <a:t>lymphoma (BL): 11 examples (13.3%) </a:t>
            </a:r>
            <a:endParaRPr lang="en-IN" dirty="0" smtClean="0"/>
          </a:p>
          <a:p>
            <a:pPr lvl="2"/>
            <a:r>
              <a:rPr lang="en-IN" dirty="0" err="1" smtClean="0"/>
              <a:t>Neuroblastoma</a:t>
            </a:r>
            <a:r>
              <a:rPr lang="en-IN" dirty="0" smtClean="0"/>
              <a:t> </a:t>
            </a:r>
            <a:r>
              <a:rPr lang="en-IN" dirty="0"/>
              <a:t>(NB): 18 examples (21.7%) </a:t>
            </a:r>
            <a:endParaRPr lang="en-IN" dirty="0" smtClean="0"/>
          </a:p>
          <a:p>
            <a:pPr lvl="2"/>
            <a:r>
              <a:rPr lang="en-IN" dirty="0" smtClean="0"/>
              <a:t>Rhabdomyosarcoma </a:t>
            </a:r>
            <a:r>
              <a:rPr lang="en-IN" dirty="0"/>
              <a:t>(RMS): 25 examples (30.1%) </a:t>
            </a:r>
            <a:endParaRPr lang="en-US" dirty="0"/>
          </a:p>
          <a:p>
            <a:pPr lvl="1"/>
            <a:r>
              <a:rPr lang="en-US" dirty="0"/>
              <a:t>Number of genes: </a:t>
            </a:r>
            <a:r>
              <a:rPr lang="en-US" dirty="0" smtClean="0"/>
              <a:t>2308</a:t>
            </a:r>
            <a:endParaRPr lang="en-US" dirty="0"/>
          </a:p>
          <a:p>
            <a:pPr lvl="1"/>
            <a:r>
              <a:rPr lang="en-US" dirty="0"/>
              <a:t>Number of samples: </a:t>
            </a:r>
            <a:r>
              <a:rPr lang="en-US" dirty="0" smtClean="0"/>
              <a:t>83</a:t>
            </a:r>
            <a:endParaRPr lang="en-IN" dirty="0"/>
          </a:p>
          <a:p>
            <a:endParaRPr lang="en-IN" dirty="0"/>
          </a:p>
        </p:txBody>
      </p:sp>
    </p:spTree>
    <p:extLst>
      <p:ext uri="{BB962C8B-B14F-4D97-AF65-F5344CB8AC3E}">
        <p14:creationId xmlns="" xmlns:p14="http://schemas.microsoft.com/office/powerpoint/2010/main" val="175188085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a:t>
            </a:r>
            <a:endParaRPr lang="en-IN" dirty="0"/>
          </a:p>
        </p:txBody>
      </p:sp>
      <p:sp>
        <p:nvSpPr>
          <p:cNvPr id="3" name="Content Placeholder 2"/>
          <p:cNvSpPr>
            <a:spLocks noGrp="1"/>
          </p:cNvSpPr>
          <p:nvPr>
            <p:ph idx="1"/>
          </p:nvPr>
        </p:nvSpPr>
        <p:spPr/>
        <p:txBody>
          <a:bodyPr/>
          <a:lstStyle/>
          <a:p>
            <a:r>
              <a:rPr lang="en-US" dirty="0"/>
              <a:t>Prostate Cancer:</a:t>
            </a:r>
          </a:p>
          <a:p>
            <a:pPr lvl="1"/>
            <a:r>
              <a:rPr lang="en-US" dirty="0"/>
              <a:t>Diagnostic Classes: 2</a:t>
            </a:r>
          </a:p>
          <a:p>
            <a:pPr lvl="2"/>
            <a:r>
              <a:rPr lang="fr-FR" dirty="0" err="1"/>
              <a:t>Androgen</a:t>
            </a:r>
            <a:r>
              <a:rPr lang="fr-FR" dirty="0"/>
              <a:t> dépendent </a:t>
            </a:r>
            <a:r>
              <a:rPr lang="fr-FR" dirty="0" err="1"/>
              <a:t>tumour</a:t>
            </a:r>
            <a:r>
              <a:rPr lang="fr-FR" dirty="0"/>
              <a:t> (dépendent): 10 examples (50.0%) </a:t>
            </a:r>
          </a:p>
          <a:p>
            <a:pPr lvl="2"/>
            <a:r>
              <a:rPr lang="en-IN" dirty="0"/>
              <a:t>Androgen-independent tumour (independent): 10 examples (50.0%) </a:t>
            </a:r>
          </a:p>
          <a:p>
            <a:pPr lvl="1"/>
            <a:r>
              <a:rPr lang="en-US" dirty="0"/>
              <a:t>Number of genes: </a:t>
            </a:r>
            <a:r>
              <a:rPr lang="en-US" dirty="0" smtClean="0"/>
              <a:t>10510</a:t>
            </a:r>
            <a:endParaRPr lang="en-US" dirty="0"/>
          </a:p>
          <a:p>
            <a:pPr lvl="1"/>
            <a:r>
              <a:rPr lang="en-US" dirty="0"/>
              <a:t>Number of samples: </a:t>
            </a:r>
            <a:r>
              <a:rPr lang="en-US" dirty="0" smtClean="0"/>
              <a:t>102</a:t>
            </a:r>
            <a:endParaRPr lang="en-IN" dirty="0"/>
          </a:p>
          <a:p>
            <a:endParaRPr lang="en-IN" dirty="0"/>
          </a:p>
        </p:txBody>
      </p:sp>
    </p:spTree>
    <p:extLst>
      <p:ext uri="{BB962C8B-B14F-4D97-AF65-F5344CB8AC3E}">
        <p14:creationId xmlns="" xmlns:p14="http://schemas.microsoft.com/office/powerpoint/2010/main" val="131364170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a:t>
            </a:r>
            <a:endParaRPr lang="en-IN" dirty="0"/>
          </a:p>
        </p:txBody>
      </p:sp>
      <p:sp>
        <p:nvSpPr>
          <p:cNvPr id="3" name="Content Placeholder 2"/>
          <p:cNvSpPr>
            <a:spLocks noGrp="1"/>
          </p:cNvSpPr>
          <p:nvPr>
            <p:ph idx="1"/>
          </p:nvPr>
        </p:nvSpPr>
        <p:spPr/>
        <p:txBody>
          <a:bodyPr/>
          <a:lstStyle/>
          <a:p>
            <a:r>
              <a:rPr lang="en-US" dirty="0" smtClean="0"/>
              <a:t>Lung Cancer:</a:t>
            </a:r>
          </a:p>
          <a:p>
            <a:pPr lvl="1"/>
            <a:r>
              <a:rPr lang="en-US" dirty="0" smtClean="0"/>
              <a:t>Diagnostic Classes: </a:t>
            </a:r>
            <a:r>
              <a:rPr lang="en-US" dirty="0"/>
              <a:t>5</a:t>
            </a:r>
            <a:endParaRPr lang="en-US" dirty="0" smtClean="0"/>
          </a:p>
          <a:p>
            <a:pPr lvl="2"/>
            <a:r>
              <a:rPr lang="en-IN" dirty="0" smtClean="0"/>
              <a:t>Squamous </a:t>
            </a:r>
            <a:r>
              <a:rPr lang="en-IN" dirty="0"/>
              <a:t>cell carcinoma (Squamous): </a:t>
            </a:r>
            <a:r>
              <a:rPr lang="en-IN" dirty="0" smtClean="0"/>
              <a:t>20 </a:t>
            </a:r>
            <a:r>
              <a:rPr lang="en-IN" dirty="0"/>
              <a:t>examples </a:t>
            </a:r>
            <a:r>
              <a:rPr lang="en-IN" dirty="0" smtClean="0"/>
              <a:t>(9.85%)</a:t>
            </a:r>
          </a:p>
          <a:p>
            <a:pPr lvl="2"/>
            <a:r>
              <a:rPr lang="en-IN" dirty="0" smtClean="0"/>
              <a:t>Adenocarcinoma </a:t>
            </a:r>
            <a:r>
              <a:rPr lang="en-IN" dirty="0"/>
              <a:t>(Adenocarcinoma): </a:t>
            </a:r>
            <a:r>
              <a:rPr lang="en-IN" dirty="0" smtClean="0"/>
              <a:t>17 </a:t>
            </a:r>
            <a:r>
              <a:rPr lang="en-IN" dirty="0"/>
              <a:t>examples </a:t>
            </a:r>
            <a:r>
              <a:rPr lang="en-IN" dirty="0" smtClean="0"/>
              <a:t>(8.37%) </a:t>
            </a:r>
          </a:p>
          <a:p>
            <a:pPr lvl="2"/>
            <a:r>
              <a:rPr lang="en-IN" dirty="0" smtClean="0"/>
              <a:t>Normal </a:t>
            </a:r>
            <a:r>
              <a:rPr lang="en-IN" dirty="0"/>
              <a:t>lung tissue (Normal): </a:t>
            </a:r>
            <a:r>
              <a:rPr lang="en-IN" dirty="0" smtClean="0"/>
              <a:t>21 </a:t>
            </a:r>
            <a:r>
              <a:rPr lang="en-IN" dirty="0"/>
              <a:t>examples </a:t>
            </a:r>
            <a:r>
              <a:rPr lang="en-IN" dirty="0" smtClean="0"/>
              <a:t>(10.34%) </a:t>
            </a:r>
          </a:p>
          <a:p>
            <a:pPr lvl="2"/>
            <a:r>
              <a:rPr lang="en-IN" dirty="0" err="1" smtClean="0"/>
              <a:t>Coid</a:t>
            </a:r>
            <a:r>
              <a:rPr lang="en-IN" dirty="0" smtClean="0"/>
              <a:t>: 6 samples (2.95%)</a:t>
            </a:r>
          </a:p>
          <a:p>
            <a:pPr lvl="2"/>
            <a:r>
              <a:rPr lang="en-IN" dirty="0" smtClean="0"/>
              <a:t>SMCL: 139 examples (68.47%)</a:t>
            </a:r>
            <a:endParaRPr lang="en-US" dirty="0" smtClean="0"/>
          </a:p>
          <a:p>
            <a:pPr lvl="1"/>
            <a:r>
              <a:rPr lang="en-US" dirty="0" smtClean="0"/>
              <a:t>Number of genes: 12600</a:t>
            </a:r>
          </a:p>
          <a:p>
            <a:pPr lvl="1"/>
            <a:r>
              <a:rPr lang="en-US" dirty="0" smtClean="0"/>
              <a:t>Number of samples: 203</a:t>
            </a:r>
            <a:endParaRPr lang="en-IN" dirty="0"/>
          </a:p>
        </p:txBody>
      </p:sp>
    </p:spTree>
    <p:extLst>
      <p:ext uri="{BB962C8B-B14F-4D97-AF65-F5344CB8AC3E}">
        <p14:creationId xmlns="" xmlns:p14="http://schemas.microsoft.com/office/powerpoint/2010/main" val="129314373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SUBSET OF FEATURES</a:t>
            </a:r>
            <a:endParaRPr lang="en-IN" dirty="0"/>
          </a:p>
        </p:txBody>
      </p:sp>
      <p:sp>
        <p:nvSpPr>
          <p:cNvPr id="3" name="Content Placeholder 2"/>
          <p:cNvSpPr>
            <a:spLocks noGrp="1"/>
          </p:cNvSpPr>
          <p:nvPr>
            <p:ph idx="1"/>
          </p:nvPr>
        </p:nvSpPr>
        <p:spPr/>
        <p:txBody>
          <a:bodyPr/>
          <a:lstStyle/>
          <a:p>
            <a:r>
              <a:rPr lang="en-US" dirty="0"/>
              <a:t>Using ReliefF feature selection </a:t>
            </a:r>
            <a:r>
              <a:rPr lang="en-US" dirty="0" smtClean="0"/>
              <a:t>algorithm (Similarity Based)</a:t>
            </a:r>
            <a:endParaRPr lang="en-US" dirty="0"/>
          </a:p>
          <a:p>
            <a:pPr lvl="1"/>
            <a:r>
              <a:rPr lang="en-US" dirty="0"/>
              <a:t>Deals with noisy, incomplete, and multiclass dataset.</a:t>
            </a:r>
            <a:endParaRPr lang="en-IN" dirty="0"/>
          </a:p>
          <a:p>
            <a:endParaRPr lang="en-IN"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870935" y="3405291"/>
            <a:ext cx="7430536" cy="1276528"/>
          </a:xfrm>
          <a:prstGeom prst="rect">
            <a:avLst/>
          </a:prstGeom>
        </p:spPr>
      </p:pic>
    </p:spTree>
    <p:extLst>
      <p:ext uri="{BB962C8B-B14F-4D97-AF65-F5344CB8AC3E}">
        <p14:creationId xmlns="" xmlns:p14="http://schemas.microsoft.com/office/powerpoint/2010/main" val="77474612"/>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SUBSET OF FEATURES</a:t>
            </a:r>
            <a:endParaRPr lang="en-IN" dirty="0"/>
          </a:p>
        </p:txBody>
      </p:sp>
      <p:sp>
        <p:nvSpPr>
          <p:cNvPr id="3" name="Content Placeholder 2"/>
          <p:cNvSpPr>
            <a:spLocks noGrp="1"/>
          </p:cNvSpPr>
          <p:nvPr>
            <p:ph idx="1"/>
          </p:nvPr>
        </p:nvSpPr>
        <p:spPr/>
        <p:txBody>
          <a:bodyPr/>
          <a:lstStyle/>
          <a:p>
            <a:r>
              <a:rPr lang="en-US" dirty="0"/>
              <a:t>Using </a:t>
            </a:r>
            <a:r>
              <a:rPr lang="en-US" dirty="0" smtClean="0"/>
              <a:t>F-score </a:t>
            </a:r>
            <a:r>
              <a:rPr lang="en-US" dirty="0"/>
              <a:t>feature selection </a:t>
            </a:r>
            <a:r>
              <a:rPr lang="en-US" dirty="0" smtClean="0"/>
              <a:t>algorithm (Statistical Based)</a:t>
            </a:r>
          </a:p>
          <a:p>
            <a:pPr lvl="1"/>
            <a:r>
              <a:rPr lang="en-US" dirty="0" smtClean="0"/>
              <a:t>F scores of each features is calculated</a:t>
            </a:r>
          </a:p>
          <a:p>
            <a:pPr lvl="1"/>
            <a:r>
              <a:rPr lang="en-US" dirty="0" smtClean="0"/>
              <a:t>Subset having lowest average validation error is chosen</a:t>
            </a:r>
            <a:endParaRPr lang="en-US" dirty="0"/>
          </a:p>
          <a:p>
            <a:endParaRPr lang="en-IN"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899419" y="3860103"/>
            <a:ext cx="7354326" cy="1162212"/>
          </a:xfrm>
          <a:prstGeom prst="rect">
            <a:avLst/>
          </a:prstGeom>
        </p:spPr>
      </p:pic>
    </p:spTree>
    <p:extLst>
      <p:ext uri="{BB962C8B-B14F-4D97-AF65-F5344CB8AC3E}">
        <p14:creationId xmlns="" xmlns:p14="http://schemas.microsoft.com/office/powerpoint/2010/main" val="260148761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SUBSET OF FEATURES</a:t>
            </a:r>
            <a:endParaRPr lang="en-IN" dirty="0"/>
          </a:p>
        </p:txBody>
      </p:sp>
      <p:sp>
        <p:nvSpPr>
          <p:cNvPr id="3" name="Content Placeholder 2"/>
          <p:cNvSpPr>
            <a:spLocks noGrp="1"/>
          </p:cNvSpPr>
          <p:nvPr>
            <p:ph idx="1"/>
          </p:nvPr>
        </p:nvSpPr>
        <p:spPr/>
        <p:txBody>
          <a:bodyPr/>
          <a:lstStyle/>
          <a:p>
            <a:r>
              <a:rPr lang="en-US" dirty="0"/>
              <a:t>Using </a:t>
            </a:r>
            <a:r>
              <a:rPr lang="en-US" dirty="0" smtClean="0"/>
              <a:t>Low Variance </a:t>
            </a:r>
            <a:r>
              <a:rPr lang="en-US" dirty="0"/>
              <a:t>feature selection </a:t>
            </a:r>
            <a:r>
              <a:rPr lang="en-US" dirty="0" smtClean="0"/>
              <a:t>algorithm (Statistical Based)</a:t>
            </a:r>
          </a:p>
          <a:p>
            <a:pPr lvl="1"/>
            <a:r>
              <a:rPr lang="en-US" dirty="0" smtClean="0"/>
              <a:t>Features are selected based on </a:t>
            </a:r>
            <a:r>
              <a:rPr lang="en-US" i="1" dirty="0" err="1" smtClean="0"/>
              <a:t>VarianceThreshold</a:t>
            </a:r>
            <a:endParaRPr lang="en-US" i="1" dirty="0" smtClean="0"/>
          </a:p>
          <a:p>
            <a:pPr lvl="1"/>
            <a:r>
              <a:rPr lang="en-US" dirty="0" smtClean="0"/>
              <a:t>Features having variance less than </a:t>
            </a:r>
            <a:r>
              <a:rPr lang="en-US" i="1" dirty="0" err="1" smtClean="0"/>
              <a:t>VarianceThreshold</a:t>
            </a:r>
            <a:r>
              <a:rPr lang="en-US" dirty="0" smtClean="0"/>
              <a:t> are ignored</a:t>
            </a:r>
            <a:endParaRPr lang="en-US" dirty="0"/>
          </a:p>
          <a:p>
            <a:endParaRPr lang="en-IN"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938222" y="3981157"/>
            <a:ext cx="7402725" cy="1237957"/>
          </a:xfrm>
          <a:prstGeom prst="rect">
            <a:avLst/>
          </a:prstGeom>
        </p:spPr>
      </p:pic>
    </p:spTree>
    <p:extLst>
      <p:ext uri="{BB962C8B-B14F-4D97-AF65-F5344CB8AC3E}">
        <p14:creationId xmlns="" xmlns:p14="http://schemas.microsoft.com/office/powerpoint/2010/main" val="149842803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SUBSET OF FEATURES</a:t>
            </a:r>
            <a:endParaRPr lang="en-IN" dirty="0"/>
          </a:p>
        </p:txBody>
      </p:sp>
      <p:sp>
        <p:nvSpPr>
          <p:cNvPr id="3" name="Content Placeholder 2"/>
          <p:cNvSpPr>
            <a:spLocks noGrp="1"/>
          </p:cNvSpPr>
          <p:nvPr>
            <p:ph idx="1"/>
          </p:nvPr>
        </p:nvSpPr>
        <p:spPr/>
        <p:txBody>
          <a:bodyPr/>
          <a:lstStyle/>
          <a:p>
            <a:r>
              <a:rPr lang="en-US" dirty="0"/>
              <a:t>Using </a:t>
            </a:r>
            <a:r>
              <a:rPr lang="en-US" dirty="0" smtClean="0"/>
              <a:t>Fisher Score </a:t>
            </a:r>
            <a:r>
              <a:rPr lang="en-US" dirty="0"/>
              <a:t>feature selection </a:t>
            </a:r>
            <a:r>
              <a:rPr lang="en-US" dirty="0" smtClean="0"/>
              <a:t>algorithm (Similarity based)</a:t>
            </a:r>
          </a:p>
          <a:p>
            <a:pPr lvl="1"/>
            <a:r>
              <a:rPr lang="en-US" dirty="0" smtClean="0"/>
              <a:t>Subset of features selected maximizes the lower bound of fisher score of each feature</a:t>
            </a:r>
            <a:endParaRPr lang="en-US" dirty="0"/>
          </a:p>
          <a:p>
            <a:endParaRPr lang="en-IN"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987197" y="3502876"/>
            <a:ext cx="7592902" cy="1309693"/>
          </a:xfrm>
          <a:prstGeom prst="rect">
            <a:avLst/>
          </a:prstGeom>
        </p:spPr>
      </p:pic>
    </p:spTree>
    <p:extLst>
      <p:ext uri="{BB962C8B-B14F-4D97-AF65-F5344CB8AC3E}">
        <p14:creationId xmlns="" xmlns:p14="http://schemas.microsoft.com/office/powerpoint/2010/main" val="305411712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IN" dirty="0"/>
          </a:p>
        </p:txBody>
      </p:sp>
      <p:sp>
        <p:nvSpPr>
          <p:cNvPr id="3" name="Content Placeholder 2"/>
          <p:cNvSpPr>
            <a:spLocks noGrp="1"/>
          </p:cNvSpPr>
          <p:nvPr>
            <p:ph idx="1"/>
          </p:nvPr>
        </p:nvSpPr>
        <p:spPr/>
        <p:txBody>
          <a:bodyPr/>
          <a:lstStyle/>
          <a:p>
            <a:r>
              <a:rPr lang="en-US" dirty="0"/>
              <a:t>Using Decision Tree classifier</a:t>
            </a:r>
            <a:endParaRPr lang="en-IN" dirty="0"/>
          </a:p>
          <a:p>
            <a:endParaRPr lang="en-IN"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551658" y="2955124"/>
            <a:ext cx="7929967" cy="1372888"/>
          </a:xfrm>
          <a:prstGeom prst="rect">
            <a:avLst/>
          </a:prstGeom>
        </p:spPr>
      </p:pic>
    </p:spTree>
    <p:extLst>
      <p:ext uri="{BB962C8B-B14F-4D97-AF65-F5344CB8AC3E}">
        <p14:creationId xmlns="" xmlns:p14="http://schemas.microsoft.com/office/powerpoint/2010/main" val="42268705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IN" dirty="0"/>
          </a:p>
        </p:txBody>
      </p:sp>
      <p:sp>
        <p:nvSpPr>
          <p:cNvPr id="3" name="Content Placeholder 2"/>
          <p:cNvSpPr>
            <a:spLocks noGrp="1"/>
          </p:cNvSpPr>
          <p:nvPr>
            <p:ph idx="1"/>
          </p:nvPr>
        </p:nvSpPr>
        <p:spPr/>
        <p:txBody>
          <a:bodyPr/>
          <a:lstStyle/>
          <a:p>
            <a:r>
              <a:rPr lang="en-US" dirty="0" smtClean="0"/>
              <a:t>Using Support Vector Machine classifier</a:t>
            </a:r>
            <a:endParaRPr lang="en-IN"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45920" y="3052710"/>
            <a:ext cx="7518824" cy="1575562"/>
          </a:xfrm>
          <a:prstGeom prst="rect">
            <a:avLst/>
          </a:prstGeom>
        </p:spPr>
      </p:pic>
    </p:spTree>
    <p:extLst>
      <p:ext uri="{BB962C8B-B14F-4D97-AF65-F5344CB8AC3E}">
        <p14:creationId xmlns="" xmlns:p14="http://schemas.microsoft.com/office/powerpoint/2010/main" val="410702892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966" y="1160060"/>
            <a:ext cx="10604311" cy="2688609"/>
          </a:xfrm>
        </p:spPr>
        <p:txBody>
          <a:bodyPr>
            <a:normAutofit/>
          </a:bodyPr>
          <a:lstStyle/>
          <a:p>
            <a:pPr algn="ctr"/>
            <a:r>
              <a:rPr lang="en-IN" sz="4400" b="1" cap="small" dirty="0"/>
              <a:t>Testing the performance of machine learning algorithms on bioinformatics data sets </a:t>
            </a:r>
            <a:endParaRPr lang="en-IN" sz="4400" b="1" dirty="0"/>
          </a:p>
        </p:txBody>
      </p:sp>
      <p:sp>
        <p:nvSpPr>
          <p:cNvPr id="3" name="Subtitle 2"/>
          <p:cNvSpPr>
            <a:spLocks noGrp="1"/>
          </p:cNvSpPr>
          <p:nvPr>
            <p:ph type="subTitle" idx="1"/>
          </p:nvPr>
        </p:nvSpPr>
        <p:spPr>
          <a:xfrm>
            <a:off x="1100014" y="4670245"/>
            <a:ext cx="10009263" cy="1457599"/>
          </a:xfrm>
        </p:spPr>
        <p:txBody>
          <a:bodyPr>
            <a:normAutofit fontScale="92500" lnSpcReduction="20000"/>
          </a:bodyPr>
          <a:lstStyle/>
          <a:p>
            <a:pPr algn="r"/>
            <a:r>
              <a:rPr lang="en-US" b="1" dirty="0"/>
              <a:t>Guided By:</a:t>
            </a:r>
          </a:p>
          <a:p>
            <a:pPr algn="r"/>
            <a:r>
              <a:rPr lang="en-US" b="1" dirty="0"/>
              <a:t>Dr. Manu </a:t>
            </a:r>
            <a:r>
              <a:rPr lang="en-US" b="1" dirty="0" err="1"/>
              <a:t>Vardhan</a:t>
            </a:r>
            <a:endParaRPr lang="en-US" b="1" dirty="0"/>
          </a:p>
          <a:p>
            <a:pPr algn="r"/>
            <a:r>
              <a:rPr lang="en-US" b="1" dirty="0"/>
              <a:t>Assistant Professor</a:t>
            </a:r>
          </a:p>
          <a:p>
            <a:pPr algn="r"/>
            <a:r>
              <a:rPr lang="en-US" b="1" dirty="0"/>
              <a:t>CSE, NIT Raipur</a:t>
            </a:r>
            <a:endParaRPr lang="en-IN" b="1" dirty="0"/>
          </a:p>
        </p:txBody>
      </p:sp>
    </p:spTree>
    <p:extLst>
      <p:ext uri="{BB962C8B-B14F-4D97-AF65-F5344CB8AC3E}">
        <p14:creationId xmlns="" xmlns:p14="http://schemas.microsoft.com/office/powerpoint/2010/main" val="16468451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IN" dirty="0"/>
          </a:p>
        </p:txBody>
      </p:sp>
      <p:sp>
        <p:nvSpPr>
          <p:cNvPr id="3" name="Content Placeholder 2"/>
          <p:cNvSpPr>
            <a:spLocks noGrp="1"/>
          </p:cNvSpPr>
          <p:nvPr>
            <p:ph idx="1"/>
          </p:nvPr>
        </p:nvSpPr>
        <p:spPr/>
        <p:txBody>
          <a:bodyPr/>
          <a:lstStyle/>
          <a:p>
            <a:r>
              <a:rPr lang="en-US" dirty="0" smtClean="0"/>
              <a:t>Using Random Forest classifier</a:t>
            </a:r>
            <a:endParaRPr lang="en-IN"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534604" y="3094891"/>
            <a:ext cx="7746187" cy="1266093"/>
          </a:xfrm>
          <a:prstGeom prst="rect">
            <a:avLst/>
          </a:prstGeom>
        </p:spPr>
      </p:pic>
    </p:spTree>
    <p:extLst>
      <p:ext uri="{BB962C8B-B14F-4D97-AF65-F5344CB8AC3E}">
        <p14:creationId xmlns="" xmlns:p14="http://schemas.microsoft.com/office/powerpoint/2010/main" val="4296494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IN" dirty="0"/>
          </a:p>
        </p:txBody>
      </p:sp>
      <p:sp>
        <p:nvSpPr>
          <p:cNvPr id="3" name="Content Placeholder 2"/>
          <p:cNvSpPr>
            <a:spLocks noGrp="1"/>
          </p:cNvSpPr>
          <p:nvPr>
            <p:ph idx="1"/>
          </p:nvPr>
        </p:nvSpPr>
        <p:spPr/>
        <p:txBody>
          <a:bodyPr/>
          <a:lstStyle/>
          <a:p>
            <a:r>
              <a:rPr lang="en-US" dirty="0" smtClean="0"/>
              <a:t>Using Bagging classifier</a:t>
            </a:r>
            <a:endParaRPr lang="en-IN"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03716" y="2923391"/>
            <a:ext cx="7508628" cy="1325052"/>
          </a:xfrm>
          <a:prstGeom prst="rect">
            <a:avLst/>
          </a:prstGeom>
        </p:spPr>
      </p:pic>
    </p:spTree>
    <p:extLst>
      <p:ext uri="{BB962C8B-B14F-4D97-AF65-F5344CB8AC3E}">
        <p14:creationId xmlns="" xmlns:p14="http://schemas.microsoft.com/office/powerpoint/2010/main" val="427048945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ALGORITHM FEATURE SELECTION</a:t>
            </a:r>
            <a:endParaRPr lang="en-IN" dirty="0"/>
          </a:p>
        </p:txBody>
      </p:sp>
      <p:sp>
        <p:nvSpPr>
          <p:cNvPr id="3" name="Content Placeholder 2"/>
          <p:cNvSpPr>
            <a:spLocks noGrp="1"/>
          </p:cNvSpPr>
          <p:nvPr>
            <p:ph idx="1"/>
          </p:nvPr>
        </p:nvSpPr>
        <p:spPr/>
        <p:txBody>
          <a:bodyPr>
            <a:normAutofit fontScale="92500"/>
          </a:bodyPr>
          <a:lstStyle/>
          <a:p>
            <a:pPr>
              <a:lnSpc>
                <a:spcPct val="150000"/>
              </a:lnSpc>
            </a:pPr>
            <a:r>
              <a:rPr lang="en-US" dirty="0"/>
              <a:t>Steps</a:t>
            </a:r>
            <a:r>
              <a:rPr lang="en-US" dirty="0" smtClean="0"/>
              <a:t>:</a:t>
            </a:r>
          </a:p>
          <a:p>
            <a:pPr lvl="1">
              <a:lnSpc>
                <a:spcPct val="150000"/>
              </a:lnSpc>
              <a:buFont typeface="Wingdings" panose="05000000000000000000" pitchFamily="2" charset="2"/>
              <a:buChar char="§"/>
            </a:pPr>
            <a:r>
              <a:rPr lang="en-US" dirty="0"/>
              <a:t>Obtain the </a:t>
            </a:r>
            <a:r>
              <a:rPr lang="en-US" dirty="0" smtClean="0"/>
              <a:t>data from any data source</a:t>
            </a:r>
          </a:p>
          <a:p>
            <a:pPr lvl="1">
              <a:lnSpc>
                <a:spcPct val="150000"/>
              </a:lnSpc>
              <a:buFont typeface="Wingdings" panose="05000000000000000000" pitchFamily="2" charset="2"/>
              <a:buChar char="§"/>
            </a:pPr>
            <a:r>
              <a:rPr lang="en-US" dirty="0" smtClean="0"/>
              <a:t>Initialize the genetic </a:t>
            </a:r>
            <a:r>
              <a:rPr lang="en-IN" dirty="0" smtClean="0"/>
              <a:t>algorithm </a:t>
            </a:r>
            <a:r>
              <a:rPr lang="en-IN" dirty="0"/>
              <a:t>with </a:t>
            </a:r>
            <a:r>
              <a:rPr lang="en-IN" dirty="0" smtClean="0"/>
              <a:t>Logistic </a:t>
            </a:r>
            <a:r>
              <a:rPr lang="en-IN" dirty="0"/>
              <a:t>Regression </a:t>
            </a:r>
            <a:endParaRPr lang="en-IN" dirty="0" smtClean="0"/>
          </a:p>
          <a:p>
            <a:pPr lvl="1">
              <a:lnSpc>
                <a:spcPct val="150000"/>
              </a:lnSpc>
              <a:buFont typeface="Wingdings" panose="05000000000000000000" pitchFamily="2" charset="2"/>
              <a:buChar char="§"/>
            </a:pPr>
            <a:r>
              <a:rPr lang="en-IN" dirty="0" smtClean="0"/>
              <a:t>Fit </a:t>
            </a:r>
            <a:r>
              <a:rPr lang="en-IN" dirty="0"/>
              <a:t>the genetic algorithm with the given data. </a:t>
            </a:r>
            <a:endParaRPr lang="en-IN" dirty="0" smtClean="0"/>
          </a:p>
          <a:p>
            <a:pPr lvl="1">
              <a:lnSpc>
                <a:spcPct val="150000"/>
              </a:lnSpc>
              <a:buFont typeface="Wingdings" panose="05000000000000000000" pitchFamily="2" charset="2"/>
              <a:buChar char="§"/>
            </a:pPr>
            <a:r>
              <a:rPr lang="en-IN" dirty="0" smtClean="0"/>
              <a:t>Fitness </a:t>
            </a:r>
            <a:r>
              <a:rPr lang="en-IN" dirty="0"/>
              <a:t>values are calculated with </a:t>
            </a:r>
            <a:r>
              <a:rPr lang="en-IN" dirty="0" smtClean="0"/>
              <a:t>Logistic </a:t>
            </a:r>
            <a:r>
              <a:rPr lang="en-IN" dirty="0"/>
              <a:t>Regression </a:t>
            </a:r>
            <a:endParaRPr lang="en-IN" dirty="0" smtClean="0"/>
          </a:p>
          <a:p>
            <a:pPr lvl="1">
              <a:lnSpc>
                <a:spcPct val="150000"/>
              </a:lnSpc>
              <a:buFont typeface="Wingdings" panose="05000000000000000000" pitchFamily="2" charset="2"/>
              <a:buChar char="§"/>
            </a:pPr>
            <a:r>
              <a:rPr lang="en-IN" dirty="0" smtClean="0"/>
              <a:t>The </a:t>
            </a:r>
            <a:r>
              <a:rPr lang="en-IN" dirty="0"/>
              <a:t>algorithm returns the selected features after running for number of generations. </a:t>
            </a:r>
            <a:endParaRPr lang="en-IN" dirty="0" smtClean="0"/>
          </a:p>
          <a:p>
            <a:pPr lvl="1">
              <a:lnSpc>
                <a:spcPct val="150000"/>
              </a:lnSpc>
              <a:buFont typeface="Wingdings" panose="05000000000000000000" pitchFamily="2" charset="2"/>
              <a:buChar char="§"/>
            </a:pPr>
            <a:r>
              <a:rPr lang="en-IN" dirty="0" smtClean="0"/>
              <a:t>This </a:t>
            </a:r>
            <a:r>
              <a:rPr lang="en-IN" dirty="0"/>
              <a:t>features are used to calculate the accuracy using different classifiers. </a:t>
            </a:r>
          </a:p>
          <a:p>
            <a:pPr lvl="1"/>
            <a:endParaRPr lang="en-IN" dirty="0"/>
          </a:p>
          <a:p>
            <a:pPr lvl="1"/>
            <a:endParaRPr lang="en-US" dirty="0"/>
          </a:p>
        </p:txBody>
      </p:sp>
    </p:spTree>
    <p:extLst>
      <p:ext uri="{BB962C8B-B14F-4D97-AF65-F5344CB8AC3E}">
        <p14:creationId xmlns="" xmlns:p14="http://schemas.microsoft.com/office/powerpoint/2010/main" val="23923782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GENETIC ALGORITHM ON DATASETS</a:t>
            </a:r>
            <a:endParaRPr lang="en-IN" dirty="0"/>
          </a:p>
        </p:txBody>
      </p:sp>
      <p:sp>
        <p:nvSpPr>
          <p:cNvPr id="3" name="Content Placeholder 2"/>
          <p:cNvSpPr>
            <a:spLocks noGrp="1"/>
          </p:cNvSpPr>
          <p:nvPr>
            <p:ph idx="1"/>
          </p:nvPr>
        </p:nvSpPr>
        <p:spPr/>
        <p:txBody>
          <a:bodyPr>
            <a:normAutofit fontScale="85000" lnSpcReduction="10000"/>
          </a:bodyPr>
          <a:lstStyle/>
          <a:p>
            <a:pPr marL="457200" indent="-457200">
              <a:lnSpc>
                <a:spcPct val="170000"/>
              </a:lnSpc>
              <a:buFont typeface="+mj-lt"/>
              <a:buAutoNum type="arabicPeriod"/>
            </a:pPr>
            <a:endParaRPr lang="en-IN" dirty="0"/>
          </a:p>
          <a:p>
            <a:pPr marL="457200" indent="-457200">
              <a:lnSpc>
                <a:spcPct val="170000"/>
              </a:lnSpc>
              <a:buFont typeface="+mj-lt"/>
              <a:buAutoNum type="arabicPeriod"/>
            </a:pPr>
            <a:r>
              <a:rPr lang="en-IN" dirty="0"/>
              <a:t>Initialize the population and calculate the fitness value of each solution. More the size of population the optimal the solution will be. </a:t>
            </a:r>
          </a:p>
          <a:p>
            <a:pPr marL="457200" indent="-457200">
              <a:lnSpc>
                <a:spcPct val="170000"/>
              </a:lnSpc>
              <a:buFont typeface="+mj-lt"/>
              <a:buAutoNum type="arabicPeriod"/>
            </a:pPr>
            <a:r>
              <a:rPr lang="en-IN" dirty="0"/>
              <a:t>Repeat the following steps until termination is reached. </a:t>
            </a:r>
          </a:p>
          <a:p>
            <a:pPr marL="457200" indent="-457200">
              <a:lnSpc>
                <a:spcPct val="170000"/>
              </a:lnSpc>
              <a:buFont typeface="+mj-lt"/>
              <a:buAutoNum type="arabicPeriod"/>
            </a:pPr>
            <a:r>
              <a:rPr lang="en-IN" dirty="0"/>
              <a:t>Select the parent i.e., population with fitness values reaching the threshold. </a:t>
            </a:r>
          </a:p>
          <a:p>
            <a:pPr marL="457200" indent="-457200">
              <a:lnSpc>
                <a:spcPct val="170000"/>
              </a:lnSpc>
              <a:buFont typeface="+mj-lt"/>
              <a:buAutoNum type="arabicPeriod"/>
            </a:pPr>
            <a:r>
              <a:rPr lang="en-IN" dirty="0"/>
              <a:t>Crossover the parents obtained in step 3 with probability (Pc) to obtain the offspring’s. </a:t>
            </a:r>
            <a:endParaRPr lang="en-IN" dirty="0" smtClean="0"/>
          </a:p>
          <a:p>
            <a:pPr marL="457200" indent="-457200">
              <a:lnSpc>
                <a:spcPct val="170000"/>
              </a:lnSpc>
              <a:buFont typeface="+mj-lt"/>
              <a:buAutoNum type="arabicPeriod"/>
            </a:pPr>
            <a:r>
              <a:rPr lang="en-IN" dirty="0"/>
              <a:t>Mutate the offspring’s to generate the new population with probability (Pm). </a:t>
            </a:r>
          </a:p>
        </p:txBody>
      </p:sp>
    </p:spTree>
    <p:extLst>
      <p:ext uri="{BB962C8B-B14F-4D97-AF65-F5344CB8AC3E}">
        <p14:creationId xmlns="" xmlns:p14="http://schemas.microsoft.com/office/powerpoint/2010/main" val="15361550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a:xfrm>
            <a:off x="1104293" y="1532414"/>
            <a:ext cx="8946541" cy="2645692"/>
          </a:xfrm>
        </p:spPr>
        <p:txBody>
          <a:bodyPr/>
          <a:lstStyle/>
          <a:p>
            <a:pPr marL="457200" indent="-457200">
              <a:lnSpc>
                <a:spcPct val="150000"/>
              </a:lnSpc>
              <a:buFont typeface="+mj-lt"/>
              <a:buAutoNum type="arabicPeriod" startAt="6"/>
            </a:pPr>
            <a:r>
              <a:rPr lang="en-IN" dirty="0" smtClean="0"/>
              <a:t>Select </a:t>
            </a:r>
            <a:r>
              <a:rPr lang="en-IN" dirty="0"/>
              <a:t>the best offspring’s based on fitness values. </a:t>
            </a:r>
          </a:p>
          <a:p>
            <a:pPr marL="457200" indent="-457200">
              <a:lnSpc>
                <a:spcPct val="150000"/>
              </a:lnSpc>
              <a:buFont typeface="+mj-lt"/>
              <a:buAutoNum type="arabicPeriod" startAt="6"/>
            </a:pPr>
            <a:r>
              <a:rPr lang="en-IN" dirty="0"/>
              <a:t>If the fitness values are similar threshold values then exit otherwise go to step 2. </a:t>
            </a:r>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464051" y="3099328"/>
            <a:ext cx="6737619" cy="3399945"/>
          </a:xfrm>
          <a:prstGeom prst="rect">
            <a:avLst/>
          </a:prstGeom>
        </p:spPr>
      </p:pic>
    </p:spTree>
    <p:extLst>
      <p:ext uri="{BB962C8B-B14F-4D97-AF65-F5344CB8AC3E}">
        <p14:creationId xmlns="" xmlns:p14="http://schemas.microsoft.com/office/powerpoint/2010/main" val="32743100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7305" y="2963906"/>
            <a:ext cx="9404723" cy="1400530"/>
          </a:xfrm>
        </p:spPr>
        <p:txBody>
          <a:bodyPr/>
          <a:lstStyle/>
          <a:p>
            <a:pPr algn="ctr"/>
            <a:r>
              <a:rPr lang="en-US" dirty="0" smtClean="0"/>
              <a:t>EXPERIMENTAL ANALYSIS</a:t>
            </a:r>
            <a:endParaRPr lang="en-IN" dirty="0"/>
          </a:p>
        </p:txBody>
      </p:sp>
    </p:spTree>
    <p:extLst>
      <p:ext uri="{BB962C8B-B14F-4D97-AF65-F5344CB8AC3E}">
        <p14:creationId xmlns="" xmlns:p14="http://schemas.microsoft.com/office/powerpoint/2010/main" val="3443815271"/>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 SCORES</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579624863"/>
              </p:ext>
            </p:extLst>
          </p:nvPr>
        </p:nvGraphicFramePr>
        <p:xfrm>
          <a:off x="1103313" y="2052638"/>
          <a:ext cx="9054207" cy="2768600"/>
        </p:xfrm>
        <a:graphic>
          <a:graphicData uri="http://schemas.openxmlformats.org/drawingml/2006/table">
            <a:tbl>
              <a:tblPr firstRow="1" bandRow="1">
                <a:tableStyleId>{5C22544A-7EE6-4342-B048-85BDC9FD1C3A}</a:tableStyleId>
              </a:tblPr>
              <a:tblGrid>
                <a:gridCol w="1830956"/>
                <a:gridCol w="1214650"/>
                <a:gridCol w="1173708"/>
                <a:gridCol w="1173707"/>
                <a:gridCol w="1198880"/>
                <a:gridCol w="1184142"/>
                <a:gridCol w="1278164"/>
              </a:tblGrid>
              <a:tr h="370840">
                <a:tc>
                  <a:txBody>
                    <a:bodyPr/>
                    <a:lstStyle/>
                    <a:p>
                      <a:pPr algn="ctr"/>
                      <a:r>
                        <a:rPr lang="en-US" dirty="0" smtClean="0"/>
                        <a:t>SVM</a:t>
                      </a:r>
                      <a:endParaRPr lang="en-IN" dirty="0"/>
                    </a:p>
                  </a:txBody>
                  <a:tcPr anchor="ctr">
                    <a:lnR w="12700" cap="flat" cmpd="sng" algn="ctr">
                      <a:solidFill>
                        <a:schemeClr val="tx1"/>
                      </a:solidFill>
                      <a:prstDash val="solid"/>
                      <a:round/>
                      <a:headEnd type="none" w="med" len="med"/>
                      <a:tailEnd type="none" w="med" len="med"/>
                    </a:lnR>
                  </a:tcPr>
                </a:tc>
                <a:tc gridSpan="6">
                  <a:txBody>
                    <a:bodyPr/>
                    <a:lstStyle/>
                    <a:p>
                      <a:pPr algn="ctr"/>
                      <a:r>
                        <a:rPr lang="en-US" dirty="0" smtClean="0"/>
                        <a:t>Number</a:t>
                      </a:r>
                      <a:r>
                        <a:rPr lang="en-US" baseline="0" dirty="0" smtClean="0"/>
                        <a:t> of Features</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Feature</a:t>
                      </a:r>
                      <a:r>
                        <a:rPr lang="en-US" baseline="0" dirty="0" smtClean="0"/>
                        <a:t> Selection Algorithm</a:t>
                      </a:r>
                      <a:endParaRPr lang="en-IN" dirty="0"/>
                    </a:p>
                  </a:txBody>
                  <a:tcPr anchor="ctr"/>
                </a:tc>
                <a:tc>
                  <a:txBody>
                    <a:bodyPr/>
                    <a:lstStyle/>
                    <a:p>
                      <a:pPr algn="ctr"/>
                      <a:r>
                        <a:rPr lang="en-US" dirty="0" smtClean="0"/>
                        <a:t>10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20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40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60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80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100</a:t>
                      </a:r>
                      <a:endParaRPr lang="en-IN" dirty="0"/>
                    </a:p>
                  </a:txBody>
                  <a:tcPr anchor="ctr">
                    <a:lnT w="12700" cap="flat" cmpd="sng" algn="ctr">
                      <a:solidFill>
                        <a:schemeClr val="tx1"/>
                      </a:solidFill>
                      <a:prstDash val="solid"/>
                      <a:round/>
                      <a:headEnd type="none" w="med" len="med"/>
                      <a:tailEnd type="none" w="med" len="med"/>
                    </a:lnT>
                  </a:tcPr>
                </a:tc>
              </a:tr>
              <a:tr h="370840">
                <a:tc>
                  <a:txBody>
                    <a:bodyPr/>
                    <a:lstStyle/>
                    <a:p>
                      <a:r>
                        <a:rPr lang="en-US" dirty="0" smtClean="0"/>
                        <a:t>ReliefF</a:t>
                      </a:r>
                      <a:endParaRPr lang="en-IN" dirty="0"/>
                    </a:p>
                  </a:txBody>
                  <a:tcPr/>
                </a:tc>
                <a:tc>
                  <a:txBody>
                    <a:bodyPr/>
                    <a:lstStyle/>
                    <a:p>
                      <a:r>
                        <a:rPr lang="en-US" dirty="0" smtClean="0"/>
                        <a:t>0.81125</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0.8275</a:t>
                      </a:r>
                      <a:endParaRPr lang="en-IN" dirty="0"/>
                    </a:p>
                  </a:txBody>
                  <a:tcPr/>
                </a:tc>
                <a:tc>
                  <a:txBody>
                    <a:bodyPr/>
                    <a:lstStyle/>
                    <a:p>
                      <a:r>
                        <a:rPr lang="en-US" dirty="0" smtClean="0"/>
                        <a:t>0.860556</a:t>
                      </a:r>
                      <a:endParaRPr lang="en-IN" dirty="0"/>
                    </a:p>
                  </a:txBody>
                  <a:tcPr/>
                </a:tc>
                <a:tc>
                  <a:txBody>
                    <a:bodyPr/>
                    <a:lstStyle/>
                    <a:p>
                      <a:r>
                        <a:rPr lang="en-US" dirty="0" smtClean="0"/>
                        <a:t>0.919881</a:t>
                      </a:r>
                      <a:endParaRPr lang="en-IN" dirty="0"/>
                    </a:p>
                  </a:txBody>
                  <a:tcPr/>
                </a:tc>
                <a:tc>
                  <a:txBody>
                    <a:bodyPr/>
                    <a:lstStyle/>
                    <a:p>
                      <a:r>
                        <a:rPr lang="en-US" dirty="0" smtClean="0"/>
                        <a:t>0.946389</a:t>
                      </a:r>
                      <a:endParaRPr lang="en-IN" dirty="0"/>
                    </a:p>
                  </a:txBody>
                  <a:tcPr/>
                </a:tc>
                <a:tc>
                  <a:txBody>
                    <a:bodyPr/>
                    <a:lstStyle/>
                    <a:p>
                      <a:r>
                        <a:rPr lang="en-US" dirty="0" smtClean="0"/>
                        <a:t>0.960317</a:t>
                      </a:r>
                      <a:endParaRPr lang="en-IN" dirty="0"/>
                    </a:p>
                  </a:txBody>
                  <a:tcPr/>
                </a:tc>
              </a:tr>
              <a:tr h="370840">
                <a:tc>
                  <a:txBody>
                    <a:bodyPr/>
                    <a:lstStyle/>
                    <a:p>
                      <a:r>
                        <a:rPr lang="en-US" dirty="0" smtClean="0"/>
                        <a:t>F Score</a:t>
                      </a:r>
                      <a:endParaRPr lang="en-IN" dirty="0"/>
                    </a:p>
                  </a:txBody>
                  <a:tcPr/>
                </a:tc>
                <a:tc>
                  <a:txBody>
                    <a:bodyPr/>
                    <a:lstStyle/>
                    <a:p>
                      <a:r>
                        <a:rPr lang="en-IN" dirty="0" smtClean="0"/>
                        <a:t>0.908056</a:t>
                      </a:r>
                    </a:p>
                  </a:txBody>
                  <a:tcPr/>
                </a:tc>
                <a:tc>
                  <a:txBody>
                    <a:bodyPr/>
                    <a:lstStyle/>
                    <a:p>
                      <a:r>
                        <a:rPr lang="en-IN" dirty="0" smtClean="0"/>
                        <a:t>0.935437</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0.973333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0.9875</a:t>
                      </a:r>
                    </a:p>
                  </a:txBody>
                  <a:tcPr/>
                </a:tc>
                <a:tc>
                  <a:txBody>
                    <a:bodyPr/>
                    <a:lstStyle/>
                    <a:p>
                      <a:r>
                        <a:rPr lang="en-IN" dirty="0" smtClean="0"/>
                        <a:t>0.954167</a:t>
                      </a:r>
                    </a:p>
                  </a:txBody>
                  <a:tcPr/>
                </a:tc>
                <a:tc>
                  <a:txBody>
                    <a:bodyPr/>
                    <a:lstStyle/>
                    <a:p>
                      <a:r>
                        <a:rPr lang="en-IN" dirty="0" smtClean="0"/>
                        <a:t>0.974603</a:t>
                      </a:r>
                      <a:endParaRPr lang="en-IN" dirty="0"/>
                    </a:p>
                  </a:txBody>
                  <a:tcPr/>
                </a:tc>
              </a:tr>
              <a:tr h="370840">
                <a:tc>
                  <a:txBody>
                    <a:bodyPr/>
                    <a:lstStyle/>
                    <a:p>
                      <a:r>
                        <a:rPr lang="en-US" dirty="0" smtClean="0"/>
                        <a:t>Fisher Score</a:t>
                      </a:r>
                      <a:endParaRPr lang="en-IN" dirty="0"/>
                    </a:p>
                  </a:txBody>
                  <a:tcPr/>
                </a:tc>
                <a:tc>
                  <a:txBody>
                    <a:bodyPr/>
                    <a:lstStyle/>
                    <a:p>
                      <a:pPr algn="ctr">
                        <a:lnSpc>
                          <a:spcPct val="105000"/>
                        </a:lnSpc>
                        <a:spcAft>
                          <a:spcPts val="0"/>
                        </a:spcAft>
                      </a:pPr>
                      <a:r>
                        <a:rPr lang="en-IN" sz="1800" dirty="0">
                          <a:effectLst/>
                          <a:latin typeface="+mn-lt"/>
                          <a:ea typeface="Calibri" panose="020F0502020204030204" pitchFamily="34" charset="0"/>
                          <a:cs typeface="Times New Roman" panose="02020603050405020304" pitchFamily="18" charset="0"/>
                        </a:rPr>
                        <a:t>0.825714</a:t>
                      </a:r>
                      <a:endParaRPr lang="en-IN"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0.950992</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0.976389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0.930159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0.977778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Low Variance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dirty="0">
                          <a:effectLst/>
                          <a:latin typeface="+mn-lt"/>
                          <a:ea typeface="Calibri" panose="020F0502020204030204" pitchFamily="34" charset="0"/>
                          <a:cs typeface="Times New Roman" panose="02020603050405020304" pitchFamily="18" charset="0"/>
                        </a:rPr>
                        <a:t>1</a:t>
                      </a:r>
                      <a:endParaRPr lang="en-IN" sz="1800" dirty="0">
                        <a:effectLst/>
                        <a:latin typeface="+mn-lt"/>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1201003" y="5268036"/>
            <a:ext cx="8748215" cy="369332"/>
          </a:xfrm>
          <a:prstGeom prst="rect">
            <a:avLst/>
          </a:prstGeom>
          <a:noFill/>
        </p:spPr>
        <p:txBody>
          <a:bodyPr wrap="square" rtlCol="0">
            <a:spAutoFit/>
          </a:bodyPr>
          <a:lstStyle/>
          <a:p>
            <a:pPr algn="ctr"/>
            <a:r>
              <a:rPr lang="en-IN" b="1" dirty="0"/>
              <a:t>Accuracy scores of SRBCT dataset using SVM </a:t>
            </a:r>
            <a:r>
              <a:rPr lang="en-IN" b="1" dirty="0" smtClean="0"/>
              <a:t>classifier</a:t>
            </a:r>
            <a:endParaRPr lang="en-IN" dirty="0"/>
          </a:p>
        </p:txBody>
      </p:sp>
    </p:spTree>
    <p:extLst>
      <p:ext uri="{BB962C8B-B14F-4D97-AF65-F5344CB8AC3E}">
        <p14:creationId xmlns="" xmlns:p14="http://schemas.microsoft.com/office/powerpoint/2010/main" val="2223873150"/>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SCORES</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300398256"/>
              </p:ext>
            </p:extLst>
          </p:nvPr>
        </p:nvGraphicFramePr>
        <p:xfrm>
          <a:off x="1103313" y="2052638"/>
          <a:ext cx="9054207" cy="2768600"/>
        </p:xfrm>
        <a:graphic>
          <a:graphicData uri="http://schemas.openxmlformats.org/drawingml/2006/table">
            <a:tbl>
              <a:tblPr firstRow="1" bandRow="1">
                <a:tableStyleId>{5C22544A-7EE6-4342-B048-85BDC9FD1C3A}</a:tableStyleId>
              </a:tblPr>
              <a:tblGrid>
                <a:gridCol w="1830956"/>
                <a:gridCol w="1214650"/>
                <a:gridCol w="1173708"/>
                <a:gridCol w="1173707"/>
                <a:gridCol w="1198880"/>
                <a:gridCol w="1184142"/>
                <a:gridCol w="1278164"/>
              </a:tblGrid>
              <a:tr h="370840">
                <a:tc>
                  <a:txBody>
                    <a:bodyPr/>
                    <a:lstStyle/>
                    <a:p>
                      <a:pPr algn="ctr"/>
                      <a:r>
                        <a:rPr lang="en-US" dirty="0" smtClean="0"/>
                        <a:t>Random Forest</a:t>
                      </a:r>
                      <a:endParaRPr lang="en-IN" dirty="0"/>
                    </a:p>
                  </a:txBody>
                  <a:tcPr anchor="ctr">
                    <a:lnR w="12700" cap="flat" cmpd="sng" algn="ctr">
                      <a:solidFill>
                        <a:schemeClr val="tx1"/>
                      </a:solidFill>
                      <a:prstDash val="solid"/>
                      <a:round/>
                      <a:headEnd type="none" w="med" len="med"/>
                      <a:tailEnd type="none" w="med" len="med"/>
                    </a:lnR>
                  </a:tcPr>
                </a:tc>
                <a:tc gridSpan="6">
                  <a:txBody>
                    <a:bodyPr/>
                    <a:lstStyle/>
                    <a:p>
                      <a:pPr algn="ctr"/>
                      <a:r>
                        <a:rPr lang="en-US" dirty="0" smtClean="0"/>
                        <a:t>Number</a:t>
                      </a:r>
                      <a:r>
                        <a:rPr lang="en-US" baseline="0" dirty="0" smtClean="0"/>
                        <a:t> of Features</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Feature</a:t>
                      </a:r>
                      <a:r>
                        <a:rPr lang="en-US" baseline="0" dirty="0" smtClean="0"/>
                        <a:t> Selection Algorithm</a:t>
                      </a:r>
                      <a:endParaRPr lang="en-IN" dirty="0"/>
                    </a:p>
                  </a:txBody>
                  <a:tcPr anchor="ctr"/>
                </a:tc>
                <a:tc>
                  <a:txBody>
                    <a:bodyPr/>
                    <a:lstStyle/>
                    <a:p>
                      <a:pPr algn="ctr"/>
                      <a:r>
                        <a:rPr lang="en-US" dirty="0" smtClean="0"/>
                        <a:t>10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20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40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60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80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100</a:t>
                      </a:r>
                      <a:endParaRPr lang="en-IN" dirty="0"/>
                    </a:p>
                  </a:txBody>
                  <a:tcPr anchor="ctr">
                    <a:lnT w="12700" cap="flat" cmpd="sng" algn="ctr">
                      <a:solidFill>
                        <a:schemeClr val="tx1"/>
                      </a:solidFill>
                      <a:prstDash val="solid"/>
                      <a:round/>
                      <a:headEnd type="none" w="med" len="med"/>
                      <a:tailEnd type="none" w="med" len="med"/>
                    </a:lnT>
                  </a:tcPr>
                </a:tc>
              </a:tr>
              <a:tr h="370840">
                <a:tc>
                  <a:txBody>
                    <a:bodyPr/>
                    <a:lstStyle/>
                    <a:p>
                      <a:r>
                        <a:rPr lang="en-US" dirty="0" smtClean="0"/>
                        <a:t>ReliefF</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0.795833</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0.698373</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0.828095</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0.943056</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0.968889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0.955278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 Score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0.962103</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00954167</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0.988889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0.931667</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Fisher Score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0.923333</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0.960714</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0.988889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0.976389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0.976389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0.988889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Low Variance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0.893373</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0.913214</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0.945556</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0.946548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0.946548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dirty="0">
                          <a:effectLst/>
                          <a:latin typeface="+mn-lt"/>
                          <a:ea typeface="Calibri" panose="020F0502020204030204" pitchFamily="34" charset="0"/>
                          <a:cs typeface="Times New Roman" panose="02020603050405020304" pitchFamily="18" charset="0"/>
                        </a:rPr>
                        <a:t>0.94</a:t>
                      </a:r>
                      <a:endParaRPr lang="en-IN" sz="1800" dirty="0">
                        <a:effectLst/>
                        <a:latin typeface="+mn-lt"/>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1201003" y="5268036"/>
            <a:ext cx="8748215" cy="369332"/>
          </a:xfrm>
          <a:prstGeom prst="rect">
            <a:avLst/>
          </a:prstGeom>
          <a:noFill/>
        </p:spPr>
        <p:txBody>
          <a:bodyPr wrap="square" rtlCol="0">
            <a:spAutoFit/>
          </a:bodyPr>
          <a:lstStyle/>
          <a:p>
            <a:pPr algn="ctr"/>
            <a:r>
              <a:rPr lang="en-IN" b="1" dirty="0"/>
              <a:t>Accuracy scores of SRBCT dataset using </a:t>
            </a:r>
            <a:r>
              <a:rPr lang="en-IN" b="1" dirty="0" smtClean="0"/>
              <a:t>Random Forest classifier</a:t>
            </a:r>
            <a:endParaRPr lang="en-IN" dirty="0"/>
          </a:p>
        </p:txBody>
      </p:sp>
    </p:spTree>
    <p:extLst>
      <p:ext uri="{BB962C8B-B14F-4D97-AF65-F5344CB8AC3E}">
        <p14:creationId xmlns="" xmlns:p14="http://schemas.microsoft.com/office/powerpoint/2010/main" val="366655310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SCORES</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3290917141"/>
              </p:ext>
            </p:extLst>
          </p:nvPr>
        </p:nvGraphicFramePr>
        <p:xfrm>
          <a:off x="1103313" y="2052638"/>
          <a:ext cx="9054207" cy="2768600"/>
        </p:xfrm>
        <a:graphic>
          <a:graphicData uri="http://schemas.openxmlformats.org/drawingml/2006/table">
            <a:tbl>
              <a:tblPr firstRow="1" bandRow="1">
                <a:tableStyleId>{5C22544A-7EE6-4342-B048-85BDC9FD1C3A}</a:tableStyleId>
              </a:tblPr>
              <a:tblGrid>
                <a:gridCol w="1830956"/>
                <a:gridCol w="1214650"/>
                <a:gridCol w="1173708"/>
                <a:gridCol w="1173707"/>
                <a:gridCol w="1198880"/>
                <a:gridCol w="1184142"/>
                <a:gridCol w="1278164"/>
              </a:tblGrid>
              <a:tr h="370840">
                <a:tc>
                  <a:txBody>
                    <a:bodyPr/>
                    <a:lstStyle/>
                    <a:p>
                      <a:pPr algn="ctr"/>
                      <a:r>
                        <a:rPr lang="en-US" dirty="0" smtClean="0"/>
                        <a:t>Decision Tree</a:t>
                      </a:r>
                      <a:endParaRPr lang="en-IN" dirty="0"/>
                    </a:p>
                  </a:txBody>
                  <a:tcPr anchor="ctr">
                    <a:lnR w="12700" cap="flat" cmpd="sng" algn="ctr">
                      <a:solidFill>
                        <a:schemeClr val="tx1"/>
                      </a:solidFill>
                      <a:prstDash val="solid"/>
                      <a:round/>
                      <a:headEnd type="none" w="med" len="med"/>
                      <a:tailEnd type="none" w="med" len="med"/>
                    </a:lnR>
                  </a:tcPr>
                </a:tc>
                <a:tc gridSpan="6">
                  <a:txBody>
                    <a:bodyPr/>
                    <a:lstStyle/>
                    <a:p>
                      <a:pPr algn="ctr"/>
                      <a:r>
                        <a:rPr lang="en-US" dirty="0" smtClean="0"/>
                        <a:t>Number</a:t>
                      </a:r>
                      <a:r>
                        <a:rPr lang="en-US" baseline="0" dirty="0" smtClean="0"/>
                        <a:t> of Features</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Feature</a:t>
                      </a:r>
                      <a:r>
                        <a:rPr lang="en-US" baseline="0" dirty="0" smtClean="0"/>
                        <a:t> Selection Algorithm</a:t>
                      </a:r>
                      <a:endParaRPr lang="en-IN" dirty="0"/>
                    </a:p>
                  </a:txBody>
                  <a:tcPr anchor="ctr"/>
                </a:tc>
                <a:tc>
                  <a:txBody>
                    <a:bodyPr/>
                    <a:lstStyle/>
                    <a:p>
                      <a:pPr algn="ctr"/>
                      <a:r>
                        <a:rPr lang="en-US" dirty="0" smtClean="0"/>
                        <a:t>10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20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40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60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80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100</a:t>
                      </a:r>
                      <a:endParaRPr lang="en-IN" dirty="0"/>
                    </a:p>
                  </a:txBody>
                  <a:tcPr anchor="ctr">
                    <a:lnT w="12700" cap="flat" cmpd="sng" algn="ctr">
                      <a:solidFill>
                        <a:schemeClr val="tx1"/>
                      </a:solidFill>
                      <a:prstDash val="solid"/>
                      <a:round/>
                      <a:headEnd type="none" w="med" len="med"/>
                      <a:tailEnd type="none" w="med" len="med"/>
                    </a:lnT>
                  </a:tcPr>
                </a:tc>
              </a:tr>
              <a:tr h="370840">
                <a:tc>
                  <a:txBody>
                    <a:bodyPr/>
                    <a:lstStyle/>
                    <a:p>
                      <a:r>
                        <a:rPr lang="en-US" dirty="0" smtClean="0"/>
                        <a:t>ReliefF</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0.651865</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0.722262</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0.793254</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0.849484</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0.893889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0.871548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 Score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0.899325</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0.875833</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0.815437</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0.821865</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0.875317</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0.810992</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Fisher Score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0.902381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0.886111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0.840833</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0.786667</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0.852937</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0.805595</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Low Variance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0.801944</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0.801825</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0.798651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0.830595</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0.78131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dirty="0">
                          <a:effectLst/>
                          <a:latin typeface="+mn-lt"/>
                          <a:ea typeface="Calibri" panose="020F0502020204030204" pitchFamily="34" charset="0"/>
                          <a:cs typeface="Times New Roman" panose="02020603050405020304" pitchFamily="18" charset="0"/>
                        </a:rPr>
                        <a:t>0.808651</a:t>
                      </a:r>
                      <a:endParaRPr lang="en-IN" sz="1800" dirty="0">
                        <a:effectLst/>
                        <a:latin typeface="+mn-lt"/>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1201003" y="5268036"/>
            <a:ext cx="8748215" cy="369332"/>
          </a:xfrm>
          <a:prstGeom prst="rect">
            <a:avLst/>
          </a:prstGeom>
          <a:noFill/>
        </p:spPr>
        <p:txBody>
          <a:bodyPr wrap="square" rtlCol="0">
            <a:spAutoFit/>
          </a:bodyPr>
          <a:lstStyle/>
          <a:p>
            <a:pPr algn="ctr"/>
            <a:r>
              <a:rPr lang="en-IN" b="1" dirty="0"/>
              <a:t>Accuracy scores of SRBCT dataset using </a:t>
            </a:r>
            <a:r>
              <a:rPr lang="en-IN" b="1" dirty="0" smtClean="0"/>
              <a:t>Decision Tree classifier</a:t>
            </a:r>
            <a:endParaRPr lang="en-IN" dirty="0"/>
          </a:p>
        </p:txBody>
      </p:sp>
    </p:spTree>
    <p:extLst>
      <p:ext uri="{BB962C8B-B14F-4D97-AF65-F5344CB8AC3E}">
        <p14:creationId xmlns="" xmlns:p14="http://schemas.microsoft.com/office/powerpoint/2010/main" val="176293238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SCORES</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645240495"/>
              </p:ext>
            </p:extLst>
          </p:nvPr>
        </p:nvGraphicFramePr>
        <p:xfrm>
          <a:off x="1103313" y="2052638"/>
          <a:ext cx="9054207" cy="2768600"/>
        </p:xfrm>
        <a:graphic>
          <a:graphicData uri="http://schemas.openxmlformats.org/drawingml/2006/table">
            <a:tbl>
              <a:tblPr firstRow="1" bandRow="1">
                <a:tableStyleId>{5C22544A-7EE6-4342-B048-85BDC9FD1C3A}</a:tableStyleId>
              </a:tblPr>
              <a:tblGrid>
                <a:gridCol w="1830956"/>
                <a:gridCol w="1214650"/>
                <a:gridCol w="1173708"/>
                <a:gridCol w="1173707"/>
                <a:gridCol w="1198880"/>
                <a:gridCol w="1184142"/>
                <a:gridCol w="1278164"/>
              </a:tblGrid>
              <a:tr h="370840">
                <a:tc>
                  <a:txBody>
                    <a:bodyPr/>
                    <a:lstStyle/>
                    <a:p>
                      <a:pPr algn="ctr"/>
                      <a:r>
                        <a:rPr lang="en-US" dirty="0" smtClean="0"/>
                        <a:t>Bagging</a:t>
                      </a:r>
                      <a:endParaRPr lang="en-IN" dirty="0"/>
                    </a:p>
                  </a:txBody>
                  <a:tcPr anchor="ctr">
                    <a:lnR w="12700" cap="flat" cmpd="sng" algn="ctr">
                      <a:solidFill>
                        <a:schemeClr val="tx1"/>
                      </a:solidFill>
                      <a:prstDash val="solid"/>
                      <a:round/>
                      <a:headEnd type="none" w="med" len="med"/>
                      <a:tailEnd type="none" w="med" len="med"/>
                    </a:lnR>
                  </a:tcPr>
                </a:tc>
                <a:tc gridSpan="6">
                  <a:txBody>
                    <a:bodyPr/>
                    <a:lstStyle/>
                    <a:p>
                      <a:pPr algn="ctr"/>
                      <a:r>
                        <a:rPr lang="en-US" dirty="0" smtClean="0"/>
                        <a:t>Number</a:t>
                      </a:r>
                      <a:r>
                        <a:rPr lang="en-US" baseline="0" dirty="0" smtClean="0"/>
                        <a:t> of Features</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Feature</a:t>
                      </a:r>
                      <a:r>
                        <a:rPr lang="en-US" baseline="0" dirty="0" smtClean="0"/>
                        <a:t> Selection Algorithm</a:t>
                      </a:r>
                      <a:endParaRPr lang="en-IN" dirty="0"/>
                    </a:p>
                  </a:txBody>
                  <a:tcPr anchor="ctr"/>
                </a:tc>
                <a:tc>
                  <a:txBody>
                    <a:bodyPr/>
                    <a:lstStyle/>
                    <a:p>
                      <a:pPr algn="ctr"/>
                      <a:r>
                        <a:rPr lang="en-US" dirty="0" smtClean="0"/>
                        <a:t>10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20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40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60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80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100</a:t>
                      </a:r>
                      <a:endParaRPr lang="en-IN" dirty="0"/>
                    </a:p>
                  </a:txBody>
                  <a:tcPr anchor="ctr">
                    <a:lnT w="12700" cap="flat" cmpd="sng" algn="ctr">
                      <a:solidFill>
                        <a:schemeClr val="tx1"/>
                      </a:solidFill>
                      <a:prstDash val="solid"/>
                      <a:round/>
                      <a:headEnd type="none" w="med" len="med"/>
                      <a:tailEnd type="none" w="med" len="med"/>
                    </a:lnT>
                  </a:tcPr>
                </a:tc>
              </a:tr>
              <a:tr h="370840">
                <a:tc>
                  <a:txBody>
                    <a:bodyPr/>
                    <a:lstStyle/>
                    <a:p>
                      <a:r>
                        <a:rPr lang="en-US" dirty="0" smtClean="0"/>
                        <a:t>ReliefF</a:t>
                      </a:r>
                      <a:endParaRPr lang="en-IN" dirty="0"/>
                    </a:p>
                  </a:txBody>
                  <a:tcPr/>
                </a:tc>
                <a:tc>
                  <a:txBody>
                    <a:bodyPr/>
                    <a:lstStyle/>
                    <a:p>
                      <a:pPr algn="ctr">
                        <a:lnSpc>
                          <a:spcPct val="105000"/>
                        </a:lnSpc>
                        <a:spcAft>
                          <a:spcPts val="0"/>
                        </a:spcAft>
                      </a:pPr>
                      <a:r>
                        <a:rPr lang="en-IN" sz="1800" dirty="0">
                          <a:effectLst/>
                          <a:latin typeface="+mn-lt"/>
                          <a:ea typeface="Calibri" panose="020F0502020204030204" pitchFamily="34" charset="0"/>
                          <a:cs typeface="Times New Roman" panose="02020603050405020304" pitchFamily="18" charset="0"/>
                        </a:rPr>
                        <a:t>0.637381</a:t>
                      </a:r>
                      <a:endParaRPr lang="en-IN"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dirty="0">
                          <a:effectLst/>
                          <a:latin typeface="+mn-lt"/>
                          <a:ea typeface="Calibri" panose="020F0502020204030204" pitchFamily="34" charset="0"/>
                          <a:cs typeface="Times New Roman" panose="02020603050405020304" pitchFamily="18" charset="0"/>
                        </a:rPr>
                        <a:t>0.774048</a:t>
                      </a:r>
                      <a:endParaRPr lang="en-IN"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dirty="0">
                          <a:effectLst/>
                          <a:latin typeface="+mn-lt"/>
                          <a:ea typeface="Calibri" panose="020F0502020204030204" pitchFamily="34" charset="0"/>
                          <a:cs typeface="Times New Roman" panose="02020603050405020304" pitchFamily="18" charset="0"/>
                        </a:rPr>
                        <a:t>0.9025</a:t>
                      </a:r>
                      <a:endParaRPr lang="en-IN"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dirty="0">
                          <a:effectLst/>
                          <a:latin typeface="+mn-lt"/>
                          <a:ea typeface="Calibri" panose="020F0502020204030204" pitchFamily="34" charset="0"/>
                          <a:cs typeface="Times New Roman" panose="02020603050405020304" pitchFamily="18" charset="0"/>
                        </a:rPr>
                        <a:t>0.942778</a:t>
                      </a:r>
                      <a:endParaRPr lang="en-IN"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dirty="0">
                          <a:effectLst/>
                          <a:latin typeface="+mn-lt"/>
                          <a:ea typeface="Calibri" panose="020F0502020204030204" pitchFamily="34" charset="0"/>
                          <a:cs typeface="Times New Roman" panose="02020603050405020304" pitchFamily="18" charset="0"/>
                        </a:rPr>
                        <a:t>0.913889</a:t>
                      </a:r>
                      <a:endParaRPr lang="en-IN"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dirty="0">
                          <a:effectLst/>
                          <a:latin typeface="+mn-lt"/>
                          <a:ea typeface="Calibri" panose="020F0502020204030204" pitchFamily="34" charset="0"/>
                          <a:cs typeface="Times New Roman" panose="02020603050405020304" pitchFamily="18" charset="0"/>
                        </a:rPr>
                        <a:t>0.976389</a:t>
                      </a:r>
                      <a:endParaRPr lang="en-IN" sz="1800" dirty="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 Score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0.931667</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0.921944</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0.940317</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0.941111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0.9425</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dirty="0">
                          <a:effectLst/>
                          <a:latin typeface="+mn-lt"/>
                          <a:ea typeface="Calibri" panose="020F0502020204030204" pitchFamily="34" charset="0"/>
                          <a:cs typeface="Times New Roman" panose="02020603050405020304" pitchFamily="18" charset="0"/>
                        </a:rPr>
                        <a:t>0.958333</a:t>
                      </a:r>
                      <a:endParaRPr lang="en-IN" sz="1800" dirty="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Fisher Score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0.921825</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0.926389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0.964603</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0.954603</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0.93127</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dirty="0">
                          <a:effectLst/>
                          <a:latin typeface="+mn-lt"/>
                          <a:ea typeface="Calibri" panose="020F0502020204030204" pitchFamily="34" charset="0"/>
                          <a:cs typeface="Times New Roman" panose="02020603050405020304" pitchFamily="18" charset="0"/>
                        </a:rPr>
                        <a:t>0.942778</a:t>
                      </a:r>
                      <a:endParaRPr lang="en-IN" sz="1800" dirty="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Low Variance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0.925992</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0.948611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0.938611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0.924603</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0.916667</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dirty="0">
                          <a:effectLst/>
                          <a:latin typeface="+mn-lt"/>
                          <a:ea typeface="Calibri" panose="020F0502020204030204" pitchFamily="34" charset="0"/>
                          <a:cs typeface="Times New Roman" panose="02020603050405020304" pitchFamily="18" charset="0"/>
                        </a:rPr>
                        <a:t>0.938889</a:t>
                      </a:r>
                      <a:endParaRPr lang="en-IN" sz="1800" dirty="0">
                        <a:effectLst/>
                        <a:latin typeface="+mn-lt"/>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1201003" y="5268036"/>
            <a:ext cx="8748215" cy="369332"/>
          </a:xfrm>
          <a:prstGeom prst="rect">
            <a:avLst/>
          </a:prstGeom>
          <a:noFill/>
        </p:spPr>
        <p:txBody>
          <a:bodyPr wrap="square" rtlCol="0">
            <a:spAutoFit/>
          </a:bodyPr>
          <a:lstStyle/>
          <a:p>
            <a:pPr algn="ctr"/>
            <a:r>
              <a:rPr lang="en-IN" b="1" dirty="0"/>
              <a:t>Accuracy scores of SRBCT dataset using </a:t>
            </a:r>
            <a:r>
              <a:rPr lang="en-IN" b="1" dirty="0" smtClean="0"/>
              <a:t>Bagging classifier</a:t>
            </a:r>
            <a:endParaRPr lang="en-IN" dirty="0"/>
          </a:p>
        </p:txBody>
      </p:sp>
    </p:spTree>
    <p:extLst>
      <p:ext uri="{BB962C8B-B14F-4D97-AF65-F5344CB8AC3E}">
        <p14:creationId xmlns="" xmlns:p14="http://schemas.microsoft.com/office/powerpoint/2010/main" val="356783179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3" name="Content Placeholder 2"/>
          <p:cNvSpPr>
            <a:spLocks noGrp="1"/>
          </p:cNvSpPr>
          <p:nvPr>
            <p:ph idx="1"/>
          </p:nvPr>
        </p:nvSpPr>
        <p:spPr/>
        <p:txBody>
          <a:bodyPr/>
          <a:lstStyle/>
          <a:p>
            <a:pPr marL="0" indent="0" algn="just">
              <a:buNone/>
            </a:pPr>
            <a:r>
              <a:rPr lang="en-IN" dirty="0"/>
              <a:t>Gene expression data helps in advancement of clinical study. The sample dimension of gene expression data is very less than gene dimension of gene expression data. This mismatch in data causes difficult to use this data for classification and prediction. Only small number of genes are strongly correlated in this data. This causes the need for </a:t>
            </a:r>
            <a:r>
              <a:rPr lang="en-IN"/>
              <a:t>selection </a:t>
            </a:r>
            <a:r>
              <a:rPr lang="en-IN" smtClean="0"/>
              <a:t>of </a:t>
            </a:r>
            <a:r>
              <a:rPr lang="en-IN" dirty="0"/>
              <a:t>features. We use different feature selection algorithms to select those genes required for efficient classification. We also use genetic algorithms in order to select the genes. Finally accuracy scores are calculated for different number of features of this data using different classifiers such as SVM (Support Vector Machines), RF (Random Forest), DT (Decision Tree) </a:t>
            </a:r>
            <a:r>
              <a:rPr lang="en-IN" dirty="0" smtClean="0"/>
              <a:t>etc.</a:t>
            </a:r>
            <a:endParaRPr lang="en-IN" dirty="0"/>
          </a:p>
        </p:txBody>
      </p:sp>
    </p:spTree>
    <p:extLst>
      <p:ext uri="{BB962C8B-B14F-4D97-AF65-F5344CB8AC3E}">
        <p14:creationId xmlns="" xmlns:p14="http://schemas.microsoft.com/office/powerpoint/2010/main" val="7163351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SCORES</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697968176"/>
              </p:ext>
            </p:extLst>
          </p:nvPr>
        </p:nvGraphicFramePr>
        <p:xfrm>
          <a:off x="1103313" y="2052638"/>
          <a:ext cx="9054207" cy="2768600"/>
        </p:xfrm>
        <a:graphic>
          <a:graphicData uri="http://schemas.openxmlformats.org/drawingml/2006/table">
            <a:tbl>
              <a:tblPr firstRow="1" bandRow="1">
                <a:tableStyleId>{5C22544A-7EE6-4342-B048-85BDC9FD1C3A}</a:tableStyleId>
              </a:tblPr>
              <a:tblGrid>
                <a:gridCol w="1830956"/>
                <a:gridCol w="1214650"/>
                <a:gridCol w="1173708"/>
                <a:gridCol w="1173707"/>
                <a:gridCol w="1198880"/>
                <a:gridCol w="1184142"/>
                <a:gridCol w="1278164"/>
              </a:tblGrid>
              <a:tr h="370840">
                <a:tc>
                  <a:txBody>
                    <a:bodyPr/>
                    <a:lstStyle/>
                    <a:p>
                      <a:pPr algn="ctr"/>
                      <a:r>
                        <a:rPr lang="en-US" dirty="0" smtClean="0"/>
                        <a:t>SVM</a:t>
                      </a:r>
                      <a:endParaRPr lang="en-IN" dirty="0"/>
                    </a:p>
                  </a:txBody>
                  <a:tcPr anchor="ctr">
                    <a:lnR w="12700" cap="flat" cmpd="sng" algn="ctr">
                      <a:solidFill>
                        <a:schemeClr val="tx1"/>
                      </a:solidFill>
                      <a:prstDash val="solid"/>
                      <a:round/>
                      <a:headEnd type="none" w="med" len="med"/>
                      <a:tailEnd type="none" w="med" len="med"/>
                    </a:lnR>
                  </a:tcPr>
                </a:tc>
                <a:tc gridSpan="6">
                  <a:txBody>
                    <a:bodyPr/>
                    <a:lstStyle/>
                    <a:p>
                      <a:pPr algn="ctr"/>
                      <a:r>
                        <a:rPr lang="en-US" dirty="0" smtClean="0"/>
                        <a:t>Number</a:t>
                      </a:r>
                      <a:r>
                        <a:rPr lang="en-US" baseline="0" dirty="0" smtClean="0"/>
                        <a:t> of Features</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Feature</a:t>
                      </a:r>
                      <a:r>
                        <a:rPr lang="en-US" baseline="0" dirty="0" smtClean="0"/>
                        <a:t> Selection Algorithm</a:t>
                      </a:r>
                      <a:endParaRPr lang="en-IN" dirty="0"/>
                    </a:p>
                  </a:txBody>
                  <a:tcPr anchor="ctr"/>
                </a:tc>
                <a:tc>
                  <a:txBody>
                    <a:bodyPr/>
                    <a:lstStyle/>
                    <a:p>
                      <a:pPr algn="ctr"/>
                      <a:r>
                        <a:rPr lang="en-US" dirty="0" smtClean="0"/>
                        <a:t>10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20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40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60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80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100</a:t>
                      </a:r>
                      <a:endParaRPr lang="en-IN" dirty="0"/>
                    </a:p>
                  </a:txBody>
                  <a:tcPr anchor="ctr">
                    <a:lnT w="12700" cap="flat" cmpd="sng" algn="ctr">
                      <a:solidFill>
                        <a:schemeClr val="tx1"/>
                      </a:solidFill>
                      <a:prstDash val="solid"/>
                      <a:round/>
                      <a:headEnd type="none" w="med" len="med"/>
                      <a:tailEnd type="none" w="med" len="med"/>
                    </a:lnT>
                  </a:tcPr>
                </a:tc>
              </a:tr>
              <a:tr h="370840">
                <a:tc>
                  <a:txBody>
                    <a:bodyPr/>
                    <a:lstStyle/>
                    <a:p>
                      <a:r>
                        <a:rPr lang="en-US" dirty="0" smtClean="0"/>
                        <a:t>ReliefF</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0.802727</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0.832727</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0.872727</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0.883636</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0.893636</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0.911818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 Score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0.822727</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0.873636</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0.921818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0.932727</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0.912727</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0.920909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Fisher Score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0.843636</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0.890909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0.9109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0.911818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0.921818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0.931818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Low Variance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0.892727</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0.900909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0.901818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0.911818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0.885455</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dirty="0">
                          <a:effectLst/>
                          <a:latin typeface="+mn-lt"/>
                          <a:ea typeface="Calibri" panose="020F0502020204030204" pitchFamily="34" charset="0"/>
                          <a:cs typeface="Times New Roman" panose="02020603050405020304" pitchFamily="18" charset="0"/>
                        </a:rPr>
                        <a:t>0.880909</a:t>
                      </a:r>
                      <a:endParaRPr lang="en-IN" sz="1800" dirty="0">
                        <a:effectLst/>
                        <a:latin typeface="+mn-lt"/>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1201003" y="5268036"/>
            <a:ext cx="8748215" cy="369332"/>
          </a:xfrm>
          <a:prstGeom prst="rect">
            <a:avLst/>
          </a:prstGeom>
          <a:noFill/>
        </p:spPr>
        <p:txBody>
          <a:bodyPr wrap="square" rtlCol="0">
            <a:spAutoFit/>
          </a:bodyPr>
          <a:lstStyle/>
          <a:p>
            <a:pPr algn="ctr"/>
            <a:r>
              <a:rPr lang="en-IN" b="1" dirty="0"/>
              <a:t>Accuracy scores of </a:t>
            </a:r>
            <a:r>
              <a:rPr lang="en-IN" b="1" dirty="0" smtClean="0"/>
              <a:t>Prostate Tumour </a:t>
            </a:r>
            <a:r>
              <a:rPr lang="en-IN" b="1" dirty="0"/>
              <a:t>dataset using SVM </a:t>
            </a:r>
            <a:r>
              <a:rPr lang="en-IN" b="1" dirty="0" smtClean="0"/>
              <a:t>classifier</a:t>
            </a:r>
            <a:endParaRPr lang="en-IN" dirty="0"/>
          </a:p>
        </p:txBody>
      </p:sp>
    </p:spTree>
    <p:extLst>
      <p:ext uri="{BB962C8B-B14F-4D97-AF65-F5344CB8AC3E}">
        <p14:creationId xmlns="" xmlns:p14="http://schemas.microsoft.com/office/powerpoint/2010/main" val="233884928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SCORES</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2936867267"/>
              </p:ext>
            </p:extLst>
          </p:nvPr>
        </p:nvGraphicFramePr>
        <p:xfrm>
          <a:off x="1103313" y="2052638"/>
          <a:ext cx="9054207" cy="2768600"/>
        </p:xfrm>
        <a:graphic>
          <a:graphicData uri="http://schemas.openxmlformats.org/drawingml/2006/table">
            <a:tbl>
              <a:tblPr firstRow="1" bandRow="1">
                <a:tableStyleId>{5C22544A-7EE6-4342-B048-85BDC9FD1C3A}</a:tableStyleId>
              </a:tblPr>
              <a:tblGrid>
                <a:gridCol w="1830956"/>
                <a:gridCol w="1214650"/>
                <a:gridCol w="1173708"/>
                <a:gridCol w="1173707"/>
                <a:gridCol w="1198880"/>
                <a:gridCol w="1184142"/>
                <a:gridCol w="1278164"/>
              </a:tblGrid>
              <a:tr h="370840">
                <a:tc>
                  <a:txBody>
                    <a:bodyPr/>
                    <a:lstStyle/>
                    <a:p>
                      <a:pPr algn="ctr"/>
                      <a:r>
                        <a:rPr lang="en-US" dirty="0" smtClean="0"/>
                        <a:t>Random Forest</a:t>
                      </a:r>
                      <a:endParaRPr lang="en-IN" dirty="0"/>
                    </a:p>
                  </a:txBody>
                  <a:tcPr anchor="ctr">
                    <a:lnR w="12700" cap="flat" cmpd="sng" algn="ctr">
                      <a:solidFill>
                        <a:schemeClr val="tx1"/>
                      </a:solidFill>
                      <a:prstDash val="solid"/>
                      <a:round/>
                      <a:headEnd type="none" w="med" len="med"/>
                      <a:tailEnd type="none" w="med" len="med"/>
                    </a:lnR>
                  </a:tcPr>
                </a:tc>
                <a:tc gridSpan="6">
                  <a:txBody>
                    <a:bodyPr/>
                    <a:lstStyle/>
                    <a:p>
                      <a:pPr algn="ctr"/>
                      <a:r>
                        <a:rPr lang="en-US" dirty="0" smtClean="0"/>
                        <a:t>Number</a:t>
                      </a:r>
                      <a:r>
                        <a:rPr lang="en-US" baseline="0" dirty="0" smtClean="0"/>
                        <a:t> of Features</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Feature</a:t>
                      </a:r>
                      <a:r>
                        <a:rPr lang="en-US" baseline="0" dirty="0" smtClean="0"/>
                        <a:t> Selection Algorithm</a:t>
                      </a:r>
                      <a:endParaRPr lang="en-IN" dirty="0"/>
                    </a:p>
                  </a:txBody>
                  <a:tcPr anchor="ctr"/>
                </a:tc>
                <a:tc>
                  <a:txBody>
                    <a:bodyPr/>
                    <a:lstStyle/>
                    <a:p>
                      <a:pPr algn="ctr"/>
                      <a:r>
                        <a:rPr lang="en-US" dirty="0" smtClean="0"/>
                        <a:t>10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20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40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60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80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100</a:t>
                      </a:r>
                      <a:endParaRPr lang="en-IN" dirty="0"/>
                    </a:p>
                  </a:txBody>
                  <a:tcPr anchor="ctr">
                    <a:lnT w="12700" cap="flat" cmpd="sng" algn="ctr">
                      <a:solidFill>
                        <a:schemeClr val="tx1"/>
                      </a:solidFill>
                      <a:prstDash val="solid"/>
                      <a:round/>
                      <a:headEnd type="none" w="med" len="med"/>
                      <a:tailEnd type="none" w="med" len="med"/>
                    </a:lnT>
                  </a:tcPr>
                </a:tc>
              </a:tr>
              <a:tr h="370840">
                <a:tc>
                  <a:txBody>
                    <a:bodyPr/>
                    <a:lstStyle/>
                    <a:p>
                      <a:r>
                        <a:rPr lang="en-US" dirty="0" smtClean="0"/>
                        <a:t>ReliefF</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0.821818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0.87</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0.893636</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0.920909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0.901818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0.900909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 Score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0.890909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0.900909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0.890909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0.883636</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0.890909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0.883636</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Fisher Score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0.883636</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0.881818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0.910909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0.902727</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0.912727</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0.920909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Low Variance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0.783636</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0.801818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0.862727</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0.844545</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0.813636</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dirty="0">
                          <a:effectLst/>
                          <a:latin typeface="+mn-lt"/>
                          <a:ea typeface="Calibri" panose="020F0502020204030204" pitchFamily="34" charset="0"/>
                          <a:cs typeface="Times New Roman" panose="02020603050405020304" pitchFamily="18" charset="0"/>
                        </a:rPr>
                        <a:t>0.860909</a:t>
                      </a:r>
                      <a:endParaRPr lang="en-IN" sz="1800" dirty="0">
                        <a:effectLst/>
                        <a:latin typeface="+mn-lt"/>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1201003" y="5268036"/>
            <a:ext cx="8748215" cy="369332"/>
          </a:xfrm>
          <a:prstGeom prst="rect">
            <a:avLst/>
          </a:prstGeom>
          <a:noFill/>
        </p:spPr>
        <p:txBody>
          <a:bodyPr wrap="square" rtlCol="0">
            <a:spAutoFit/>
          </a:bodyPr>
          <a:lstStyle/>
          <a:p>
            <a:pPr algn="ctr"/>
            <a:r>
              <a:rPr lang="en-IN" b="1" dirty="0"/>
              <a:t>Accuracy scores of </a:t>
            </a:r>
            <a:r>
              <a:rPr lang="en-IN" b="1" dirty="0" smtClean="0"/>
              <a:t>Prostate Tumour </a:t>
            </a:r>
            <a:r>
              <a:rPr lang="en-IN" b="1" dirty="0"/>
              <a:t>dataset using </a:t>
            </a:r>
            <a:r>
              <a:rPr lang="en-IN" b="1" dirty="0" smtClean="0"/>
              <a:t>Random Forest classifier</a:t>
            </a:r>
            <a:endParaRPr lang="en-IN" dirty="0"/>
          </a:p>
        </p:txBody>
      </p:sp>
    </p:spTree>
    <p:extLst>
      <p:ext uri="{BB962C8B-B14F-4D97-AF65-F5344CB8AC3E}">
        <p14:creationId xmlns="" xmlns:p14="http://schemas.microsoft.com/office/powerpoint/2010/main" val="356841345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SCORES</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3166017280"/>
              </p:ext>
            </p:extLst>
          </p:nvPr>
        </p:nvGraphicFramePr>
        <p:xfrm>
          <a:off x="1103313" y="2052638"/>
          <a:ext cx="9054207" cy="2768600"/>
        </p:xfrm>
        <a:graphic>
          <a:graphicData uri="http://schemas.openxmlformats.org/drawingml/2006/table">
            <a:tbl>
              <a:tblPr firstRow="1" bandRow="1">
                <a:tableStyleId>{5C22544A-7EE6-4342-B048-85BDC9FD1C3A}</a:tableStyleId>
              </a:tblPr>
              <a:tblGrid>
                <a:gridCol w="1830956"/>
                <a:gridCol w="1214650"/>
                <a:gridCol w="1173708"/>
                <a:gridCol w="1173707"/>
                <a:gridCol w="1198880"/>
                <a:gridCol w="1184142"/>
                <a:gridCol w="1278164"/>
              </a:tblGrid>
              <a:tr h="370840">
                <a:tc>
                  <a:txBody>
                    <a:bodyPr/>
                    <a:lstStyle/>
                    <a:p>
                      <a:pPr algn="ctr"/>
                      <a:r>
                        <a:rPr lang="en-US" dirty="0" smtClean="0"/>
                        <a:t>Decision Tree</a:t>
                      </a:r>
                      <a:endParaRPr lang="en-IN" dirty="0"/>
                    </a:p>
                  </a:txBody>
                  <a:tcPr anchor="ctr">
                    <a:lnR w="12700" cap="flat" cmpd="sng" algn="ctr">
                      <a:solidFill>
                        <a:schemeClr val="tx1"/>
                      </a:solidFill>
                      <a:prstDash val="solid"/>
                      <a:round/>
                      <a:headEnd type="none" w="med" len="med"/>
                      <a:tailEnd type="none" w="med" len="med"/>
                    </a:lnR>
                  </a:tcPr>
                </a:tc>
                <a:tc gridSpan="6">
                  <a:txBody>
                    <a:bodyPr/>
                    <a:lstStyle/>
                    <a:p>
                      <a:pPr algn="ctr"/>
                      <a:r>
                        <a:rPr lang="en-US" dirty="0" smtClean="0"/>
                        <a:t>Number</a:t>
                      </a:r>
                      <a:r>
                        <a:rPr lang="en-US" baseline="0" dirty="0" smtClean="0"/>
                        <a:t> of Features</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Feature</a:t>
                      </a:r>
                      <a:r>
                        <a:rPr lang="en-US" baseline="0" dirty="0" smtClean="0"/>
                        <a:t> Selection Algorithm</a:t>
                      </a:r>
                      <a:endParaRPr lang="en-IN" dirty="0"/>
                    </a:p>
                  </a:txBody>
                  <a:tcPr anchor="ctr"/>
                </a:tc>
                <a:tc>
                  <a:txBody>
                    <a:bodyPr/>
                    <a:lstStyle/>
                    <a:p>
                      <a:pPr algn="ctr"/>
                      <a:r>
                        <a:rPr lang="en-US" dirty="0" smtClean="0"/>
                        <a:t>10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20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40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60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80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100</a:t>
                      </a:r>
                      <a:endParaRPr lang="en-IN" dirty="0"/>
                    </a:p>
                  </a:txBody>
                  <a:tcPr anchor="ctr">
                    <a:lnT w="12700" cap="flat" cmpd="sng" algn="ctr">
                      <a:solidFill>
                        <a:schemeClr val="tx1"/>
                      </a:solidFill>
                      <a:prstDash val="solid"/>
                      <a:round/>
                      <a:headEnd type="none" w="med" len="med"/>
                      <a:tailEnd type="none" w="med" len="med"/>
                    </a:lnT>
                  </a:tcPr>
                </a:tc>
              </a:tr>
              <a:tr h="370840">
                <a:tc>
                  <a:txBody>
                    <a:bodyPr/>
                    <a:lstStyle/>
                    <a:p>
                      <a:r>
                        <a:rPr lang="en-US" dirty="0" smtClean="0"/>
                        <a:t>ReliefF</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0.765455</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0.813636</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0.813636</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0.843636</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0.872727</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0.882727</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 Score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0.822727</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0.822727</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0.843636</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0.871818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0.814545</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0.850909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Fisher Score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0.842727</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0.841818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0.871818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0.794545</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0.805455</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0.864545</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Low Variance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0.823636</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0.851818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0.808182</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0.852727</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0.861818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dirty="0">
                          <a:effectLst/>
                          <a:latin typeface="+mn-lt"/>
                          <a:ea typeface="Calibri" panose="020F0502020204030204" pitchFamily="34" charset="0"/>
                          <a:cs typeface="Times New Roman" panose="02020603050405020304" pitchFamily="18" charset="0"/>
                        </a:rPr>
                        <a:t>0.783636</a:t>
                      </a:r>
                      <a:endParaRPr lang="en-IN" sz="1800" dirty="0">
                        <a:effectLst/>
                        <a:latin typeface="+mn-lt"/>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1201003" y="5268036"/>
            <a:ext cx="8748215" cy="369332"/>
          </a:xfrm>
          <a:prstGeom prst="rect">
            <a:avLst/>
          </a:prstGeom>
          <a:noFill/>
        </p:spPr>
        <p:txBody>
          <a:bodyPr wrap="square" rtlCol="0">
            <a:spAutoFit/>
          </a:bodyPr>
          <a:lstStyle/>
          <a:p>
            <a:pPr algn="ctr"/>
            <a:r>
              <a:rPr lang="en-IN" b="1" dirty="0"/>
              <a:t>Accuracy scores of </a:t>
            </a:r>
            <a:r>
              <a:rPr lang="en-IN" b="1" dirty="0" smtClean="0"/>
              <a:t>Prostate Tumour </a:t>
            </a:r>
            <a:r>
              <a:rPr lang="en-IN" b="1" dirty="0"/>
              <a:t>dataset using </a:t>
            </a:r>
            <a:r>
              <a:rPr lang="en-IN" b="1" dirty="0" smtClean="0"/>
              <a:t>Decision Tree classifier</a:t>
            </a:r>
            <a:endParaRPr lang="en-IN" dirty="0"/>
          </a:p>
        </p:txBody>
      </p:sp>
    </p:spTree>
    <p:extLst>
      <p:ext uri="{BB962C8B-B14F-4D97-AF65-F5344CB8AC3E}">
        <p14:creationId xmlns="" xmlns:p14="http://schemas.microsoft.com/office/powerpoint/2010/main" val="92385128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SCORES</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2414144310"/>
              </p:ext>
            </p:extLst>
          </p:nvPr>
        </p:nvGraphicFramePr>
        <p:xfrm>
          <a:off x="1103313" y="2052638"/>
          <a:ext cx="9054207" cy="2768600"/>
        </p:xfrm>
        <a:graphic>
          <a:graphicData uri="http://schemas.openxmlformats.org/drawingml/2006/table">
            <a:tbl>
              <a:tblPr firstRow="1" bandRow="1">
                <a:tableStyleId>{5C22544A-7EE6-4342-B048-85BDC9FD1C3A}</a:tableStyleId>
              </a:tblPr>
              <a:tblGrid>
                <a:gridCol w="1830956"/>
                <a:gridCol w="1214650"/>
                <a:gridCol w="1173708"/>
                <a:gridCol w="1173707"/>
                <a:gridCol w="1198880"/>
                <a:gridCol w="1184142"/>
                <a:gridCol w="1278164"/>
              </a:tblGrid>
              <a:tr h="370840">
                <a:tc>
                  <a:txBody>
                    <a:bodyPr/>
                    <a:lstStyle/>
                    <a:p>
                      <a:pPr algn="ctr"/>
                      <a:r>
                        <a:rPr lang="en-US" dirty="0" smtClean="0"/>
                        <a:t>Bagging</a:t>
                      </a:r>
                      <a:endParaRPr lang="en-IN" dirty="0"/>
                    </a:p>
                  </a:txBody>
                  <a:tcPr anchor="ctr">
                    <a:lnR w="12700" cap="flat" cmpd="sng" algn="ctr">
                      <a:solidFill>
                        <a:schemeClr val="tx1"/>
                      </a:solidFill>
                      <a:prstDash val="solid"/>
                      <a:round/>
                      <a:headEnd type="none" w="med" len="med"/>
                      <a:tailEnd type="none" w="med" len="med"/>
                    </a:lnR>
                  </a:tcPr>
                </a:tc>
                <a:tc gridSpan="6">
                  <a:txBody>
                    <a:bodyPr/>
                    <a:lstStyle/>
                    <a:p>
                      <a:pPr algn="ctr"/>
                      <a:r>
                        <a:rPr lang="en-US" dirty="0" smtClean="0"/>
                        <a:t>Number</a:t>
                      </a:r>
                      <a:r>
                        <a:rPr lang="en-US" baseline="0" dirty="0" smtClean="0"/>
                        <a:t> of Features</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Feature</a:t>
                      </a:r>
                      <a:r>
                        <a:rPr lang="en-US" baseline="0" dirty="0" smtClean="0"/>
                        <a:t> Selection Algorithm</a:t>
                      </a:r>
                      <a:endParaRPr lang="en-IN" dirty="0"/>
                    </a:p>
                  </a:txBody>
                  <a:tcPr anchor="ctr"/>
                </a:tc>
                <a:tc>
                  <a:txBody>
                    <a:bodyPr/>
                    <a:lstStyle/>
                    <a:p>
                      <a:pPr algn="ctr"/>
                      <a:r>
                        <a:rPr lang="en-US" dirty="0" smtClean="0"/>
                        <a:t>10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20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40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60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80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100</a:t>
                      </a:r>
                      <a:endParaRPr lang="en-IN" dirty="0"/>
                    </a:p>
                  </a:txBody>
                  <a:tcPr anchor="ctr">
                    <a:lnT w="12700" cap="flat" cmpd="sng" algn="ctr">
                      <a:solidFill>
                        <a:schemeClr val="tx1"/>
                      </a:solidFill>
                      <a:prstDash val="solid"/>
                      <a:round/>
                      <a:headEnd type="none" w="med" len="med"/>
                      <a:tailEnd type="none" w="med" len="med"/>
                    </a:lnT>
                  </a:tcPr>
                </a:tc>
              </a:tr>
              <a:tr h="370840">
                <a:tc>
                  <a:txBody>
                    <a:bodyPr/>
                    <a:lstStyle/>
                    <a:p>
                      <a:r>
                        <a:rPr lang="en-US" dirty="0" smtClean="0"/>
                        <a:t>ReliefF</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0.87</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0.883636</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0.851818</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0.883636</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0.920909</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0.892727</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 Score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0.911818</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0.91</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0.883636</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0.91</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0.920909</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0.890909</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Fisher Score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0.861818</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0.892727</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0.881818</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0.902727</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0.921818</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0.920909</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Low Variance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0.862727</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0.873636</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0.902727</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0.88</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0.881818</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dirty="0">
                          <a:effectLst/>
                          <a:latin typeface="+mn-lt"/>
                          <a:ea typeface="Calibri" panose="020F0502020204030204" pitchFamily="34" charset="0"/>
                          <a:cs typeface="Times New Roman" panose="02020603050405020304" pitchFamily="18" charset="0"/>
                        </a:rPr>
                        <a:t>0.882727</a:t>
                      </a:r>
                      <a:endParaRPr lang="en-IN" sz="1600" dirty="0">
                        <a:effectLst/>
                        <a:latin typeface="+mn-lt"/>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1201003" y="5268036"/>
            <a:ext cx="8748215" cy="369332"/>
          </a:xfrm>
          <a:prstGeom prst="rect">
            <a:avLst/>
          </a:prstGeom>
          <a:noFill/>
        </p:spPr>
        <p:txBody>
          <a:bodyPr wrap="square" rtlCol="0">
            <a:spAutoFit/>
          </a:bodyPr>
          <a:lstStyle/>
          <a:p>
            <a:pPr algn="ctr"/>
            <a:r>
              <a:rPr lang="en-IN" b="1" dirty="0"/>
              <a:t>Accuracy scores of </a:t>
            </a:r>
            <a:r>
              <a:rPr lang="en-IN" b="1" dirty="0" smtClean="0"/>
              <a:t>Prostate Tumour </a:t>
            </a:r>
            <a:r>
              <a:rPr lang="en-IN" b="1" dirty="0"/>
              <a:t>dataset using </a:t>
            </a:r>
            <a:r>
              <a:rPr lang="en-IN" b="1" dirty="0" smtClean="0"/>
              <a:t>Bagging classifier</a:t>
            </a:r>
            <a:endParaRPr lang="en-IN" dirty="0"/>
          </a:p>
        </p:txBody>
      </p:sp>
    </p:spTree>
    <p:extLst>
      <p:ext uri="{BB962C8B-B14F-4D97-AF65-F5344CB8AC3E}">
        <p14:creationId xmlns="" xmlns:p14="http://schemas.microsoft.com/office/powerpoint/2010/main" val="175445437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SCORES</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292926087"/>
              </p:ext>
            </p:extLst>
          </p:nvPr>
        </p:nvGraphicFramePr>
        <p:xfrm>
          <a:off x="1103313" y="2052638"/>
          <a:ext cx="9054207" cy="2768600"/>
        </p:xfrm>
        <a:graphic>
          <a:graphicData uri="http://schemas.openxmlformats.org/drawingml/2006/table">
            <a:tbl>
              <a:tblPr firstRow="1" bandRow="1">
                <a:tableStyleId>{5C22544A-7EE6-4342-B048-85BDC9FD1C3A}</a:tableStyleId>
              </a:tblPr>
              <a:tblGrid>
                <a:gridCol w="1830956"/>
                <a:gridCol w="1214650"/>
                <a:gridCol w="1173708"/>
                <a:gridCol w="1173707"/>
                <a:gridCol w="1198880"/>
                <a:gridCol w="1184142"/>
                <a:gridCol w="1278164"/>
              </a:tblGrid>
              <a:tr h="370840">
                <a:tc>
                  <a:txBody>
                    <a:bodyPr/>
                    <a:lstStyle/>
                    <a:p>
                      <a:pPr algn="ctr"/>
                      <a:r>
                        <a:rPr lang="en-US" dirty="0" smtClean="0"/>
                        <a:t>SVM</a:t>
                      </a:r>
                      <a:endParaRPr lang="en-IN" dirty="0"/>
                    </a:p>
                  </a:txBody>
                  <a:tcPr anchor="ctr">
                    <a:lnR w="12700" cap="flat" cmpd="sng" algn="ctr">
                      <a:solidFill>
                        <a:schemeClr val="tx1"/>
                      </a:solidFill>
                      <a:prstDash val="solid"/>
                      <a:round/>
                      <a:headEnd type="none" w="med" len="med"/>
                      <a:tailEnd type="none" w="med" len="med"/>
                    </a:lnR>
                  </a:tcPr>
                </a:tc>
                <a:tc gridSpan="6">
                  <a:txBody>
                    <a:bodyPr/>
                    <a:lstStyle/>
                    <a:p>
                      <a:pPr algn="ctr"/>
                      <a:r>
                        <a:rPr lang="en-US" dirty="0" smtClean="0"/>
                        <a:t>Number</a:t>
                      </a:r>
                      <a:r>
                        <a:rPr lang="en-US" baseline="0" dirty="0" smtClean="0"/>
                        <a:t> of Features</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Feature</a:t>
                      </a:r>
                      <a:r>
                        <a:rPr lang="en-US" baseline="0" dirty="0" smtClean="0"/>
                        <a:t> Selection Algorithm</a:t>
                      </a:r>
                      <a:endParaRPr lang="en-IN" dirty="0"/>
                    </a:p>
                  </a:txBody>
                  <a:tcPr anchor="ctr"/>
                </a:tc>
                <a:tc>
                  <a:txBody>
                    <a:bodyPr/>
                    <a:lstStyle/>
                    <a:p>
                      <a:pPr algn="ctr"/>
                      <a:r>
                        <a:rPr lang="en-US" dirty="0" smtClean="0"/>
                        <a:t>10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20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40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60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80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100</a:t>
                      </a:r>
                      <a:endParaRPr lang="en-IN" dirty="0"/>
                    </a:p>
                  </a:txBody>
                  <a:tcPr anchor="ctr">
                    <a:lnT w="12700" cap="flat" cmpd="sng" algn="ctr">
                      <a:solidFill>
                        <a:schemeClr val="tx1"/>
                      </a:solidFill>
                      <a:prstDash val="solid"/>
                      <a:round/>
                      <a:headEnd type="none" w="med" len="med"/>
                      <a:tailEnd type="none" w="med" len="med"/>
                    </a:lnT>
                  </a:tcPr>
                </a:tc>
              </a:tr>
              <a:tr h="370840">
                <a:tc>
                  <a:txBody>
                    <a:bodyPr/>
                    <a:lstStyle/>
                    <a:p>
                      <a:r>
                        <a:rPr lang="en-US" dirty="0" smtClean="0"/>
                        <a:t>ReliefF</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0.634756</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0.74858</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0.864723</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0.86126</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0.882347</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0.901855</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 Score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0.734691</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0.790405</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0.870637</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0.914612</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0.920759</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0.93688</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Fisher Score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0.753757</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0.791447</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0.882266</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0.910668</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0.902118</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0.887597</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Low Variance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0.941097</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0.931642</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0.93614</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0.941645</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0.9449</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dirty="0">
                          <a:effectLst/>
                          <a:latin typeface="+mn-lt"/>
                          <a:ea typeface="Calibri" panose="020F0502020204030204" pitchFamily="34" charset="0"/>
                          <a:cs typeface="Times New Roman" panose="02020603050405020304" pitchFamily="18" charset="0"/>
                        </a:rPr>
                        <a:t>0.942359</a:t>
                      </a:r>
                      <a:endParaRPr lang="en-IN" sz="1600" dirty="0">
                        <a:effectLst/>
                        <a:latin typeface="+mn-lt"/>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1201003" y="5268036"/>
            <a:ext cx="8748215" cy="369332"/>
          </a:xfrm>
          <a:prstGeom prst="rect">
            <a:avLst/>
          </a:prstGeom>
          <a:noFill/>
        </p:spPr>
        <p:txBody>
          <a:bodyPr wrap="square" rtlCol="0">
            <a:spAutoFit/>
          </a:bodyPr>
          <a:lstStyle/>
          <a:p>
            <a:pPr algn="ctr"/>
            <a:r>
              <a:rPr lang="en-IN" b="1" dirty="0"/>
              <a:t>Accuracy scores of </a:t>
            </a:r>
            <a:r>
              <a:rPr lang="en-IN" b="1" dirty="0" smtClean="0"/>
              <a:t>Lung Cancer </a:t>
            </a:r>
            <a:r>
              <a:rPr lang="en-IN" b="1" dirty="0"/>
              <a:t>dataset using </a:t>
            </a:r>
            <a:r>
              <a:rPr lang="en-IN" b="1" dirty="0" smtClean="0"/>
              <a:t>SVM classifier</a:t>
            </a:r>
            <a:endParaRPr lang="en-IN" dirty="0"/>
          </a:p>
        </p:txBody>
      </p:sp>
    </p:spTree>
    <p:extLst>
      <p:ext uri="{BB962C8B-B14F-4D97-AF65-F5344CB8AC3E}">
        <p14:creationId xmlns="" xmlns:p14="http://schemas.microsoft.com/office/powerpoint/2010/main" val="119996342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SCORES</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455516715"/>
              </p:ext>
            </p:extLst>
          </p:nvPr>
        </p:nvGraphicFramePr>
        <p:xfrm>
          <a:off x="1103313" y="2052638"/>
          <a:ext cx="9054207" cy="2768600"/>
        </p:xfrm>
        <a:graphic>
          <a:graphicData uri="http://schemas.openxmlformats.org/drawingml/2006/table">
            <a:tbl>
              <a:tblPr firstRow="1" bandRow="1">
                <a:tableStyleId>{5C22544A-7EE6-4342-B048-85BDC9FD1C3A}</a:tableStyleId>
              </a:tblPr>
              <a:tblGrid>
                <a:gridCol w="1830956"/>
                <a:gridCol w="1214650"/>
                <a:gridCol w="1173708"/>
                <a:gridCol w="1173707"/>
                <a:gridCol w="1198880"/>
                <a:gridCol w="1184142"/>
                <a:gridCol w="1278164"/>
              </a:tblGrid>
              <a:tr h="370840">
                <a:tc>
                  <a:txBody>
                    <a:bodyPr/>
                    <a:lstStyle/>
                    <a:p>
                      <a:pPr algn="ctr"/>
                      <a:r>
                        <a:rPr lang="en-US" dirty="0" smtClean="0"/>
                        <a:t>Random Forest</a:t>
                      </a:r>
                      <a:endParaRPr lang="en-IN" dirty="0"/>
                    </a:p>
                  </a:txBody>
                  <a:tcPr anchor="ctr">
                    <a:lnR w="12700" cap="flat" cmpd="sng" algn="ctr">
                      <a:solidFill>
                        <a:schemeClr val="tx1"/>
                      </a:solidFill>
                      <a:prstDash val="solid"/>
                      <a:round/>
                      <a:headEnd type="none" w="med" len="med"/>
                      <a:tailEnd type="none" w="med" len="med"/>
                    </a:lnR>
                  </a:tcPr>
                </a:tc>
                <a:tc gridSpan="6">
                  <a:txBody>
                    <a:bodyPr/>
                    <a:lstStyle/>
                    <a:p>
                      <a:pPr algn="ctr"/>
                      <a:r>
                        <a:rPr lang="en-US" dirty="0" smtClean="0"/>
                        <a:t>Number</a:t>
                      </a:r>
                      <a:r>
                        <a:rPr lang="en-US" baseline="0" dirty="0" smtClean="0"/>
                        <a:t> of Features</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Feature</a:t>
                      </a:r>
                      <a:r>
                        <a:rPr lang="en-US" baseline="0" dirty="0" smtClean="0"/>
                        <a:t> Selection Algorithm</a:t>
                      </a:r>
                      <a:endParaRPr lang="en-IN" dirty="0"/>
                    </a:p>
                  </a:txBody>
                  <a:tcPr anchor="ctr"/>
                </a:tc>
                <a:tc>
                  <a:txBody>
                    <a:bodyPr/>
                    <a:lstStyle/>
                    <a:p>
                      <a:pPr algn="ctr"/>
                      <a:r>
                        <a:rPr lang="en-US" dirty="0" smtClean="0"/>
                        <a:t>10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20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40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60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80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100</a:t>
                      </a:r>
                      <a:endParaRPr lang="en-IN" dirty="0"/>
                    </a:p>
                  </a:txBody>
                  <a:tcPr anchor="ctr">
                    <a:lnT w="12700" cap="flat" cmpd="sng" algn="ctr">
                      <a:solidFill>
                        <a:schemeClr val="tx1"/>
                      </a:solidFill>
                      <a:prstDash val="solid"/>
                      <a:round/>
                      <a:headEnd type="none" w="med" len="med"/>
                      <a:tailEnd type="none" w="med" len="med"/>
                    </a:lnT>
                  </a:tcPr>
                </a:tc>
              </a:tr>
              <a:tr h="370840">
                <a:tc>
                  <a:txBody>
                    <a:bodyPr/>
                    <a:lstStyle/>
                    <a:p>
                      <a:r>
                        <a:rPr lang="en-US" dirty="0" smtClean="0"/>
                        <a:t>ReliefF</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0.744165</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0.817018</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0.838471</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0.8763</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0.883669</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0.888456</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 Score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0.800159</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0.813158</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0.857698</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0.886335</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0.883085</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0.895675</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Fisher Score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0.823521</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0.81627</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0.862698</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0.878258</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0.897306</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0.886659</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Low Variance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0.908045</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0.891541</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0.872612</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0.916566</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0.907028</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dirty="0">
                          <a:effectLst/>
                          <a:latin typeface="+mn-lt"/>
                          <a:ea typeface="Calibri" panose="020F0502020204030204" pitchFamily="34" charset="0"/>
                          <a:cs typeface="Times New Roman" panose="02020603050405020304" pitchFamily="18" charset="0"/>
                        </a:rPr>
                        <a:t>0.896811</a:t>
                      </a:r>
                      <a:endParaRPr lang="en-IN" sz="1600" dirty="0">
                        <a:effectLst/>
                        <a:latin typeface="+mn-lt"/>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1201003" y="5268036"/>
            <a:ext cx="8748215" cy="369332"/>
          </a:xfrm>
          <a:prstGeom prst="rect">
            <a:avLst/>
          </a:prstGeom>
          <a:noFill/>
        </p:spPr>
        <p:txBody>
          <a:bodyPr wrap="square" rtlCol="0">
            <a:spAutoFit/>
          </a:bodyPr>
          <a:lstStyle/>
          <a:p>
            <a:pPr algn="ctr"/>
            <a:r>
              <a:rPr lang="en-IN" b="1" dirty="0"/>
              <a:t>Accuracy scores of </a:t>
            </a:r>
            <a:r>
              <a:rPr lang="en-IN" b="1" dirty="0" smtClean="0"/>
              <a:t>Lung Cancer </a:t>
            </a:r>
            <a:r>
              <a:rPr lang="en-IN" b="1" dirty="0"/>
              <a:t>dataset using </a:t>
            </a:r>
            <a:r>
              <a:rPr lang="en-IN" b="1" dirty="0" smtClean="0"/>
              <a:t>Random Forest classifier</a:t>
            </a:r>
            <a:endParaRPr lang="en-IN" dirty="0"/>
          </a:p>
        </p:txBody>
      </p:sp>
    </p:spTree>
    <p:extLst>
      <p:ext uri="{BB962C8B-B14F-4D97-AF65-F5344CB8AC3E}">
        <p14:creationId xmlns="" xmlns:p14="http://schemas.microsoft.com/office/powerpoint/2010/main" val="3201935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SCORES</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3860299323"/>
              </p:ext>
            </p:extLst>
          </p:nvPr>
        </p:nvGraphicFramePr>
        <p:xfrm>
          <a:off x="1103313" y="2052638"/>
          <a:ext cx="9054207" cy="2768600"/>
        </p:xfrm>
        <a:graphic>
          <a:graphicData uri="http://schemas.openxmlformats.org/drawingml/2006/table">
            <a:tbl>
              <a:tblPr firstRow="1" bandRow="1">
                <a:tableStyleId>{5C22544A-7EE6-4342-B048-85BDC9FD1C3A}</a:tableStyleId>
              </a:tblPr>
              <a:tblGrid>
                <a:gridCol w="1830956"/>
                <a:gridCol w="1214650"/>
                <a:gridCol w="1173708"/>
                <a:gridCol w="1173707"/>
                <a:gridCol w="1198880"/>
                <a:gridCol w="1184142"/>
                <a:gridCol w="1278164"/>
              </a:tblGrid>
              <a:tr h="370840">
                <a:tc>
                  <a:txBody>
                    <a:bodyPr/>
                    <a:lstStyle/>
                    <a:p>
                      <a:pPr algn="ctr"/>
                      <a:r>
                        <a:rPr lang="en-US" dirty="0" smtClean="0"/>
                        <a:t>Decision Tree</a:t>
                      </a:r>
                      <a:endParaRPr lang="en-IN" dirty="0"/>
                    </a:p>
                  </a:txBody>
                  <a:tcPr anchor="ctr">
                    <a:lnR w="12700" cap="flat" cmpd="sng" algn="ctr">
                      <a:solidFill>
                        <a:schemeClr val="tx1"/>
                      </a:solidFill>
                      <a:prstDash val="solid"/>
                      <a:round/>
                      <a:headEnd type="none" w="med" len="med"/>
                      <a:tailEnd type="none" w="med" len="med"/>
                    </a:lnR>
                  </a:tcPr>
                </a:tc>
                <a:tc gridSpan="6">
                  <a:txBody>
                    <a:bodyPr/>
                    <a:lstStyle/>
                    <a:p>
                      <a:pPr algn="ctr"/>
                      <a:r>
                        <a:rPr lang="en-US" dirty="0" smtClean="0"/>
                        <a:t>Number</a:t>
                      </a:r>
                      <a:r>
                        <a:rPr lang="en-US" baseline="0" dirty="0" smtClean="0"/>
                        <a:t> of Features</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Feature</a:t>
                      </a:r>
                      <a:r>
                        <a:rPr lang="en-US" baseline="0" dirty="0" smtClean="0"/>
                        <a:t> Selection Algorithm</a:t>
                      </a:r>
                      <a:endParaRPr lang="en-IN" dirty="0"/>
                    </a:p>
                  </a:txBody>
                  <a:tcPr anchor="ctr"/>
                </a:tc>
                <a:tc>
                  <a:txBody>
                    <a:bodyPr/>
                    <a:lstStyle/>
                    <a:p>
                      <a:pPr algn="ctr"/>
                      <a:r>
                        <a:rPr lang="en-US" dirty="0" smtClean="0"/>
                        <a:t>10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20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40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60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80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100</a:t>
                      </a:r>
                      <a:endParaRPr lang="en-IN" dirty="0"/>
                    </a:p>
                  </a:txBody>
                  <a:tcPr anchor="ctr">
                    <a:lnT w="12700" cap="flat" cmpd="sng" algn="ctr">
                      <a:solidFill>
                        <a:schemeClr val="tx1"/>
                      </a:solidFill>
                      <a:prstDash val="solid"/>
                      <a:round/>
                      <a:headEnd type="none" w="med" len="med"/>
                      <a:tailEnd type="none" w="med" len="med"/>
                    </a:lnT>
                  </a:tcPr>
                </a:tc>
              </a:tr>
              <a:tr h="370840">
                <a:tc>
                  <a:txBody>
                    <a:bodyPr/>
                    <a:lstStyle/>
                    <a:p>
                      <a:r>
                        <a:rPr lang="en-US" dirty="0" smtClean="0"/>
                        <a:t>ReliefF</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0.641584</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0.79925</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0.817302</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0.818781</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0.877306</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0.847977</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 Score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0.783922</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0.768396</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0.829211</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0.816349</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0.838968</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0.858268</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Fisher Score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0.782381</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0.802728</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0.833435</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0.813093</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0.797787</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0.873348</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Low Variance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0.872569</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0.897627</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0.884358</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0.881736</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0.900877</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dirty="0">
                          <a:effectLst/>
                          <a:latin typeface="+mn-lt"/>
                          <a:ea typeface="Calibri" panose="020F0502020204030204" pitchFamily="34" charset="0"/>
                          <a:cs typeface="Times New Roman" panose="02020603050405020304" pitchFamily="18" charset="0"/>
                        </a:rPr>
                        <a:t>0.868042</a:t>
                      </a:r>
                      <a:endParaRPr lang="en-IN" sz="1600" dirty="0">
                        <a:effectLst/>
                        <a:latin typeface="+mn-lt"/>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1201003" y="5268036"/>
            <a:ext cx="8748215" cy="369332"/>
          </a:xfrm>
          <a:prstGeom prst="rect">
            <a:avLst/>
          </a:prstGeom>
          <a:noFill/>
        </p:spPr>
        <p:txBody>
          <a:bodyPr wrap="square" rtlCol="0">
            <a:spAutoFit/>
          </a:bodyPr>
          <a:lstStyle/>
          <a:p>
            <a:pPr algn="ctr"/>
            <a:r>
              <a:rPr lang="en-IN" b="1" dirty="0"/>
              <a:t>Accuracy scores of </a:t>
            </a:r>
            <a:r>
              <a:rPr lang="en-IN" b="1" dirty="0" smtClean="0"/>
              <a:t>Lung Cancer </a:t>
            </a:r>
            <a:r>
              <a:rPr lang="en-IN" b="1" dirty="0"/>
              <a:t>dataset using </a:t>
            </a:r>
            <a:r>
              <a:rPr lang="en-IN" b="1" dirty="0" smtClean="0"/>
              <a:t>Decision Tree classifier</a:t>
            </a:r>
            <a:endParaRPr lang="en-IN" dirty="0"/>
          </a:p>
        </p:txBody>
      </p:sp>
    </p:spTree>
    <p:extLst>
      <p:ext uri="{BB962C8B-B14F-4D97-AF65-F5344CB8AC3E}">
        <p14:creationId xmlns="" xmlns:p14="http://schemas.microsoft.com/office/powerpoint/2010/main" val="365071274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SCORES</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2727240327"/>
              </p:ext>
            </p:extLst>
          </p:nvPr>
        </p:nvGraphicFramePr>
        <p:xfrm>
          <a:off x="1103313" y="2052638"/>
          <a:ext cx="9054207" cy="2768600"/>
        </p:xfrm>
        <a:graphic>
          <a:graphicData uri="http://schemas.openxmlformats.org/drawingml/2006/table">
            <a:tbl>
              <a:tblPr firstRow="1" bandRow="1">
                <a:tableStyleId>{5C22544A-7EE6-4342-B048-85BDC9FD1C3A}</a:tableStyleId>
              </a:tblPr>
              <a:tblGrid>
                <a:gridCol w="1830956"/>
                <a:gridCol w="1214650"/>
                <a:gridCol w="1173708"/>
                <a:gridCol w="1173707"/>
                <a:gridCol w="1198880"/>
                <a:gridCol w="1184142"/>
                <a:gridCol w="1278164"/>
              </a:tblGrid>
              <a:tr h="370840">
                <a:tc>
                  <a:txBody>
                    <a:bodyPr/>
                    <a:lstStyle/>
                    <a:p>
                      <a:pPr algn="ctr"/>
                      <a:r>
                        <a:rPr lang="en-US" dirty="0" smtClean="0"/>
                        <a:t>Bagging</a:t>
                      </a:r>
                      <a:endParaRPr lang="en-IN" dirty="0"/>
                    </a:p>
                  </a:txBody>
                  <a:tcPr anchor="ctr">
                    <a:lnR w="12700" cap="flat" cmpd="sng" algn="ctr">
                      <a:solidFill>
                        <a:schemeClr val="tx1"/>
                      </a:solidFill>
                      <a:prstDash val="solid"/>
                      <a:round/>
                      <a:headEnd type="none" w="med" len="med"/>
                      <a:tailEnd type="none" w="med" len="med"/>
                    </a:lnR>
                  </a:tcPr>
                </a:tc>
                <a:tc gridSpan="6">
                  <a:txBody>
                    <a:bodyPr/>
                    <a:lstStyle/>
                    <a:p>
                      <a:pPr algn="ctr"/>
                      <a:r>
                        <a:rPr lang="en-US" dirty="0" smtClean="0"/>
                        <a:t>Number</a:t>
                      </a:r>
                      <a:r>
                        <a:rPr lang="en-US" baseline="0" dirty="0" smtClean="0"/>
                        <a:t> of Features</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Feature</a:t>
                      </a:r>
                      <a:r>
                        <a:rPr lang="en-US" baseline="0" dirty="0" smtClean="0"/>
                        <a:t> Selection Algorithm</a:t>
                      </a:r>
                      <a:endParaRPr lang="en-IN" dirty="0"/>
                    </a:p>
                  </a:txBody>
                  <a:tcPr anchor="ctr"/>
                </a:tc>
                <a:tc>
                  <a:txBody>
                    <a:bodyPr/>
                    <a:lstStyle/>
                    <a:p>
                      <a:pPr algn="ctr"/>
                      <a:r>
                        <a:rPr lang="en-US" dirty="0" smtClean="0"/>
                        <a:t>10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20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40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60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80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100</a:t>
                      </a:r>
                      <a:endParaRPr lang="en-IN" dirty="0"/>
                    </a:p>
                  </a:txBody>
                  <a:tcPr anchor="ctr">
                    <a:lnT w="12700" cap="flat" cmpd="sng" algn="ctr">
                      <a:solidFill>
                        <a:schemeClr val="tx1"/>
                      </a:solidFill>
                      <a:prstDash val="solid"/>
                      <a:round/>
                      <a:headEnd type="none" w="med" len="med"/>
                      <a:tailEnd type="none" w="med" len="med"/>
                    </a:lnT>
                  </a:tcPr>
                </a:tc>
              </a:tr>
              <a:tr h="370840">
                <a:tc>
                  <a:txBody>
                    <a:bodyPr/>
                    <a:lstStyle/>
                    <a:p>
                      <a:r>
                        <a:rPr lang="en-US" dirty="0" smtClean="0"/>
                        <a:t>ReliefF</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0.709987</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0.853604</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0.886335</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0.879048</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0.916072</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0.89223</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 Score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0.803822</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0.852262</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0.858233</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0.891097</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0.871591</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0.896448</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Fisher Score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0.817761</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0.826206</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0.852256</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0.885837</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0.898095</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0.896956</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Low Variance</a:t>
                      </a:r>
                      <a:endParaRPr lang="en-IN" dirty="0"/>
                    </a:p>
                  </a:txBody>
                  <a:tcPr/>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0.907302</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0.911642</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0.926165</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0.905599</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a:effectLst/>
                          <a:latin typeface="+mn-lt"/>
                          <a:ea typeface="Calibri" panose="020F0502020204030204" pitchFamily="34" charset="0"/>
                          <a:cs typeface="Times New Roman" panose="02020603050405020304" pitchFamily="18" charset="0"/>
                        </a:rPr>
                        <a:t>0.930163</a:t>
                      </a:r>
                      <a:endParaRPr lang="en-IN"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5000"/>
                        </a:lnSpc>
                        <a:spcAft>
                          <a:spcPts val="0"/>
                        </a:spcAft>
                      </a:pPr>
                      <a:r>
                        <a:rPr lang="en-IN" sz="1800" dirty="0">
                          <a:effectLst/>
                          <a:latin typeface="+mn-lt"/>
                          <a:ea typeface="Calibri" panose="020F0502020204030204" pitchFamily="34" charset="0"/>
                          <a:cs typeface="Times New Roman" panose="02020603050405020304" pitchFamily="18" charset="0"/>
                        </a:rPr>
                        <a:t>0.932576</a:t>
                      </a:r>
                      <a:endParaRPr lang="en-IN" sz="1600" dirty="0">
                        <a:effectLst/>
                        <a:latin typeface="+mn-lt"/>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1201003" y="5268036"/>
            <a:ext cx="8748215" cy="369332"/>
          </a:xfrm>
          <a:prstGeom prst="rect">
            <a:avLst/>
          </a:prstGeom>
          <a:noFill/>
        </p:spPr>
        <p:txBody>
          <a:bodyPr wrap="square" rtlCol="0">
            <a:spAutoFit/>
          </a:bodyPr>
          <a:lstStyle/>
          <a:p>
            <a:pPr algn="ctr"/>
            <a:r>
              <a:rPr lang="en-IN" b="1" dirty="0"/>
              <a:t>Accuracy scores of </a:t>
            </a:r>
            <a:r>
              <a:rPr lang="en-IN" b="1" dirty="0" smtClean="0"/>
              <a:t>Lung Cancer </a:t>
            </a:r>
            <a:r>
              <a:rPr lang="en-IN" b="1" dirty="0"/>
              <a:t>dataset using </a:t>
            </a:r>
            <a:r>
              <a:rPr lang="en-IN" b="1" dirty="0" smtClean="0"/>
              <a:t>Bagging classifier</a:t>
            </a:r>
            <a:endParaRPr lang="en-IN" dirty="0"/>
          </a:p>
        </p:txBody>
      </p:sp>
    </p:spTree>
    <p:extLst>
      <p:ext uri="{BB962C8B-B14F-4D97-AF65-F5344CB8AC3E}">
        <p14:creationId xmlns="" xmlns:p14="http://schemas.microsoft.com/office/powerpoint/2010/main" val="21233492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BARS OF FEATURE SELECTION ALGORITHMS</a:t>
            </a:r>
            <a:endParaRPr lang="en-IN" dirty="0"/>
          </a:p>
        </p:txBody>
      </p:sp>
      <p:pic>
        <p:nvPicPr>
          <p:cNvPr id="5" name="Picture 4" descr="F:\Minor\final code\SRBCT\error_bar_svm_SRBCT.png"/>
          <p:cNvPicPr/>
          <p:nvPr/>
        </p:nvPicPr>
        <p:blipFill>
          <a:blip r:embed="rId2"/>
          <a:srcRect/>
          <a:stretch>
            <a:fillRect/>
          </a:stretch>
        </p:blipFill>
        <p:spPr bwMode="auto">
          <a:xfrm>
            <a:off x="2699317" y="1853248"/>
            <a:ext cx="6480000" cy="3960000"/>
          </a:xfrm>
          <a:prstGeom prst="rect">
            <a:avLst/>
          </a:prstGeom>
          <a:noFill/>
          <a:ln w="9525">
            <a:noFill/>
            <a:miter lim="800000"/>
            <a:headEnd/>
            <a:tailEnd/>
          </a:ln>
        </p:spPr>
      </p:pic>
      <p:sp>
        <p:nvSpPr>
          <p:cNvPr id="7" name="TextBox 6"/>
          <p:cNvSpPr txBox="1"/>
          <p:nvPr/>
        </p:nvSpPr>
        <p:spPr>
          <a:xfrm>
            <a:off x="646112" y="6155140"/>
            <a:ext cx="9821722" cy="369332"/>
          </a:xfrm>
          <a:prstGeom prst="rect">
            <a:avLst/>
          </a:prstGeom>
          <a:noFill/>
        </p:spPr>
        <p:txBody>
          <a:bodyPr wrap="square" rtlCol="0">
            <a:spAutoFit/>
          </a:bodyPr>
          <a:lstStyle/>
          <a:p>
            <a:pPr algn="ctr"/>
            <a:r>
              <a:rPr lang="en-IN" b="1" dirty="0"/>
              <a:t>Error bar of feature selection algorithms using SVM </a:t>
            </a:r>
            <a:r>
              <a:rPr lang="en-IN" b="1" dirty="0" smtClean="0"/>
              <a:t>classifier on SRBCT dataset</a:t>
            </a:r>
            <a:endParaRPr lang="en-IN" dirty="0"/>
          </a:p>
        </p:txBody>
      </p:sp>
    </p:spTree>
    <p:extLst>
      <p:ext uri="{BB962C8B-B14F-4D97-AF65-F5344CB8AC3E}">
        <p14:creationId xmlns="" xmlns:p14="http://schemas.microsoft.com/office/powerpoint/2010/main" val="616733846"/>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BARS OF FEATURE SELECTION ALGORITHMS</a:t>
            </a:r>
            <a:endParaRPr lang="en-IN" dirty="0"/>
          </a:p>
        </p:txBody>
      </p:sp>
      <p:sp>
        <p:nvSpPr>
          <p:cNvPr id="7" name="TextBox 6"/>
          <p:cNvSpPr txBox="1"/>
          <p:nvPr/>
        </p:nvSpPr>
        <p:spPr>
          <a:xfrm>
            <a:off x="646112" y="6155140"/>
            <a:ext cx="10073470" cy="369332"/>
          </a:xfrm>
          <a:prstGeom prst="rect">
            <a:avLst/>
          </a:prstGeom>
          <a:noFill/>
        </p:spPr>
        <p:txBody>
          <a:bodyPr wrap="square" rtlCol="0">
            <a:spAutoFit/>
          </a:bodyPr>
          <a:lstStyle/>
          <a:p>
            <a:pPr algn="ctr"/>
            <a:r>
              <a:rPr lang="en-IN" b="1" dirty="0"/>
              <a:t>Error bar of feature selection algorithms using </a:t>
            </a:r>
            <a:r>
              <a:rPr lang="en-IN" b="1" dirty="0" smtClean="0"/>
              <a:t>Random Forest classifier on SRBCT dataset</a:t>
            </a:r>
            <a:endParaRPr lang="en-IN" dirty="0"/>
          </a:p>
        </p:txBody>
      </p:sp>
      <p:pic>
        <p:nvPicPr>
          <p:cNvPr id="6" name="Picture 5" descr="F:\Minor\final code\SRBCT\error_bar_randomforest_SRBCT.png"/>
          <p:cNvPicPr/>
          <p:nvPr/>
        </p:nvPicPr>
        <p:blipFill>
          <a:blip r:embed="rId2"/>
          <a:srcRect/>
          <a:stretch>
            <a:fillRect/>
          </a:stretch>
        </p:blipFill>
        <p:spPr bwMode="auto">
          <a:xfrm>
            <a:off x="2707092" y="1853248"/>
            <a:ext cx="6398436" cy="3960000"/>
          </a:xfrm>
          <a:prstGeom prst="rect">
            <a:avLst/>
          </a:prstGeom>
          <a:noFill/>
          <a:ln w="9525">
            <a:noFill/>
            <a:miter lim="800000"/>
            <a:headEnd/>
            <a:tailEnd/>
          </a:ln>
        </p:spPr>
      </p:pic>
    </p:spTree>
    <p:extLst>
      <p:ext uri="{BB962C8B-B14F-4D97-AF65-F5344CB8AC3E}">
        <p14:creationId xmlns="" xmlns:p14="http://schemas.microsoft.com/office/powerpoint/2010/main" val="138280118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153552"/>
            <a:ext cx="8946541" cy="5094848"/>
          </a:xfrm>
        </p:spPr>
        <p:txBody>
          <a:bodyPr>
            <a:normAutofit/>
          </a:bodyPr>
          <a:lstStyle/>
          <a:p>
            <a:pPr algn="just">
              <a:lnSpc>
                <a:spcPct val="150000"/>
              </a:lnSpc>
            </a:pPr>
            <a:r>
              <a:rPr lang="en-IN" dirty="0"/>
              <a:t>Box plots are drawn to display the distribution of accuracy of different classifiers and also error bars to know how precise the measurement is,</a:t>
            </a:r>
            <a:r>
              <a:rPr lang="en-US" dirty="0"/>
              <a:t> or conversely, how far from the reported value the true (error free) value might be.</a:t>
            </a:r>
            <a:endParaRPr lang="en-IN" dirty="0"/>
          </a:p>
          <a:p>
            <a:pPr algn="just">
              <a:lnSpc>
                <a:spcPct val="150000"/>
              </a:lnSpc>
            </a:pPr>
            <a:r>
              <a:rPr lang="en-US" dirty="0"/>
              <a:t>We used feature selection algorithms like F score, ReliefF etc. and also genetic feature selection algorithm to help us in ranking and selecting the genes and they are also capable of identifying the most relevant genes responsible for diseases like leukemia, colon tumor, lung cancer, Small, round blue cell tumors (SRBCT) , prostate cancer </a:t>
            </a:r>
            <a:r>
              <a:rPr lang="en-US"/>
              <a:t>etc</a:t>
            </a:r>
            <a:r>
              <a:rPr lang="en-US" smtClean="0"/>
              <a:t>.</a:t>
            </a:r>
            <a:endParaRPr lang="en-IN" dirty="0"/>
          </a:p>
        </p:txBody>
      </p:sp>
    </p:spTree>
    <p:extLst>
      <p:ext uri="{BB962C8B-B14F-4D97-AF65-F5344CB8AC3E}">
        <p14:creationId xmlns="" xmlns:p14="http://schemas.microsoft.com/office/powerpoint/2010/main" val="147193709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BARS OF FEATURE SELECTION ALGORITHMS</a:t>
            </a:r>
            <a:endParaRPr lang="en-IN" dirty="0"/>
          </a:p>
        </p:txBody>
      </p:sp>
      <p:sp>
        <p:nvSpPr>
          <p:cNvPr id="7" name="TextBox 6"/>
          <p:cNvSpPr txBox="1"/>
          <p:nvPr/>
        </p:nvSpPr>
        <p:spPr>
          <a:xfrm>
            <a:off x="646112" y="6155140"/>
            <a:ext cx="9821722" cy="369332"/>
          </a:xfrm>
          <a:prstGeom prst="rect">
            <a:avLst/>
          </a:prstGeom>
          <a:noFill/>
        </p:spPr>
        <p:txBody>
          <a:bodyPr wrap="square" rtlCol="0">
            <a:spAutoFit/>
          </a:bodyPr>
          <a:lstStyle/>
          <a:p>
            <a:pPr algn="ctr"/>
            <a:r>
              <a:rPr lang="en-IN" b="1" dirty="0"/>
              <a:t>Error bar of feature selection algorithms using </a:t>
            </a:r>
            <a:r>
              <a:rPr lang="en-IN" b="1" dirty="0" smtClean="0"/>
              <a:t>Decision Tree classifier on SRBCT dataset</a:t>
            </a:r>
            <a:endParaRPr lang="en-IN" dirty="0"/>
          </a:p>
        </p:txBody>
      </p:sp>
      <p:pic>
        <p:nvPicPr>
          <p:cNvPr id="6" name="Picture 5" descr="F:\Minor\final code\SRBCT\error_bar_Decision tree_SRBCT.png"/>
          <p:cNvPicPr/>
          <p:nvPr/>
        </p:nvPicPr>
        <p:blipFill>
          <a:blip r:embed="rId2"/>
          <a:srcRect/>
          <a:stretch>
            <a:fillRect/>
          </a:stretch>
        </p:blipFill>
        <p:spPr bwMode="auto">
          <a:xfrm>
            <a:off x="2709838" y="1853248"/>
            <a:ext cx="6480000" cy="3960000"/>
          </a:xfrm>
          <a:prstGeom prst="rect">
            <a:avLst/>
          </a:prstGeom>
          <a:noFill/>
          <a:ln w="9525">
            <a:noFill/>
            <a:miter lim="800000"/>
            <a:headEnd/>
            <a:tailEnd/>
          </a:ln>
        </p:spPr>
      </p:pic>
    </p:spTree>
    <p:extLst>
      <p:ext uri="{BB962C8B-B14F-4D97-AF65-F5344CB8AC3E}">
        <p14:creationId xmlns="" xmlns:p14="http://schemas.microsoft.com/office/powerpoint/2010/main" val="211193682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BARS OF FEATURE SELECTION ALGORITHMS</a:t>
            </a:r>
            <a:endParaRPr lang="en-IN" dirty="0"/>
          </a:p>
        </p:txBody>
      </p:sp>
      <p:sp>
        <p:nvSpPr>
          <p:cNvPr id="7" name="TextBox 6"/>
          <p:cNvSpPr txBox="1"/>
          <p:nvPr/>
        </p:nvSpPr>
        <p:spPr>
          <a:xfrm>
            <a:off x="646112" y="6155140"/>
            <a:ext cx="9821722" cy="369332"/>
          </a:xfrm>
          <a:prstGeom prst="rect">
            <a:avLst/>
          </a:prstGeom>
          <a:noFill/>
        </p:spPr>
        <p:txBody>
          <a:bodyPr wrap="square" rtlCol="0">
            <a:spAutoFit/>
          </a:bodyPr>
          <a:lstStyle/>
          <a:p>
            <a:pPr algn="ctr"/>
            <a:r>
              <a:rPr lang="en-IN" b="1" dirty="0"/>
              <a:t>Error bar of feature selection algorithms using </a:t>
            </a:r>
            <a:r>
              <a:rPr lang="en-IN" b="1" dirty="0" smtClean="0"/>
              <a:t>Bagging classifier on SRBCT dataset</a:t>
            </a:r>
            <a:endParaRPr lang="en-IN" dirty="0"/>
          </a:p>
        </p:txBody>
      </p:sp>
      <p:pic>
        <p:nvPicPr>
          <p:cNvPr id="6" name="Picture 5" descr="F:\Minor\final code\SRBCT\error_bar_Bagging classifier_SRBCT.png"/>
          <p:cNvPicPr/>
          <p:nvPr/>
        </p:nvPicPr>
        <p:blipFill>
          <a:blip r:embed="rId2"/>
          <a:srcRect/>
          <a:stretch>
            <a:fillRect/>
          </a:stretch>
        </p:blipFill>
        <p:spPr bwMode="auto">
          <a:xfrm>
            <a:off x="2680016" y="1853248"/>
            <a:ext cx="6398436" cy="3960000"/>
          </a:xfrm>
          <a:prstGeom prst="rect">
            <a:avLst/>
          </a:prstGeom>
          <a:noFill/>
          <a:ln w="9525">
            <a:noFill/>
            <a:miter lim="800000"/>
            <a:headEnd/>
            <a:tailEnd/>
          </a:ln>
        </p:spPr>
      </p:pic>
    </p:spTree>
    <p:extLst>
      <p:ext uri="{BB962C8B-B14F-4D97-AF65-F5344CB8AC3E}">
        <p14:creationId xmlns="" xmlns:p14="http://schemas.microsoft.com/office/powerpoint/2010/main" val="48090715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BARS OF FEATURE SELECTION ALGORITHMS</a:t>
            </a:r>
            <a:endParaRPr lang="en-IN" dirty="0"/>
          </a:p>
        </p:txBody>
      </p:sp>
      <p:sp>
        <p:nvSpPr>
          <p:cNvPr id="7" name="TextBox 6"/>
          <p:cNvSpPr txBox="1"/>
          <p:nvPr/>
        </p:nvSpPr>
        <p:spPr>
          <a:xfrm>
            <a:off x="646112" y="6155140"/>
            <a:ext cx="9821722" cy="369332"/>
          </a:xfrm>
          <a:prstGeom prst="rect">
            <a:avLst/>
          </a:prstGeom>
          <a:noFill/>
        </p:spPr>
        <p:txBody>
          <a:bodyPr wrap="square" rtlCol="0">
            <a:spAutoFit/>
          </a:bodyPr>
          <a:lstStyle/>
          <a:p>
            <a:pPr algn="ctr"/>
            <a:r>
              <a:rPr lang="en-IN" b="1" dirty="0"/>
              <a:t>Error bar of feature selection algorithms using SVM </a:t>
            </a:r>
            <a:r>
              <a:rPr lang="en-IN" b="1" dirty="0" smtClean="0"/>
              <a:t>classifier on Prostate Tumour dataset</a:t>
            </a:r>
            <a:endParaRPr lang="en-IN" dirty="0"/>
          </a:p>
        </p:txBody>
      </p:sp>
      <p:pic>
        <p:nvPicPr>
          <p:cNvPr id="6" name="Picture 5" descr="F:\Minor\final code\prostate tumor\error_bar_randomforest_Prostate_Tumor.png"/>
          <p:cNvPicPr/>
          <p:nvPr/>
        </p:nvPicPr>
        <p:blipFill>
          <a:blip r:embed="rId2"/>
          <a:srcRect/>
          <a:stretch>
            <a:fillRect/>
          </a:stretch>
        </p:blipFill>
        <p:spPr bwMode="auto">
          <a:xfrm>
            <a:off x="2689835" y="1853247"/>
            <a:ext cx="6409225" cy="3960000"/>
          </a:xfrm>
          <a:prstGeom prst="rect">
            <a:avLst/>
          </a:prstGeom>
          <a:noFill/>
          <a:ln w="9525">
            <a:noFill/>
            <a:miter lim="800000"/>
            <a:headEnd/>
            <a:tailEnd/>
          </a:ln>
        </p:spPr>
      </p:pic>
    </p:spTree>
    <p:extLst>
      <p:ext uri="{BB962C8B-B14F-4D97-AF65-F5344CB8AC3E}">
        <p14:creationId xmlns="" xmlns:p14="http://schemas.microsoft.com/office/powerpoint/2010/main" val="258797220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BARS OF FEATURE SELECTION ALGORITHMS</a:t>
            </a:r>
            <a:endParaRPr lang="en-IN" dirty="0"/>
          </a:p>
        </p:txBody>
      </p:sp>
      <p:sp>
        <p:nvSpPr>
          <p:cNvPr id="7" name="TextBox 6"/>
          <p:cNvSpPr txBox="1"/>
          <p:nvPr/>
        </p:nvSpPr>
        <p:spPr>
          <a:xfrm>
            <a:off x="646112" y="6155140"/>
            <a:ext cx="11072276" cy="369332"/>
          </a:xfrm>
          <a:prstGeom prst="rect">
            <a:avLst/>
          </a:prstGeom>
          <a:noFill/>
        </p:spPr>
        <p:txBody>
          <a:bodyPr wrap="square" rtlCol="0">
            <a:spAutoFit/>
          </a:bodyPr>
          <a:lstStyle/>
          <a:p>
            <a:pPr algn="ctr"/>
            <a:r>
              <a:rPr lang="en-IN" b="1" dirty="0"/>
              <a:t>Error bar of feature selection algorithms using </a:t>
            </a:r>
            <a:r>
              <a:rPr lang="en-IN" b="1" dirty="0" smtClean="0"/>
              <a:t>Random Forest classifier on Prostate Tumour dataset</a:t>
            </a:r>
            <a:endParaRPr lang="en-IN" dirty="0"/>
          </a:p>
        </p:txBody>
      </p:sp>
      <p:pic>
        <p:nvPicPr>
          <p:cNvPr id="6" name="Picture 5" descr="F:\Minor\final code\prostate tumor\error_bar_svm_Prostate_Tumor.png"/>
          <p:cNvPicPr/>
          <p:nvPr/>
        </p:nvPicPr>
        <p:blipFill>
          <a:blip r:embed="rId2"/>
          <a:srcRect/>
          <a:stretch>
            <a:fillRect/>
          </a:stretch>
        </p:blipFill>
        <p:spPr bwMode="auto">
          <a:xfrm>
            <a:off x="2658844" y="1853248"/>
            <a:ext cx="6409225" cy="3960000"/>
          </a:xfrm>
          <a:prstGeom prst="rect">
            <a:avLst/>
          </a:prstGeom>
          <a:noFill/>
          <a:ln w="9525">
            <a:noFill/>
            <a:miter lim="800000"/>
            <a:headEnd/>
            <a:tailEnd/>
          </a:ln>
        </p:spPr>
      </p:pic>
    </p:spTree>
    <p:extLst>
      <p:ext uri="{BB962C8B-B14F-4D97-AF65-F5344CB8AC3E}">
        <p14:creationId xmlns="" xmlns:p14="http://schemas.microsoft.com/office/powerpoint/2010/main" val="402217274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BARS OF FEATURE SELECTION ALGORITHMS</a:t>
            </a:r>
            <a:endParaRPr lang="en-IN" dirty="0"/>
          </a:p>
        </p:txBody>
      </p:sp>
      <p:sp>
        <p:nvSpPr>
          <p:cNvPr id="7" name="TextBox 6"/>
          <p:cNvSpPr txBox="1"/>
          <p:nvPr/>
        </p:nvSpPr>
        <p:spPr>
          <a:xfrm>
            <a:off x="646112" y="6155140"/>
            <a:ext cx="11072276" cy="369332"/>
          </a:xfrm>
          <a:prstGeom prst="rect">
            <a:avLst/>
          </a:prstGeom>
          <a:noFill/>
        </p:spPr>
        <p:txBody>
          <a:bodyPr wrap="square" rtlCol="0">
            <a:spAutoFit/>
          </a:bodyPr>
          <a:lstStyle/>
          <a:p>
            <a:pPr algn="ctr"/>
            <a:r>
              <a:rPr lang="en-IN" b="1" dirty="0"/>
              <a:t>Error bar of feature selection algorithms using </a:t>
            </a:r>
            <a:r>
              <a:rPr lang="en-IN" b="1" dirty="0" smtClean="0"/>
              <a:t>Decision Tree classifier on Prostate Tumour dataset</a:t>
            </a:r>
            <a:endParaRPr lang="en-IN" dirty="0"/>
          </a:p>
        </p:txBody>
      </p:sp>
      <p:pic>
        <p:nvPicPr>
          <p:cNvPr id="5" name="Picture 4" descr="F:\Minor\final code\prostate tumor\error_bar_Decision tree_Prostate_Tumor.png"/>
          <p:cNvPicPr/>
          <p:nvPr/>
        </p:nvPicPr>
        <p:blipFill>
          <a:blip r:embed="rId2"/>
          <a:srcRect/>
          <a:stretch>
            <a:fillRect/>
          </a:stretch>
        </p:blipFill>
        <p:spPr bwMode="auto">
          <a:xfrm>
            <a:off x="2672912" y="1853248"/>
            <a:ext cx="6409225" cy="3960000"/>
          </a:xfrm>
          <a:prstGeom prst="rect">
            <a:avLst/>
          </a:prstGeom>
          <a:noFill/>
          <a:ln w="9525">
            <a:noFill/>
            <a:miter lim="800000"/>
            <a:headEnd/>
            <a:tailEnd/>
          </a:ln>
        </p:spPr>
      </p:pic>
    </p:spTree>
    <p:extLst>
      <p:ext uri="{BB962C8B-B14F-4D97-AF65-F5344CB8AC3E}">
        <p14:creationId xmlns="" xmlns:p14="http://schemas.microsoft.com/office/powerpoint/2010/main" val="258332118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BARS OF FEATURE SELECTION ALGORITHMS</a:t>
            </a:r>
            <a:endParaRPr lang="en-IN" dirty="0"/>
          </a:p>
        </p:txBody>
      </p:sp>
      <p:sp>
        <p:nvSpPr>
          <p:cNvPr id="7" name="TextBox 6"/>
          <p:cNvSpPr txBox="1"/>
          <p:nvPr/>
        </p:nvSpPr>
        <p:spPr>
          <a:xfrm>
            <a:off x="646112" y="6155140"/>
            <a:ext cx="11072276" cy="369332"/>
          </a:xfrm>
          <a:prstGeom prst="rect">
            <a:avLst/>
          </a:prstGeom>
          <a:noFill/>
        </p:spPr>
        <p:txBody>
          <a:bodyPr wrap="square" rtlCol="0">
            <a:spAutoFit/>
          </a:bodyPr>
          <a:lstStyle/>
          <a:p>
            <a:pPr algn="ctr"/>
            <a:r>
              <a:rPr lang="en-IN" b="1" dirty="0"/>
              <a:t>Error bar of feature selection algorithms using </a:t>
            </a:r>
            <a:r>
              <a:rPr lang="en-IN" b="1" dirty="0" smtClean="0"/>
              <a:t>Bagging classifier on Prostate Tumour dataset</a:t>
            </a:r>
            <a:endParaRPr lang="en-IN" dirty="0"/>
          </a:p>
        </p:txBody>
      </p:sp>
      <p:pic>
        <p:nvPicPr>
          <p:cNvPr id="5" name="Picture 4" descr="F:\Minor\final code\prostate tumor\error_bar_Bagging classifier_Prostate_Tumor.png"/>
          <p:cNvPicPr/>
          <p:nvPr/>
        </p:nvPicPr>
        <p:blipFill>
          <a:blip r:embed="rId2"/>
          <a:srcRect/>
          <a:stretch>
            <a:fillRect/>
          </a:stretch>
        </p:blipFill>
        <p:spPr bwMode="auto">
          <a:xfrm>
            <a:off x="2676500" y="1853248"/>
            <a:ext cx="6409225" cy="3960000"/>
          </a:xfrm>
          <a:prstGeom prst="rect">
            <a:avLst/>
          </a:prstGeom>
          <a:noFill/>
          <a:ln w="9525">
            <a:noFill/>
            <a:miter lim="800000"/>
            <a:headEnd/>
            <a:tailEnd/>
          </a:ln>
        </p:spPr>
      </p:pic>
    </p:spTree>
    <p:extLst>
      <p:ext uri="{BB962C8B-B14F-4D97-AF65-F5344CB8AC3E}">
        <p14:creationId xmlns="" xmlns:p14="http://schemas.microsoft.com/office/powerpoint/2010/main" val="363282044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BARS OF FEATURE SELECTION ALGORITHMS</a:t>
            </a:r>
            <a:endParaRPr lang="en-IN" dirty="0"/>
          </a:p>
        </p:txBody>
      </p:sp>
      <p:sp>
        <p:nvSpPr>
          <p:cNvPr id="7" name="TextBox 6"/>
          <p:cNvSpPr txBox="1"/>
          <p:nvPr/>
        </p:nvSpPr>
        <p:spPr>
          <a:xfrm>
            <a:off x="646112" y="6155140"/>
            <a:ext cx="11072276" cy="369332"/>
          </a:xfrm>
          <a:prstGeom prst="rect">
            <a:avLst/>
          </a:prstGeom>
          <a:noFill/>
        </p:spPr>
        <p:txBody>
          <a:bodyPr wrap="square" rtlCol="0">
            <a:spAutoFit/>
          </a:bodyPr>
          <a:lstStyle/>
          <a:p>
            <a:pPr algn="ctr"/>
            <a:r>
              <a:rPr lang="en-IN" b="1" dirty="0"/>
              <a:t>Error bar of feature selection algorithms using </a:t>
            </a:r>
            <a:r>
              <a:rPr lang="en-IN" b="1" dirty="0" smtClean="0"/>
              <a:t>SVM classifier on Lung Cancer dataset</a:t>
            </a:r>
            <a:endParaRPr lang="en-IN" dirty="0"/>
          </a:p>
        </p:txBody>
      </p:sp>
      <p:pic>
        <p:nvPicPr>
          <p:cNvPr id="6" name="Picture 5" descr="F:\Minor\final code\lung cancer\error_bar_svm_Lung_Cancer.png"/>
          <p:cNvPicPr/>
          <p:nvPr/>
        </p:nvPicPr>
        <p:blipFill>
          <a:blip r:embed="rId2"/>
          <a:srcRect/>
          <a:stretch>
            <a:fillRect/>
          </a:stretch>
        </p:blipFill>
        <p:spPr bwMode="auto">
          <a:xfrm>
            <a:off x="2695148" y="1853248"/>
            <a:ext cx="6480000" cy="3960000"/>
          </a:xfrm>
          <a:prstGeom prst="rect">
            <a:avLst/>
          </a:prstGeom>
          <a:noFill/>
          <a:ln w="9525">
            <a:noFill/>
            <a:miter lim="800000"/>
            <a:headEnd/>
            <a:tailEnd/>
          </a:ln>
        </p:spPr>
      </p:pic>
    </p:spTree>
    <p:extLst>
      <p:ext uri="{BB962C8B-B14F-4D97-AF65-F5344CB8AC3E}">
        <p14:creationId xmlns="" xmlns:p14="http://schemas.microsoft.com/office/powerpoint/2010/main" val="392972100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BARS OF FEATURE SELECTION ALGORITHMS</a:t>
            </a:r>
            <a:endParaRPr lang="en-IN" dirty="0"/>
          </a:p>
        </p:txBody>
      </p:sp>
      <p:sp>
        <p:nvSpPr>
          <p:cNvPr id="7" name="TextBox 6"/>
          <p:cNvSpPr txBox="1"/>
          <p:nvPr/>
        </p:nvSpPr>
        <p:spPr>
          <a:xfrm>
            <a:off x="646112" y="6155140"/>
            <a:ext cx="11072276" cy="369332"/>
          </a:xfrm>
          <a:prstGeom prst="rect">
            <a:avLst/>
          </a:prstGeom>
          <a:noFill/>
        </p:spPr>
        <p:txBody>
          <a:bodyPr wrap="square" rtlCol="0">
            <a:spAutoFit/>
          </a:bodyPr>
          <a:lstStyle/>
          <a:p>
            <a:pPr algn="ctr"/>
            <a:r>
              <a:rPr lang="en-IN" b="1" dirty="0"/>
              <a:t>Error bar of feature selection algorithms using </a:t>
            </a:r>
            <a:r>
              <a:rPr lang="en-IN" b="1" dirty="0" smtClean="0"/>
              <a:t>Random Forest classifier on Lung Cancer dataset</a:t>
            </a:r>
            <a:endParaRPr lang="en-IN" dirty="0"/>
          </a:p>
        </p:txBody>
      </p:sp>
      <p:pic>
        <p:nvPicPr>
          <p:cNvPr id="5" name="Picture 4" descr="F:\Minor\final code\lung cancer\error_bar_randomforest_Lung_Cancer.png"/>
          <p:cNvPicPr/>
          <p:nvPr/>
        </p:nvPicPr>
        <p:blipFill>
          <a:blip r:embed="rId2"/>
          <a:srcRect/>
          <a:stretch>
            <a:fillRect/>
          </a:stretch>
        </p:blipFill>
        <p:spPr bwMode="auto">
          <a:xfrm>
            <a:off x="2705918" y="1853247"/>
            <a:ext cx="6480000" cy="3960000"/>
          </a:xfrm>
          <a:prstGeom prst="rect">
            <a:avLst/>
          </a:prstGeom>
          <a:noFill/>
          <a:ln w="9525">
            <a:noFill/>
            <a:miter lim="800000"/>
            <a:headEnd/>
            <a:tailEnd/>
          </a:ln>
        </p:spPr>
      </p:pic>
    </p:spTree>
    <p:extLst>
      <p:ext uri="{BB962C8B-B14F-4D97-AF65-F5344CB8AC3E}">
        <p14:creationId xmlns="" xmlns:p14="http://schemas.microsoft.com/office/powerpoint/2010/main" val="155193553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BARS OF FEATURE SELECTION ALGORITHMS</a:t>
            </a:r>
            <a:endParaRPr lang="en-IN" dirty="0"/>
          </a:p>
        </p:txBody>
      </p:sp>
      <p:sp>
        <p:nvSpPr>
          <p:cNvPr id="7" name="TextBox 6"/>
          <p:cNvSpPr txBox="1"/>
          <p:nvPr/>
        </p:nvSpPr>
        <p:spPr>
          <a:xfrm>
            <a:off x="646112" y="6155140"/>
            <a:ext cx="11072276" cy="369332"/>
          </a:xfrm>
          <a:prstGeom prst="rect">
            <a:avLst/>
          </a:prstGeom>
          <a:noFill/>
        </p:spPr>
        <p:txBody>
          <a:bodyPr wrap="square" rtlCol="0">
            <a:spAutoFit/>
          </a:bodyPr>
          <a:lstStyle/>
          <a:p>
            <a:pPr algn="ctr"/>
            <a:r>
              <a:rPr lang="en-IN" b="1" dirty="0"/>
              <a:t>Error bar of feature selection algorithms using </a:t>
            </a:r>
            <a:r>
              <a:rPr lang="en-IN" b="1" dirty="0" smtClean="0"/>
              <a:t>Decision Tree classifier on Lung Cancer dataset</a:t>
            </a:r>
            <a:endParaRPr lang="en-IN" dirty="0"/>
          </a:p>
        </p:txBody>
      </p:sp>
      <p:pic>
        <p:nvPicPr>
          <p:cNvPr id="5" name="Picture 4" descr="F:\Minor\final code\lung cancer\error_bar_Decision tree_Lung_Cancer.png"/>
          <p:cNvPicPr/>
          <p:nvPr/>
        </p:nvPicPr>
        <p:blipFill>
          <a:blip r:embed="rId2"/>
          <a:srcRect/>
          <a:stretch>
            <a:fillRect/>
          </a:stretch>
        </p:blipFill>
        <p:spPr bwMode="auto">
          <a:xfrm>
            <a:off x="2666827" y="1853248"/>
            <a:ext cx="6480000" cy="3960000"/>
          </a:xfrm>
          <a:prstGeom prst="rect">
            <a:avLst/>
          </a:prstGeom>
          <a:noFill/>
          <a:ln w="9525">
            <a:noFill/>
            <a:miter lim="800000"/>
            <a:headEnd/>
            <a:tailEnd/>
          </a:ln>
        </p:spPr>
      </p:pic>
    </p:spTree>
    <p:extLst>
      <p:ext uri="{BB962C8B-B14F-4D97-AF65-F5344CB8AC3E}">
        <p14:creationId xmlns="" xmlns:p14="http://schemas.microsoft.com/office/powerpoint/2010/main" val="204037929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BARS OF FEATURE SELECTION ALGORITHMS</a:t>
            </a:r>
            <a:endParaRPr lang="en-IN" dirty="0"/>
          </a:p>
        </p:txBody>
      </p:sp>
      <p:sp>
        <p:nvSpPr>
          <p:cNvPr id="7" name="TextBox 6"/>
          <p:cNvSpPr txBox="1"/>
          <p:nvPr/>
        </p:nvSpPr>
        <p:spPr>
          <a:xfrm>
            <a:off x="646112" y="6155140"/>
            <a:ext cx="11072276" cy="369332"/>
          </a:xfrm>
          <a:prstGeom prst="rect">
            <a:avLst/>
          </a:prstGeom>
          <a:noFill/>
        </p:spPr>
        <p:txBody>
          <a:bodyPr wrap="square" rtlCol="0">
            <a:spAutoFit/>
          </a:bodyPr>
          <a:lstStyle/>
          <a:p>
            <a:pPr algn="ctr"/>
            <a:r>
              <a:rPr lang="en-IN" b="1" dirty="0"/>
              <a:t>Error bar of feature selection algorithms using </a:t>
            </a:r>
            <a:r>
              <a:rPr lang="en-IN" b="1" dirty="0" smtClean="0"/>
              <a:t>Bagging classifier on Lung Cancer dataset</a:t>
            </a:r>
            <a:endParaRPr lang="en-IN" dirty="0"/>
          </a:p>
        </p:txBody>
      </p:sp>
      <p:pic>
        <p:nvPicPr>
          <p:cNvPr id="5" name="Picture 4" descr="F:\Minor\final code\lung cancer\error_bar_Bagging classifier_Lung_Cancer.png"/>
          <p:cNvPicPr/>
          <p:nvPr/>
        </p:nvPicPr>
        <p:blipFill>
          <a:blip r:embed="rId2"/>
          <a:srcRect/>
          <a:stretch>
            <a:fillRect/>
          </a:stretch>
        </p:blipFill>
        <p:spPr bwMode="auto">
          <a:xfrm>
            <a:off x="2706553" y="1853248"/>
            <a:ext cx="6480000" cy="3960000"/>
          </a:xfrm>
          <a:prstGeom prst="rect">
            <a:avLst/>
          </a:prstGeom>
          <a:noFill/>
          <a:ln w="9525">
            <a:noFill/>
            <a:miter lim="800000"/>
            <a:headEnd/>
            <a:tailEnd/>
          </a:ln>
        </p:spPr>
      </p:pic>
    </p:spTree>
    <p:extLst>
      <p:ext uri="{BB962C8B-B14F-4D97-AF65-F5344CB8AC3E}">
        <p14:creationId xmlns="" xmlns:p14="http://schemas.microsoft.com/office/powerpoint/2010/main" val="319537818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normAutofit fontScale="85000" lnSpcReduction="10000"/>
          </a:bodyPr>
          <a:lstStyle/>
          <a:p>
            <a:pPr>
              <a:lnSpc>
                <a:spcPct val="160000"/>
              </a:lnSpc>
            </a:pPr>
            <a:r>
              <a:rPr lang="en-US" dirty="0"/>
              <a:t>Bioinformatics datasets is the biological data of life sciences info.</a:t>
            </a:r>
          </a:p>
          <a:p>
            <a:pPr>
              <a:lnSpc>
                <a:spcPct val="160000"/>
              </a:lnSpc>
            </a:pPr>
            <a:r>
              <a:rPr lang="en-US" dirty="0"/>
              <a:t>Also called as ‘Gene Data’</a:t>
            </a:r>
          </a:p>
          <a:p>
            <a:pPr>
              <a:lnSpc>
                <a:spcPct val="160000"/>
              </a:lnSpc>
            </a:pPr>
            <a:r>
              <a:rPr lang="en-US" dirty="0"/>
              <a:t>Microarray database containing microarray gene expression data</a:t>
            </a:r>
          </a:p>
          <a:p>
            <a:pPr>
              <a:lnSpc>
                <a:spcPct val="160000"/>
              </a:lnSpc>
            </a:pPr>
            <a:r>
              <a:rPr lang="en-US" dirty="0"/>
              <a:t>Used SRBCT, Prostate Cancer and Lung Cancer</a:t>
            </a:r>
          </a:p>
          <a:p>
            <a:pPr>
              <a:lnSpc>
                <a:spcPct val="160000"/>
              </a:lnSpc>
            </a:pPr>
            <a:endParaRPr lang="en-US" dirty="0"/>
          </a:p>
          <a:p>
            <a:pPr>
              <a:lnSpc>
                <a:spcPct val="160000"/>
              </a:lnSpc>
            </a:pPr>
            <a:r>
              <a:rPr lang="en-US" dirty="0"/>
              <a:t>Applied feature selection algorithms to reduce dimensionality and redundancy</a:t>
            </a:r>
          </a:p>
          <a:p>
            <a:pPr>
              <a:lnSpc>
                <a:spcPct val="160000"/>
              </a:lnSpc>
            </a:pPr>
            <a:r>
              <a:rPr lang="en-US" dirty="0"/>
              <a:t>Gene selection is done to reduce irrelevant, redundant and noisy </a:t>
            </a:r>
            <a:r>
              <a:rPr lang="en-US" dirty="0" smtClean="0"/>
              <a:t>expressions</a:t>
            </a:r>
            <a:endParaRPr lang="en-US" dirty="0"/>
          </a:p>
        </p:txBody>
      </p:sp>
    </p:spTree>
    <p:extLst>
      <p:ext uri="{BB962C8B-B14F-4D97-AF65-F5344CB8AC3E}">
        <p14:creationId xmlns="" xmlns:p14="http://schemas.microsoft.com/office/powerpoint/2010/main" val="8710768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 OF DIFFERENT CLASSIFIERS</a:t>
            </a:r>
            <a:endParaRPr lang="en-IN" dirty="0"/>
          </a:p>
        </p:txBody>
      </p:sp>
      <p:sp>
        <p:nvSpPr>
          <p:cNvPr id="4" name="TextBox 3"/>
          <p:cNvSpPr txBox="1"/>
          <p:nvPr/>
        </p:nvSpPr>
        <p:spPr>
          <a:xfrm>
            <a:off x="956603" y="6105378"/>
            <a:ext cx="9706708" cy="369332"/>
          </a:xfrm>
          <a:prstGeom prst="rect">
            <a:avLst/>
          </a:prstGeom>
          <a:noFill/>
        </p:spPr>
        <p:txBody>
          <a:bodyPr wrap="square" rtlCol="0">
            <a:spAutoFit/>
          </a:bodyPr>
          <a:lstStyle/>
          <a:p>
            <a:pPr algn="ctr"/>
            <a:r>
              <a:rPr lang="en-IN" b="1" dirty="0"/>
              <a:t>Boxplot of accuracy scores of different classifiers on SRBCT </a:t>
            </a:r>
            <a:r>
              <a:rPr lang="en-IN" b="1" dirty="0" smtClean="0"/>
              <a:t>dataset</a:t>
            </a:r>
            <a:endParaRPr lang="en-IN" dirty="0"/>
          </a:p>
        </p:txBody>
      </p:sp>
      <p:pic>
        <p:nvPicPr>
          <p:cNvPr id="5" name="Picture 4" descr="F:\Minor\final code\SRBCT\Boxplot_accuracy_SRBCT.png"/>
          <p:cNvPicPr/>
          <p:nvPr/>
        </p:nvPicPr>
        <p:blipFill rotWithShape="1">
          <a:blip r:embed="rId2"/>
          <a:srcRect t="8511" r="7230"/>
          <a:stretch/>
        </p:blipFill>
        <p:spPr bwMode="auto">
          <a:xfrm>
            <a:off x="2668432" y="1710885"/>
            <a:ext cx="6406291" cy="3814792"/>
          </a:xfrm>
          <a:prstGeom prst="rect">
            <a:avLst/>
          </a:prstGeom>
          <a:noFill/>
          <a:ln>
            <a:noFill/>
          </a:ln>
          <a:extLst>
            <a:ext uri="{53640926-AAD7-44D8-BBD7-CCE9431645EC}">
              <a14:shadowObscured xmlns="" xmlns:a14="http://schemas.microsoft.com/office/drawing/2010/main"/>
            </a:ext>
          </a:extLst>
        </p:spPr>
      </p:pic>
    </p:spTree>
    <p:extLst>
      <p:ext uri="{BB962C8B-B14F-4D97-AF65-F5344CB8AC3E}">
        <p14:creationId xmlns="" xmlns:p14="http://schemas.microsoft.com/office/powerpoint/2010/main" val="3955638320"/>
      </p:ext>
    </p:extLst>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 OF DIFFERENT CLASSIFIERS</a:t>
            </a:r>
            <a:endParaRPr lang="en-IN" dirty="0"/>
          </a:p>
        </p:txBody>
      </p:sp>
      <p:sp>
        <p:nvSpPr>
          <p:cNvPr id="4" name="TextBox 3"/>
          <p:cNvSpPr txBox="1"/>
          <p:nvPr/>
        </p:nvSpPr>
        <p:spPr>
          <a:xfrm>
            <a:off x="956603" y="6105378"/>
            <a:ext cx="9706708" cy="369332"/>
          </a:xfrm>
          <a:prstGeom prst="rect">
            <a:avLst/>
          </a:prstGeom>
          <a:noFill/>
        </p:spPr>
        <p:txBody>
          <a:bodyPr wrap="square" rtlCol="0">
            <a:spAutoFit/>
          </a:bodyPr>
          <a:lstStyle/>
          <a:p>
            <a:pPr algn="ctr"/>
            <a:r>
              <a:rPr lang="en-IN" b="1" dirty="0"/>
              <a:t>Boxplot of accuracy scores of different classifiers on </a:t>
            </a:r>
            <a:r>
              <a:rPr lang="en-IN" b="1" dirty="0" smtClean="0"/>
              <a:t>Prostate Tumour dataset</a:t>
            </a:r>
            <a:endParaRPr lang="en-IN" dirty="0"/>
          </a:p>
        </p:txBody>
      </p:sp>
      <p:pic>
        <p:nvPicPr>
          <p:cNvPr id="6" name="Picture 5" descr="F:\Minor\final code\prostate tumor\Boxplot_accuracy_Prostate_Tumor.png"/>
          <p:cNvPicPr/>
          <p:nvPr/>
        </p:nvPicPr>
        <p:blipFill rotWithShape="1">
          <a:blip r:embed="rId2"/>
          <a:srcRect l="2802" t="8178" r="6713"/>
          <a:stretch/>
        </p:blipFill>
        <p:spPr bwMode="auto">
          <a:xfrm>
            <a:off x="2647094" y="1853249"/>
            <a:ext cx="6248499" cy="3828677"/>
          </a:xfrm>
          <a:prstGeom prst="rect">
            <a:avLst/>
          </a:prstGeom>
          <a:noFill/>
          <a:ln>
            <a:noFill/>
          </a:ln>
          <a:extLst>
            <a:ext uri="{53640926-AAD7-44D8-BBD7-CCE9431645EC}">
              <a14:shadowObscured xmlns="" xmlns:a14="http://schemas.microsoft.com/office/drawing/2010/main"/>
            </a:ext>
          </a:extLst>
        </p:spPr>
      </p:pic>
    </p:spTree>
    <p:extLst>
      <p:ext uri="{BB962C8B-B14F-4D97-AF65-F5344CB8AC3E}">
        <p14:creationId xmlns="" xmlns:p14="http://schemas.microsoft.com/office/powerpoint/2010/main" val="294385915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 OF DIFFERENT CLASSIFIERS</a:t>
            </a:r>
            <a:endParaRPr lang="en-IN" dirty="0"/>
          </a:p>
        </p:txBody>
      </p:sp>
      <p:sp>
        <p:nvSpPr>
          <p:cNvPr id="4" name="TextBox 3"/>
          <p:cNvSpPr txBox="1"/>
          <p:nvPr/>
        </p:nvSpPr>
        <p:spPr>
          <a:xfrm>
            <a:off x="956603" y="6105378"/>
            <a:ext cx="9706708" cy="369332"/>
          </a:xfrm>
          <a:prstGeom prst="rect">
            <a:avLst/>
          </a:prstGeom>
          <a:noFill/>
        </p:spPr>
        <p:txBody>
          <a:bodyPr wrap="square" rtlCol="0">
            <a:spAutoFit/>
          </a:bodyPr>
          <a:lstStyle/>
          <a:p>
            <a:pPr algn="ctr"/>
            <a:r>
              <a:rPr lang="en-IN" b="1" dirty="0"/>
              <a:t>Boxplot of accuracy scores of different classifiers on </a:t>
            </a:r>
            <a:r>
              <a:rPr lang="en-IN" b="1" dirty="0" smtClean="0"/>
              <a:t>Lung Cancer dataset</a:t>
            </a:r>
            <a:endParaRPr lang="en-IN" dirty="0"/>
          </a:p>
        </p:txBody>
      </p:sp>
      <p:pic>
        <p:nvPicPr>
          <p:cNvPr id="6" name="Picture 5" descr="F:\Minor\final code\lung cancer\Boxplot_accuracy_Lung_Cancer.png"/>
          <p:cNvPicPr/>
          <p:nvPr/>
        </p:nvPicPr>
        <p:blipFill rotWithShape="1">
          <a:blip r:embed="rId2"/>
          <a:srcRect t="8679" r="7873"/>
          <a:stretch/>
        </p:blipFill>
        <p:spPr bwMode="auto">
          <a:xfrm>
            <a:off x="2639563" y="1703483"/>
            <a:ext cx="6361887" cy="3807786"/>
          </a:xfrm>
          <a:prstGeom prst="rect">
            <a:avLst/>
          </a:prstGeom>
          <a:noFill/>
          <a:ln>
            <a:noFill/>
          </a:ln>
          <a:extLst>
            <a:ext uri="{53640926-AAD7-44D8-BBD7-CCE9431645EC}">
              <a14:shadowObscured xmlns="" xmlns:a14="http://schemas.microsoft.com/office/drawing/2010/main"/>
            </a:ext>
          </a:extLst>
        </p:spPr>
      </p:pic>
    </p:spTree>
    <p:extLst>
      <p:ext uri="{BB962C8B-B14F-4D97-AF65-F5344CB8AC3E}">
        <p14:creationId xmlns="" xmlns:p14="http://schemas.microsoft.com/office/powerpoint/2010/main" val="304150092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ACCURACY VALUES USING GENETIC ALGORITHM</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543236595"/>
              </p:ext>
            </p:extLst>
          </p:nvPr>
        </p:nvGraphicFramePr>
        <p:xfrm>
          <a:off x="1103313" y="2052638"/>
          <a:ext cx="8947150" cy="4450080"/>
        </p:xfrm>
        <a:graphic>
          <a:graphicData uri="http://schemas.openxmlformats.org/drawingml/2006/table">
            <a:tbl>
              <a:tblPr firstRow="1" bandRow="1">
                <a:tableStyleId>{5C22544A-7EE6-4342-B048-85BDC9FD1C3A}</a:tableStyleId>
              </a:tblPr>
              <a:tblGrid>
                <a:gridCol w="1789430"/>
                <a:gridCol w="1383835"/>
                <a:gridCol w="2195025"/>
                <a:gridCol w="1789430"/>
                <a:gridCol w="1789430"/>
              </a:tblGrid>
              <a:tr h="370840">
                <a:tc>
                  <a:txBody>
                    <a:bodyPr/>
                    <a:lstStyle/>
                    <a:p>
                      <a:endParaRPr lang="en-IN" dirty="0"/>
                    </a:p>
                  </a:txBody>
                  <a:tcPr/>
                </a:tc>
                <a:tc>
                  <a:txBody>
                    <a:bodyPr/>
                    <a:lstStyle/>
                    <a:p>
                      <a:r>
                        <a:rPr lang="en-US" dirty="0" smtClean="0"/>
                        <a:t>SVM</a:t>
                      </a:r>
                      <a:endParaRPr lang="en-IN" dirty="0"/>
                    </a:p>
                  </a:txBody>
                  <a:tcPr/>
                </a:tc>
                <a:tc>
                  <a:txBody>
                    <a:bodyPr/>
                    <a:lstStyle/>
                    <a:p>
                      <a:r>
                        <a:rPr lang="en-US" dirty="0" smtClean="0"/>
                        <a:t>Random</a:t>
                      </a:r>
                      <a:r>
                        <a:rPr lang="en-US" baseline="0" dirty="0" smtClean="0"/>
                        <a:t> Forest</a:t>
                      </a:r>
                      <a:endParaRPr lang="en-IN" dirty="0"/>
                    </a:p>
                  </a:txBody>
                  <a:tcPr/>
                </a:tc>
                <a:tc>
                  <a:txBody>
                    <a:bodyPr/>
                    <a:lstStyle/>
                    <a:p>
                      <a:r>
                        <a:rPr lang="en-US" dirty="0" smtClean="0"/>
                        <a:t>Decision Tree</a:t>
                      </a:r>
                      <a:endParaRPr lang="en-IN" dirty="0"/>
                    </a:p>
                  </a:txBody>
                  <a:tcPr/>
                </a:tc>
                <a:tc>
                  <a:txBody>
                    <a:bodyPr/>
                    <a:lstStyle/>
                    <a:p>
                      <a:r>
                        <a:rPr lang="en-US" dirty="0" smtClean="0"/>
                        <a:t>Bagging</a:t>
                      </a:r>
                      <a:endParaRPr lang="en-IN" dirty="0"/>
                    </a:p>
                  </a:txBody>
                  <a:tcPr/>
                </a:tc>
              </a:tr>
              <a:tr h="370840">
                <a:tc>
                  <a:txBody>
                    <a:bodyPr/>
                    <a:lstStyle/>
                    <a:p>
                      <a:r>
                        <a:rPr lang="en-US" dirty="0" smtClean="0"/>
                        <a:t>Fold</a:t>
                      </a:r>
                      <a:r>
                        <a:rPr lang="en-US" baseline="0" dirty="0" smtClean="0"/>
                        <a:t> 1</a:t>
                      </a:r>
                      <a:endParaRPr lang="en-IN" dirty="0"/>
                    </a:p>
                  </a:txBody>
                  <a:tcPr/>
                </a:tc>
                <a:tc>
                  <a:txBody>
                    <a:bodyPr/>
                    <a:lstStyle/>
                    <a:p>
                      <a:pPr algn="just">
                        <a:lnSpc>
                          <a:spcPct val="105000"/>
                        </a:lnSpc>
                        <a:spcAft>
                          <a:spcPts val="0"/>
                        </a:spcAft>
                      </a:pPr>
                      <a:r>
                        <a:rPr lang="en-IN" sz="1800" dirty="0">
                          <a:effectLst/>
                          <a:latin typeface="+mn-lt"/>
                          <a:ea typeface="Calibri" panose="020F0502020204030204" pitchFamily="34" charset="0"/>
                          <a:cs typeface="Times New Roman" panose="02020603050405020304" pitchFamily="18" charset="0"/>
                        </a:rPr>
                        <a:t>1</a:t>
                      </a:r>
                      <a:endParaRPr lang="en-IN"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Fold 2</a:t>
                      </a:r>
                      <a:endParaRPr lang="en-IN" dirty="0"/>
                    </a:p>
                  </a:txBody>
                  <a:tcPr/>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Fold 3</a:t>
                      </a:r>
                      <a:endParaRPr lang="en-IN" dirty="0"/>
                    </a:p>
                  </a:txBody>
                  <a:tcPr/>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0.666667</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Fold</a:t>
                      </a:r>
                      <a:r>
                        <a:rPr lang="en-US" baseline="0" dirty="0" smtClean="0"/>
                        <a:t> 4</a:t>
                      </a:r>
                      <a:endParaRPr lang="en-IN" dirty="0"/>
                    </a:p>
                  </a:txBody>
                  <a:tcPr/>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0.888889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0.777778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0.777778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Fold 5</a:t>
                      </a:r>
                      <a:endParaRPr lang="en-IN" dirty="0"/>
                    </a:p>
                  </a:txBody>
                  <a:tcPr/>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0.888889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Fold 6</a:t>
                      </a:r>
                      <a:endParaRPr lang="en-IN" dirty="0"/>
                    </a:p>
                  </a:txBody>
                  <a:tcPr/>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0.875</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0.875</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0.75</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Fold 7</a:t>
                      </a:r>
                      <a:endParaRPr lang="en-IN" dirty="0"/>
                    </a:p>
                  </a:txBody>
                  <a:tcPr/>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0.875</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0.75</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0.875</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Fold 8</a:t>
                      </a:r>
                      <a:endParaRPr lang="en-IN" dirty="0"/>
                    </a:p>
                  </a:txBody>
                  <a:tcPr/>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0.75</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0.75</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Fold 9</a:t>
                      </a:r>
                      <a:endParaRPr lang="en-IN" dirty="0"/>
                    </a:p>
                  </a:txBody>
                  <a:tcPr/>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0.857143</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0.857143</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Fold 10</a:t>
                      </a:r>
                      <a:endParaRPr lang="en-IN" dirty="0"/>
                    </a:p>
                  </a:txBody>
                  <a:tcPr/>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0.833333</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0.833333</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b="1" dirty="0" smtClean="0"/>
                        <a:t>Average</a:t>
                      </a:r>
                      <a:endParaRPr lang="en-IN" b="1" dirty="0"/>
                    </a:p>
                  </a:txBody>
                  <a:tcPr/>
                </a:tc>
                <a:tc>
                  <a:txBody>
                    <a:bodyPr/>
                    <a:lstStyle/>
                    <a:p>
                      <a:pPr algn="just">
                        <a:lnSpc>
                          <a:spcPct val="105000"/>
                        </a:lnSpc>
                        <a:spcAft>
                          <a:spcPts val="0"/>
                        </a:spcAft>
                      </a:pPr>
                      <a:r>
                        <a:rPr lang="en-IN" sz="1800" b="1">
                          <a:effectLst/>
                          <a:latin typeface="+mn-lt"/>
                          <a:ea typeface="Calibri" panose="020F0502020204030204" pitchFamily="34" charset="0"/>
                          <a:cs typeface="Times New Roman" panose="02020603050405020304" pitchFamily="18" charset="0"/>
                        </a:rPr>
                        <a:t>0.9875</a:t>
                      </a:r>
                      <a:endParaRPr lang="en-IN" sz="18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b="1">
                          <a:effectLst/>
                          <a:latin typeface="+mn-lt"/>
                          <a:ea typeface="Calibri" panose="020F0502020204030204" pitchFamily="34" charset="0"/>
                          <a:cs typeface="Times New Roman" panose="02020603050405020304" pitchFamily="18" charset="0"/>
                        </a:rPr>
                        <a:t>0.8854362</a:t>
                      </a:r>
                      <a:endParaRPr lang="en-IN" sz="18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b="1">
                          <a:effectLst/>
                          <a:latin typeface="+mn-lt"/>
                          <a:ea typeface="Calibri" panose="020F0502020204030204" pitchFamily="34" charset="0"/>
                          <a:cs typeface="Times New Roman" panose="02020603050405020304" pitchFamily="18" charset="0"/>
                        </a:rPr>
                        <a:t>0.8691667</a:t>
                      </a:r>
                      <a:endParaRPr lang="en-IN" sz="18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b="1" dirty="0">
                          <a:effectLst/>
                          <a:latin typeface="+mn-lt"/>
                          <a:ea typeface="Calibri" panose="020F0502020204030204" pitchFamily="34" charset="0"/>
                          <a:cs typeface="Times New Roman" panose="02020603050405020304" pitchFamily="18" charset="0"/>
                        </a:rPr>
                        <a:t>0.9059921</a:t>
                      </a:r>
                      <a:endParaRPr lang="en-IN" sz="1800" b="1" dirty="0">
                        <a:effectLst/>
                        <a:latin typeface="+mn-lt"/>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646111" y="6488668"/>
            <a:ext cx="9876523" cy="369332"/>
          </a:xfrm>
          <a:prstGeom prst="rect">
            <a:avLst/>
          </a:prstGeom>
          <a:noFill/>
        </p:spPr>
        <p:txBody>
          <a:bodyPr wrap="square" rtlCol="0">
            <a:spAutoFit/>
          </a:bodyPr>
          <a:lstStyle/>
          <a:p>
            <a:pPr algn="ctr"/>
            <a:r>
              <a:rPr lang="en-IN" b="1" dirty="0"/>
              <a:t>Accuracy values of SRBCT dataset using G</a:t>
            </a:r>
            <a:r>
              <a:rPr lang="en-IN" b="1" dirty="0" smtClean="0"/>
              <a:t>enetic Algorithm</a:t>
            </a:r>
            <a:endParaRPr lang="en-IN" dirty="0"/>
          </a:p>
        </p:txBody>
      </p:sp>
    </p:spTree>
    <p:extLst>
      <p:ext uri="{BB962C8B-B14F-4D97-AF65-F5344CB8AC3E}">
        <p14:creationId xmlns="" xmlns:p14="http://schemas.microsoft.com/office/powerpoint/2010/main" val="1907148512"/>
      </p:ext>
    </p:extLst>
  </p:cSld>
  <p:clrMapOvr>
    <a:masterClrMapping/>
  </p:clrMapOvr>
  <p:transition spd="slow">
    <p:push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ACCURACY VALUES USING GENETIC ALGORITHM</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612696288"/>
              </p:ext>
            </p:extLst>
          </p:nvPr>
        </p:nvGraphicFramePr>
        <p:xfrm>
          <a:off x="1103313" y="2052638"/>
          <a:ext cx="8947150" cy="4450080"/>
        </p:xfrm>
        <a:graphic>
          <a:graphicData uri="http://schemas.openxmlformats.org/drawingml/2006/table">
            <a:tbl>
              <a:tblPr firstRow="1" bandRow="1">
                <a:tableStyleId>{5C22544A-7EE6-4342-B048-85BDC9FD1C3A}</a:tableStyleId>
              </a:tblPr>
              <a:tblGrid>
                <a:gridCol w="1789430"/>
                <a:gridCol w="1383835"/>
                <a:gridCol w="2195025"/>
                <a:gridCol w="1789430"/>
                <a:gridCol w="1789430"/>
              </a:tblGrid>
              <a:tr h="370840">
                <a:tc>
                  <a:txBody>
                    <a:bodyPr/>
                    <a:lstStyle/>
                    <a:p>
                      <a:endParaRPr lang="en-IN" dirty="0"/>
                    </a:p>
                  </a:txBody>
                  <a:tcPr/>
                </a:tc>
                <a:tc>
                  <a:txBody>
                    <a:bodyPr/>
                    <a:lstStyle/>
                    <a:p>
                      <a:r>
                        <a:rPr lang="en-US" dirty="0" smtClean="0"/>
                        <a:t>SVM</a:t>
                      </a:r>
                      <a:endParaRPr lang="en-IN" dirty="0"/>
                    </a:p>
                  </a:txBody>
                  <a:tcPr/>
                </a:tc>
                <a:tc>
                  <a:txBody>
                    <a:bodyPr/>
                    <a:lstStyle/>
                    <a:p>
                      <a:r>
                        <a:rPr lang="en-US" dirty="0" smtClean="0"/>
                        <a:t>Random</a:t>
                      </a:r>
                      <a:r>
                        <a:rPr lang="en-US" baseline="0" dirty="0" smtClean="0"/>
                        <a:t> Forest</a:t>
                      </a:r>
                      <a:endParaRPr lang="en-IN" dirty="0"/>
                    </a:p>
                  </a:txBody>
                  <a:tcPr/>
                </a:tc>
                <a:tc>
                  <a:txBody>
                    <a:bodyPr/>
                    <a:lstStyle/>
                    <a:p>
                      <a:r>
                        <a:rPr lang="en-US" dirty="0" smtClean="0"/>
                        <a:t>Decision Tree</a:t>
                      </a:r>
                      <a:endParaRPr lang="en-IN" dirty="0"/>
                    </a:p>
                  </a:txBody>
                  <a:tcPr/>
                </a:tc>
                <a:tc>
                  <a:txBody>
                    <a:bodyPr/>
                    <a:lstStyle/>
                    <a:p>
                      <a:r>
                        <a:rPr lang="en-US" dirty="0" smtClean="0"/>
                        <a:t>Bagging</a:t>
                      </a:r>
                      <a:endParaRPr lang="en-IN" dirty="0"/>
                    </a:p>
                  </a:txBody>
                  <a:tcPr/>
                </a:tc>
              </a:tr>
              <a:tr h="370840">
                <a:tc>
                  <a:txBody>
                    <a:bodyPr/>
                    <a:lstStyle/>
                    <a:p>
                      <a:r>
                        <a:rPr lang="en-US" dirty="0" smtClean="0"/>
                        <a:t>Fold</a:t>
                      </a:r>
                      <a:r>
                        <a:rPr lang="en-US" baseline="0" dirty="0" smtClean="0"/>
                        <a:t> 1</a:t>
                      </a:r>
                      <a:endParaRPr lang="en-IN" dirty="0"/>
                    </a:p>
                  </a:txBody>
                  <a:tcPr/>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0.909091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0.818182</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0.636364</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0.909091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Fold 2</a:t>
                      </a:r>
                      <a:endParaRPr lang="en-IN" dirty="0"/>
                    </a:p>
                  </a:txBody>
                  <a:tcPr/>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0.727273</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0.909091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Fold 3</a:t>
                      </a:r>
                      <a:endParaRPr lang="en-IN" dirty="0"/>
                    </a:p>
                  </a:txBody>
                  <a:tcPr/>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0.7</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Fold</a:t>
                      </a:r>
                      <a:r>
                        <a:rPr lang="en-US" baseline="0" dirty="0" smtClean="0"/>
                        <a:t> 4</a:t>
                      </a:r>
                      <a:endParaRPr lang="en-IN" dirty="0"/>
                    </a:p>
                  </a:txBody>
                  <a:tcPr/>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0.7</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Fold 5</a:t>
                      </a:r>
                      <a:endParaRPr lang="en-IN" dirty="0"/>
                    </a:p>
                  </a:txBody>
                  <a:tcPr/>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Fold 6</a:t>
                      </a:r>
                      <a:endParaRPr lang="en-IN" dirty="0"/>
                    </a:p>
                  </a:txBody>
                  <a:tcPr/>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0.7</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Fold 7</a:t>
                      </a:r>
                      <a:endParaRPr lang="en-IN" dirty="0"/>
                    </a:p>
                  </a:txBody>
                  <a:tcPr/>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Fold 8</a:t>
                      </a:r>
                      <a:endParaRPr lang="en-IN" dirty="0"/>
                    </a:p>
                  </a:txBody>
                  <a:tcPr/>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Fold 9</a:t>
                      </a:r>
                      <a:endParaRPr lang="en-IN" dirty="0"/>
                    </a:p>
                  </a:txBody>
                  <a:tcPr/>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0.7</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dirty="0" smtClean="0"/>
                        <a:t>Fold 10</a:t>
                      </a:r>
                      <a:endParaRPr lang="en-IN" dirty="0"/>
                    </a:p>
                  </a:txBody>
                  <a:tcPr/>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0.8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tc>
              </a:tr>
              <a:tr h="370840">
                <a:tc>
                  <a:txBody>
                    <a:bodyPr/>
                    <a:lstStyle/>
                    <a:p>
                      <a:r>
                        <a:rPr lang="en-US" b="1" dirty="0" smtClean="0"/>
                        <a:t>Average</a:t>
                      </a:r>
                      <a:endParaRPr lang="en-IN" b="1" dirty="0"/>
                    </a:p>
                  </a:txBody>
                  <a:tcPr/>
                </a:tc>
                <a:tc>
                  <a:txBody>
                    <a:bodyPr/>
                    <a:lstStyle/>
                    <a:p>
                      <a:pPr algn="just">
                        <a:lnSpc>
                          <a:spcPct val="105000"/>
                        </a:lnSpc>
                        <a:spcAft>
                          <a:spcPts val="0"/>
                        </a:spcAft>
                      </a:pPr>
                      <a:r>
                        <a:rPr lang="en-IN" sz="1800" b="1">
                          <a:effectLst/>
                          <a:latin typeface="+mn-lt"/>
                          <a:ea typeface="Calibri" panose="020F0502020204030204" pitchFamily="34" charset="0"/>
                          <a:cs typeface="Times New Roman" panose="02020603050405020304" pitchFamily="18" charset="0"/>
                        </a:rPr>
                        <a:t>0.9409091</a:t>
                      </a:r>
                      <a:endParaRPr lang="en-IN" sz="18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b="1">
                          <a:effectLst/>
                          <a:latin typeface="+mn-lt"/>
                          <a:ea typeface="Calibri" panose="020F0502020204030204" pitchFamily="34" charset="0"/>
                          <a:cs typeface="Times New Roman" panose="02020603050405020304" pitchFamily="18" charset="0"/>
                        </a:rPr>
                        <a:t>0.8918182</a:t>
                      </a:r>
                      <a:endParaRPr lang="en-IN" sz="18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b="1">
                          <a:effectLst/>
                          <a:latin typeface="+mn-lt"/>
                          <a:ea typeface="Calibri" panose="020F0502020204030204" pitchFamily="34" charset="0"/>
                          <a:cs typeface="Times New Roman" panose="02020603050405020304" pitchFamily="18" charset="0"/>
                        </a:rPr>
                        <a:t>0.7763637</a:t>
                      </a:r>
                      <a:endParaRPr lang="en-IN" sz="18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5000"/>
                        </a:lnSpc>
                        <a:spcAft>
                          <a:spcPts val="0"/>
                        </a:spcAft>
                      </a:pPr>
                      <a:r>
                        <a:rPr lang="en-IN" sz="1800" b="1" dirty="0">
                          <a:effectLst/>
                          <a:latin typeface="+mn-lt"/>
                          <a:ea typeface="Calibri" panose="020F0502020204030204" pitchFamily="34" charset="0"/>
                          <a:cs typeface="Times New Roman" panose="02020603050405020304" pitchFamily="18" charset="0"/>
                        </a:rPr>
                        <a:t>0.8618182</a:t>
                      </a:r>
                      <a:endParaRPr lang="en-IN" sz="1800" b="1" dirty="0">
                        <a:effectLst/>
                        <a:latin typeface="+mn-lt"/>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646111" y="6488668"/>
            <a:ext cx="9876523" cy="369332"/>
          </a:xfrm>
          <a:prstGeom prst="rect">
            <a:avLst/>
          </a:prstGeom>
          <a:noFill/>
        </p:spPr>
        <p:txBody>
          <a:bodyPr wrap="square" rtlCol="0">
            <a:spAutoFit/>
          </a:bodyPr>
          <a:lstStyle/>
          <a:p>
            <a:pPr algn="ctr"/>
            <a:r>
              <a:rPr lang="en-IN" b="1" dirty="0"/>
              <a:t>Accuracy values of </a:t>
            </a:r>
            <a:r>
              <a:rPr lang="en-IN" b="1" dirty="0" smtClean="0"/>
              <a:t>Prostate Tumour </a:t>
            </a:r>
            <a:r>
              <a:rPr lang="en-IN" b="1" dirty="0"/>
              <a:t>dataset using G</a:t>
            </a:r>
            <a:r>
              <a:rPr lang="en-IN" b="1" dirty="0" smtClean="0"/>
              <a:t>enetic Algorithm</a:t>
            </a:r>
            <a:endParaRPr lang="en-IN" dirty="0"/>
          </a:p>
        </p:txBody>
      </p:sp>
    </p:spTree>
    <p:extLst>
      <p:ext uri="{BB962C8B-B14F-4D97-AF65-F5344CB8AC3E}">
        <p14:creationId xmlns="" xmlns:p14="http://schemas.microsoft.com/office/powerpoint/2010/main" val="238554618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ACCURACY VALUES USING GENETIC ALGORITHM</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636523988"/>
              </p:ext>
            </p:extLst>
          </p:nvPr>
        </p:nvGraphicFramePr>
        <p:xfrm>
          <a:off x="1103313" y="2052638"/>
          <a:ext cx="8947150" cy="4450080"/>
        </p:xfrm>
        <a:graphic>
          <a:graphicData uri="http://schemas.openxmlformats.org/drawingml/2006/table">
            <a:tbl>
              <a:tblPr firstRow="1" bandRow="1">
                <a:tableStyleId>{5C22544A-7EE6-4342-B048-85BDC9FD1C3A}</a:tableStyleId>
              </a:tblPr>
              <a:tblGrid>
                <a:gridCol w="1789430"/>
                <a:gridCol w="1383835"/>
                <a:gridCol w="2195025"/>
                <a:gridCol w="1789430"/>
                <a:gridCol w="1789430"/>
              </a:tblGrid>
              <a:tr h="370840">
                <a:tc>
                  <a:txBody>
                    <a:bodyPr/>
                    <a:lstStyle/>
                    <a:p>
                      <a:endParaRPr lang="en-IN" dirty="0"/>
                    </a:p>
                  </a:txBody>
                  <a:tcPr/>
                </a:tc>
                <a:tc>
                  <a:txBody>
                    <a:bodyPr/>
                    <a:lstStyle/>
                    <a:p>
                      <a:r>
                        <a:rPr lang="en-US" dirty="0" smtClean="0"/>
                        <a:t>SVM</a:t>
                      </a:r>
                      <a:endParaRPr lang="en-IN" dirty="0"/>
                    </a:p>
                  </a:txBody>
                  <a:tcPr/>
                </a:tc>
                <a:tc>
                  <a:txBody>
                    <a:bodyPr/>
                    <a:lstStyle/>
                    <a:p>
                      <a:r>
                        <a:rPr lang="en-US" dirty="0" smtClean="0"/>
                        <a:t>Random</a:t>
                      </a:r>
                      <a:r>
                        <a:rPr lang="en-US" baseline="0" dirty="0" smtClean="0"/>
                        <a:t> Forest</a:t>
                      </a:r>
                      <a:endParaRPr lang="en-IN" dirty="0"/>
                    </a:p>
                  </a:txBody>
                  <a:tcPr/>
                </a:tc>
                <a:tc>
                  <a:txBody>
                    <a:bodyPr/>
                    <a:lstStyle/>
                    <a:p>
                      <a:r>
                        <a:rPr lang="en-US" dirty="0" smtClean="0"/>
                        <a:t>Decision Tree</a:t>
                      </a:r>
                      <a:endParaRPr lang="en-IN" dirty="0"/>
                    </a:p>
                  </a:txBody>
                  <a:tcPr/>
                </a:tc>
                <a:tc>
                  <a:txBody>
                    <a:bodyPr/>
                    <a:lstStyle/>
                    <a:p>
                      <a:r>
                        <a:rPr lang="en-US" dirty="0" smtClean="0"/>
                        <a:t>Bagging</a:t>
                      </a:r>
                      <a:endParaRPr lang="en-IN" dirty="0"/>
                    </a:p>
                  </a:txBody>
                  <a:tcPr/>
                </a:tc>
              </a:tr>
              <a:tr h="370840">
                <a:tc>
                  <a:txBody>
                    <a:bodyPr/>
                    <a:lstStyle/>
                    <a:p>
                      <a:r>
                        <a:rPr lang="en-US" dirty="0" smtClean="0"/>
                        <a:t>Fold</a:t>
                      </a:r>
                      <a:r>
                        <a:rPr lang="en-US" baseline="0" dirty="0" smtClean="0"/>
                        <a:t> 1</a:t>
                      </a:r>
                      <a:endParaRPr lang="en-IN" dirty="0"/>
                    </a:p>
                  </a:txBody>
                  <a:tcPr/>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0.954545</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0.863636</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0.954545</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r>
              <a:tr h="370840">
                <a:tc>
                  <a:txBody>
                    <a:bodyPr/>
                    <a:lstStyle/>
                    <a:p>
                      <a:r>
                        <a:rPr lang="en-US" dirty="0" smtClean="0"/>
                        <a:t>Fold 2</a:t>
                      </a:r>
                      <a:endParaRPr lang="en-IN" dirty="0"/>
                    </a:p>
                  </a:txBody>
                  <a:tcPr/>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0.904762</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0.904762</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0.857143</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r>
              <a:tr h="370840">
                <a:tc>
                  <a:txBody>
                    <a:bodyPr/>
                    <a:lstStyle/>
                    <a:p>
                      <a:r>
                        <a:rPr lang="en-US" dirty="0" smtClean="0"/>
                        <a:t>Fold 3</a:t>
                      </a:r>
                      <a:endParaRPr lang="en-IN" dirty="0"/>
                    </a:p>
                  </a:txBody>
                  <a:tcPr/>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0.952381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0.857143</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0.904762</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0.857143</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r>
              <a:tr h="370840">
                <a:tc>
                  <a:txBody>
                    <a:bodyPr/>
                    <a:lstStyle/>
                    <a:p>
                      <a:r>
                        <a:rPr lang="en-US" dirty="0" smtClean="0"/>
                        <a:t>Fold</a:t>
                      </a:r>
                      <a:r>
                        <a:rPr lang="en-US" baseline="0" dirty="0" smtClean="0"/>
                        <a:t> 4</a:t>
                      </a:r>
                      <a:endParaRPr lang="en-IN" dirty="0"/>
                    </a:p>
                  </a:txBody>
                  <a:tcPr/>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0.952381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0.857143</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0.809524</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0.809524</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r>
              <a:tr h="370840">
                <a:tc>
                  <a:txBody>
                    <a:bodyPr/>
                    <a:lstStyle/>
                    <a:p>
                      <a:r>
                        <a:rPr lang="en-US" dirty="0" smtClean="0"/>
                        <a:t>Fold 5</a:t>
                      </a:r>
                      <a:endParaRPr lang="en-IN" dirty="0"/>
                    </a:p>
                  </a:txBody>
                  <a:tcPr/>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0.952381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0.904762</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0.952381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r>
              <a:tr h="370840">
                <a:tc>
                  <a:txBody>
                    <a:bodyPr/>
                    <a:lstStyle/>
                    <a:p>
                      <a:r>
                        <a:rPr lang="en-US" dirty="0" smtClean="0"/>
                        <a:t>Fold 6</a:t>
                      </a:r>
                      <a:endParaRPr lang="en-IN" dirty="0"/>
                    </a:p>
                  </a:txBody>
                  <a:tcPr/>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0.904762</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0.904762</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0.809524</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r>
              <a:tr h="370840">
                <a:tc>
                  <a:txBody>
                    <a:bodyPr/>
                    <a:lstStyle/>
                    <a:p>
                      <a:r>
                        <a:rPr lang="en-US" dirty="0" smtClean="0"/>
                        <a:t>Fold 7</a:t>
                      </a:r>
                      <a:endParaRPr lang="en-IN" dirty="0"/>
                    </a:p>
                  </a:txBody>
                  <a:tcPr/>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0.857143</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0.952381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0.904762</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0.904762</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r>
              <a:tr h="370840">
                <a:tc>
                  <a:txBody>
                    <a:bodyPr/>
                    <a:lstStyle/>
                    <a:p>
                      <a:r>
                        <a:rPr lang="en-US" dirty="0" smtClean="0"/>
                        <a:t>Fold 8</a:t>
                      </a:r>
                      <a:endParaRPr lang="en-IN" dirty="0"/>
                    </a:p>
                  </a:txBody>
                  <a:tcPr/>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0.95</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0.9</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0.95</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r>
              <a:tr h="370840">
                <a:tc>
                  <a:txBody>
                    <a:bodyPr/>
                    <a:lstStyle/>
                    <a:p>
                      <a:r>
                        <a:rPr lang="en-US" dirty="0" smtClean="0"/>
                        <a:t>Fold 9</a:t>
                      </a:r>
                      <a:endParaRPr lang="en-IN" dirty="0"/>
                    </a:p>
                  </a:txBody>
                  <a:tcPr/>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0.95</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0.95</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0.95</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r>
              <a:tr h="370840">
                <a:tc>
                  <a:txBody>
                    <a:bodyPr/>
                    <a:lstStyle/>
                    <a:p>
                      <a:r>
                        <a:rPr lang="en-US" dirty="0" smtClean="0"/>
                        <a:t>Fold 10</a:t>
                      </a:r>
                      <a:endParaRPr lang="en-IN" dirty="0"/>
                    </a:p>
                  </a:txBody>
                  <a:tcPr/>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0.947368</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0.842105</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1</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05000"/>
                        </a:lnSpc>
                        <a:spcAft>
                          <a:spcPts val="0"/>
                        </a:spcAft>
                      </a:pPr>
                      <a:r>
                        <a:rPr lang="en-IN" sz="1800">
                          <a:solidFill>
                            <a:srgbClr val="000000"/>
                          </a:solidFill>
                          <a:effectLst/>
                          <a:latin typeface="+mn-lt"/>
                          <a:ea typeface="Calibri" panose="020F0502020204030204" pitchFamily="34" charset="0"/>
                          <a:cs typeface="Times New Roman" panose="02020603050405020304" pitchFamily="18" charset="0"/>
                        </a:rPr>
                        <a:t>0.894737</a:t>
                      </a:r>
                      <a:endParaRPr lang="en-IN" sz="1800">
                        <a:effectLst/>
                        <a:latin typeface="+mn-lt"/>
                        <a:ea typeface="Times New Roman" panose="02020603050405020304" pitchFamily="18" charset="0"/>
                        <a:cs typeface="Times New Roman" panose="02020603050405020304" pitchFamily="18" charset="0"/>
                      </a:endParaRPr>
                    </a:p>
                  </a:txBody>
                  <a:tcPr marL="68580" marR="68580" marT="0" marB="0" anchor="b"/>
                </a:tc>
              </a:tr>
              <a:tr h="370840">
                <a:tc>
                  <a:txBody>
                    <a:bodyPr/>
                    <a:lstStyle/>
                    <a:p>
                      <a:r>
                        <a:rPr lang="en-US" b="1" dirty="0" smtClean="0"/>
                        <a:t>Average</a:t>
                      </a:r>
                      <a:endParaRPr lang="en-IN" b="1" dirty="0"/>
                    </a:p>
                  </a:txBody>
                  <a:tcPr/>
                </a:tc>
                <a:tc>
                  <a:txBody>
                    <a:bodyPr/>
                    <a:lstStyle/>
                    <a:p>
                      <a:pPr algn="l">
                        <a:lnSpc>
                          <a:spcPct val="105000"/>
                        </a:lnSpc>
                        <a:spcAft>
                          <a:spcPts val="0"/>
                        </a:spcAft>
                      </a:pPr>
                      <a:r>
                        <a:rPr lang="en-IN" sz="1800" b="1">
                          <a:effectLst/>
                          <a:latin typeface="+mn-lt"/>
                          <a:ea typeface="Calibri" panose="020F0502020204030204" pitchFamily="34" charset="0"/>
                          <a:cs typeface="Times New Roman" panose="02020603050405020304" pitchFamily="18" charset="0"/>
                        </a:rPr>
                        <a:t>0.9470961</a:t>
                      </a:r>
                      <a:endParaRPr lang="en-IN" sz="18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5000"/>
                        </a:lnSpc>
                        <a:spcAft>
                          <a:spcPts val="0"/>
                        </a:spcAft>
                      </a:pPr>
                      <a:r>
                        <a:rPr lang="en-IN" sz="1800" b="1">
                          <a:effectLst/>
                          <a:latin typeface="+mn-lt"/>
                          <a:ea typeface="Calibri" panose="020F0502020204030204" pitchFamily="34" charset="0"/>
                          <a:cs typeface="Times New Roman" panose="02020603050405020304" pitchFamily="18" charset="0"/>
                        </a:rPr>
                        <a:t>0.9268295</a:t>
                      </a:r>
                      <a:endParaRPr lang="en-IN" sz="18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5000"/>
                        </a:lnSpc>
                        <a:spcAft>
                          <a:spcPts val="0"/>
                        </a:spcAft>
                      </a:pPr>
                      <a:r>
                        <a:rPr lang="en-IN" sz="1800" b="1">
                          <a:effectLst/>
                          <a:latin typeface="+mn-lt"/>
                          <a:ea typeface="Calibri" panose="020F0502020204030204" pitchFamily="34" charset="0"/>
                          <a:cs typeface="Times New Roman" panose="02020603050405020304" pitchFamily="18" charset="0"/>
                        </a:rPr>
                        <a:t>0.8999350</a:t>
                      </a:r>
                      <a:endParaRPr lang="en-IN" sz="18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5000"/>
                        </a:lnSpc>
                        <a:spcAft>
                          <a:spcPts val="0"/>
                        </a:spcAft>
                      </a:pPr>
                      <a:r>
                        <a:rPr lang="en-IN" sz="1800" b="1" dirty="0">
                          <a:effectLst/>
                          <a:latin typeface="+mn-lt"/>
                          <a:ea typeface="Calibri" panose="020F0502020204030204" pitchFamily="34" charset="0"/>
                          <a:cs typeface="Times New Roman" panose="02020603050405020304" pitchFamily="18" charset="0"/>
                        </a:rPr>
                        <a:t>0.9082615</a:t>
                      </a:r>
                      <a:endParaRPr lang="en-IN" sz="1800" b="1" dirty="0">
                        <a:effectLst/>
                        <a:latin typeface="+mn-lt"/>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646111" y="6488668"/>
            <a:ext cx="9876523" cy="369332"/>
          </a:xfrm>
          <a:prstGeom prst="rect">
            <a:avLst/>
          </a:prstGeom>
          <a:noFill/>
        </p:spPr>
        <p:txBody>
          <a:bodyPr wrap="square" rtlCol="0">
            <a:spAutoFit/>
          </a:bodyPr>
          <a:lstStyle/>
          <a:p>
            <a:pPr algn="ctr"/>
            <a:r>
              <a:rPr lang="en-IN" b="1" dirty="0"/>
              <a:t>Accuracy values of </a:t>
            </a:r>
            <a:r>
              <a:rPr lang="en-IN" b="1" dirty="0" smtClean="0"/>
              <a:t>Lung Cancer </a:t>
            </a:r>
            <a:r>
              <a:rPr lang="en-IN" b="1" dirty="0"/>
              <a:t>dataset using G</a:t>
            </a:r>
            <a:r>
              <a:rPr lang="en-IN" b="1" dirty="0" smtClean="0"/>
              <a:t>enetic Algorithm</a:t>
            </a:r>
            <a:endParaRPr lang="en-IN" dirty="0"/>
          </a:p>
        </p:txBody>
      </p:sp>
    </p:spTree>
    <p:extLst>
      <p:ext uri="{BB962C8B-B14F-4D97-AF65-F5344CB8AC3E}">
        <p14:creationId xmlns="" xmlns:p14="http://schemas.microsoft.com/office/powerpoint/2010/main" val="422556466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286" y="452718"/>
            <a:ext cx="10156874" cy="1400530"/>
          </a:xfrm>
        </p:spPr>
        <p:txBody>
          <a:bodyPr/>
          <a:lstStyle/>
          <a:p>
            <a:r>
              <a:rPr lang="en-IN" dirty="0" smtClean="0"/>
              <a:t>FEATURES SELECTED IN EACH GENERATION BY GENETIC ALGORITHM</a:t>
            </a:r>
            <a:endParaRPr lang="en-IN" dirty="0"/>
          </a:p>
        </p:txBody>
      </p:sp>
      <p:sp>
        <p:nvSpPr>
          <p:cNvPr id="4" name="TextBox 3"/>
          <p:cNvSpPr txBox="1"/>
          <p:nvPr/>
        </p:nvSpPr>
        <p:spPr>
          <a:xfrm>
            <a:off x="1814733" y="6020972"/>
            <a:ext cx="8750104" cy="369332"/>
          </a:xfrm>
          <a:prstGeom prst="rect">
            <a:avLst/>
          </a:prstGeom>
          <a:noFill/>
        </p:spPr>
        <p:txBody>
          <a:bodyPr wrap="square" rtlCol="0">
            <a:spAutoFit/>
          </a:bodyPr>
          <a:lstStyle/>
          <a:p>
            <a:r>
              <a:rPr lang="en-IN" b="1" dirty="0"/>
              <a:t>Average number of features selected in each generation on SRBCT dataset</a:t>
            </a:r>
            <a:endParaRPr lang="en-IN" dirty="0"/>
          </a:p>
        </p:txBody>
      </p:sp>
      <p:pic>
        <p:nvPicPr>
          <p:cNvPr id="5" name="Picture 4" descr="F:\Minor\final code\Srbct genetic algorithm\Number_of_Features__SRBCT.png"/>
          <p:cNvPicPr/>
          <p:nvPr/>
        </p:nvPicPr>
        <p:blipFill rotWithShape="1">
          <a:blip r:embed="rId2"/>
          <a:srcRect t="8934"/>
          <a:stretch/>
        </p:blipFill>
        <p:spPr bwMode="auto">
          <a:xfrm>
            <a:off x="2612706" y="1853248"/>
            <a:ext cx="6905563" cy="3797154"/>
          </a:xfrm>
          <a:prstGeom prst="rect">
            <a:avLst/>
          </a:prstGeom>
          <a:noFill/>
          <a:ln>
            <a:noFill/>
          </a:ln>
          <a:extLst>
            <a:ext uri="{53640926-AAD7-44D8-BBD7-CCE9431645EC}">
              <a14:shadowObscured xmlns="" xmlns:a14="http://schemas.microsoft.com/office/drawing/2010/main"/>
            </a:ext>
          </a:extLst>
        </p:spPr>
      </p:pic>
    </p:spTree>
    <p:extLst>
      <p:ext uri="{BB962C8B-B14F-4D97-AF65-F5344CB8AC3E}">
        <p14:creationId xmlns="" xmlns:p14="http://schemas.microsoft.com/office/powerpoint/2010/main" val="1672455631"/>
      </p:ext>
    </p:extLst>
  </p:cSld>
  <p:clrMapOvr>
    <a:masterClrMapping/>
  </p:clrMapOvr>
  <p:transition spd="slow">
    <p:push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286" y="452718"/>
            <a:ext cx="10156874" cy="1400530"/>
          </a:xfrm>
        </p:spPr>
        <p:txBody>
          <a:bodyPr/>
          <a:lstStyle/>
          <a:p>
            <a:r>
              <a:rPr lang="en-IN" dirty="0" smtClean="0"/>
              <a:t>FEATURES SELECTED IN EACH GENERATION BY GENETIC ALGORITHM</a:t>
            </a:r>
            <a:endParaRPr lang="en-IN" dirty="0"/>
          </a:p>
        </p:txBody>
      </p:sp>
      <p:sp>
        <p:nvSpPr>
          <p:cNvPr id="4" name="TextBox 3"/>
          <p:cNvSpPr txBox="1"/>
          <p:nvPr/>
        </p:nvSpPr>
        <p:spPr>
          <a:xfrm>
            <a:off x="984738" y="6020972"/>
            <a:ext cx="9580099" cy="369332"/>
          </a:xfrm>
          <a:prstGeom prst="rect">
            <a:avLst/>
          </a:prstGeom>
          <a:noFill/>
        </p:spPr>
        <p:txBody>
          <a:bodyPr wrap="square" rtlCol="0">
            <a:spAutoFit/>
          </a:bodyPr>
          <a:lstStyle/>
          <a:p>
            <a:r>
              <a:rPr lang="en-IN" b="1" dirty="0"/>
              <a:t>Average number of features selected in each generation on </a:t>
            </a:r>
            <a:r>
              <a:rPr lang="en-IN" b="1" dirty="0" smtClean="0"/>
              <a:t>Prostate Tumour </a:t>
            </a:r>
            <a:r>
              <a:rPr lang="en-IN" b="1" dirty="0"/>
              <a:t>dataset</a:t>
            </a:r>
            <a:endParaRPr lang="en-IN" dirty="0"/>
          </a:p>
        </p:txBody>
      </p:sp>
      <p:pic>
        <p:nvPicPr>
          <p:cNvPr id="6" name="Picture 5" descr="F:\Minor\final code\prostate tumor genetic algorithm\Number_of_Features__Prostate_Tumor.png"/>
          <p:cNvPicPr/>
          <p:nvPr/>
        </p:nvPicPr>
        <p:blipFill rotWithShape="1">
          <a:blip r:embed="rId2"/>
          <a:srcRect t="8519"/>
          <a:stretch/>
        </p:blipFill>
        <p:spPr bwMode="auto">
          <a:xfrm>
            <a:off x="2658794" y="1853247"/>
            <a:ext cx="6905563" cy="3814458"/>
          </a:xfrm>
          <a:prstGeom prst="rect">
            <a:avLst/>
          </a:prstGeom>
          <a:noFill/>
          <a:ln>
            <a:noFill/>
          </a:ln>
          <a:extLst>
            <a:ext uri="{53640926-AAD7-44D8-BBD7-CCE9431645EC}">
              <a14:shadowObscured xmlns="" xmlns:a14="http://schemas.microsoft.com/office/drawing/2010/main"/>
            </a:ext>
          </a:extLst>
        </p:spPr>
      </p:pic>
    </p:spTree>
    <p:extLst>
      <p:ext uri="{BB962C8B-B14F-4D97-AF65-F5344CB8AC3E}">
        <p14:creationId xmlns="" xmlns:p14="http://schemas.microsoft.com/office/powerpoint/2010/main" val="401048619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286" y="452718"/>
            <a:ext cx="10156874" cy="1400530"/>
          </a:xfrm>
        </p:spPr>
        <p:txBody>
          <a:bodyPr/>
          <a:lstStyle/>
          <a:p>
            <a:r>
              <a:rPr lang="en-IN" dirty="0" smtClean="0"/>
              <a:t>FEATURES SELECTED IN EACH GENERATION BY GENETIC ALGORITHM</a:t>
            </a:r>
            <a:endParaRPr lang="en-IN" dirty="0"/>
          </a:p>
        </p:txBody>
      </p:sp>
      <p:sp>
        <p:nvSpPr>
          <p:cNvPr id="4" name="TextBox 3"/>
          <p:cNvSpPr txBox="1"/>
          <p:nvPr/>
        </p:nvSpPr>
        <p:spPr>
          <a:xfrm>
            <a:off x="984738" y="6020972"/>
            <a:ext cx="9580099" cy="369332"/>
          </a:xfrm>
          <a:prstGeom prst="rect">
            <a:avLst/>
          </a:prstGeom>
          <a:noFill/>
        </p:spPr>
        <p:txBody>
          <a:bodyPr wrap="square" rtlCol="0">
            <a:spAutoFit/>
          </a:bodyPr>
          <a:lstStyle/>
          <a:p>
            <a:r>
              <a:rPr lang="en-IN" b="1" dirty="0"/>
              <a:t>Average number of features selected in each generation on </a:t>
            </a:r>
            <a:r>
              <a:rPr lang="en-IN" b="1" dirty="0" smtClean="0"/>
              <a:t>Lung Cancer </a:t>
            </a:r>
            <a:r>
              <a:rPr lang="en-IN" b="1" dirty="0"/>
              <a:t>dataset</a:t>
            </a:r>
            <a:endParaRPr lang="en-IN" dirty="0"/>
          </a:p>
        </p:txBody>
      </p:sp>
      <p:pic>
        <p:nvPicPr>
          <p:cNvPr id="5" name="Picture 4" descr="F:\Minor\final code\lungcancer genetic algorithm\Number_of_Features__Lung_Cancer.png"/>
          <p:cNvPicPr/>
          <p:nvPr/>
        </p:nvPicPr>
        <p:blipFill rotWithShape="1">
          <a:blip r:embed="rId2"/>
          <a:srcRect t="9708"/>
          <a:stretch/>
        </p:blipFill>
        <p:spPr bwMode="auto">
          <a:xfrm>
            <a:off x="2618519" y="1853248"/>
            <a:ext cx="6905563" cy="3764880"/>
          </a:xfrm>
          <a:prstGeom prst="rect">
            <a:avLst/>
          </a:prstGeom>
          <a:noFill/>
          <a:ln>
            <a:noFill/>
          </a:ln>
          <a:extLst>
            <a:ext uri="{53640926-AAD7-44D8-BBD7-CCE9431645EC}">
              <a14:shadowObscured xmlns="" xmlns:a14="http://schemas.microsoft.com/office/drawing/2010/main"/>
            </a:ext>
          </a:extLst>
        </p:spPr>
      </p:pic>
    </p:spTree>
    <p:extLst>
      <p:ext uri="{BB962C8B-B14F-4D97-AF65-F5344CB8AC3E}">
        <p14:creationId xmlns="" xmlns:p14="http://schemas.microsoft.com/office/powerpoint/2010/main" val="362407497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BARS OF GENETIC FEATURE SELECTION ALGORITHM</a:t>
            </a:r>
            <a:endParaRPr lang="en-IN" dirty="0"/>
          </a:p>
        </p:txBody>
      </p:sp>
      <p:sp>
        <p:nvSpPr>
          <p:cNvPr id="7" name="TextBox 6"/>
          <p:cNvSpPr txBox="1"/>
          <p:nvPr/>
        </p:nvSpPr>
        <p:spPr>
          <a:xfrm>
            <a:off x="646111" y="6155140"/>
            <a:ext cx="11100411" cy="369332"/>
          </a:xfrm>
          <a:prstGeom prst="rect">
            <a:avLst/>
          </a:prstGeom>
          <a:noFill/>
        </p:spPr>
        <p:txBody>
          <a:bodyPr wrap="square" rtlCol="0">
            <a:spAutoFit/>
          </a:bodyPr>
          <a:lstStyle/>
          <a:p>
            <a:pPr algn="ctr"/>
            <a:r>
              <a:rPr lang="en-IN" b="1" dirty="0" smtClean="0"/>
              <a:t>Error bar representing error on SRBCT dataset by different classifiers with Genetic Feature Selection</a:t>
            </a:r>
            <a:endParaRPr lang="en-IN" dirty="0"/>
          </a:p>
        </p:txBody>
      </p:sp>
      <p:pic>
        <p:nvPicPr>
          <p:cNvPr id="6" name="Picture 5" descr="F:\Minor\final code\Srbct genetic algorithm\error_bar_SRBCT.png"/>
          <p:cNvPicPr/>
          <p:nvPr/>
        </p:nvPicPr>
        <p:blipFill rotWithShape="1">
          <a:blip r:embed="rId2"/>
          <a:srcRect t="1791" b="2070"/>
          <a:stretch/>
        </p:blipFill>
        <p:spPr bwMode="auto">
          <a:xfrm>
            <a:off x="2556288" y="1853247"/>
            <a:ext cx="6398436" cy="3799896"/>
          </a:xfrm>
          <a:prstGeom prst="rect">
            <a:avLst/>
          </a:prstGeom>
          <a:noFill/>
          <a:ln>
            <a:noFill/>
          </a:ln>
          <a:extLst>
            <a:ext uri="{53640926-AAD7-44D8-BBD7-CCE9431645EC}">
              <a14:shadowObscured xmlns="" xmlns:a14="http://schemas.microsoft.com/office/drawing/2010/main"/>
            </a:ext>
          </a:extLst>
        </p:spPr>
      </p:pic>
    </p:spTree>
    <p:extLst>
      <p:ext uri="{BB962C8B-B14F-4D97-AF65-F5344CB8AC3E}">
        <p14:creationId xmlns="" xmlns:p14="http://schemas.microsoft.com/office/powerpoint/2010/main" val="44562802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p:txBody>
          <a:bodyPr>
            <a:normAutofit lnSpcReduction="10000"/>
          </a:bodyPr>
          <a:lstStyle/>
          <a:p>
            <a:pPr>
              <a:lnSpc>
                <a:spcPct val="150000"/>
              </a:lnSpc>
            </a:pPr>
            <a:r>
              <a:rPr lang="en-US" dirty="0"/>
              <a:t>Process of Feature Selection</a:t>
            </a:r>
          </a:p>
          <a:p>
            <a:pPr lvl="1">
              <a:lnSpc>
                <a:spcPct val="150000"/>
              </a:lnSpc>
            </a:pPr>
            <a:r>
              <a:rPr lang="en-US" dirty="0"/>
              <a:t>Determining Search Direction</a:t>
            </a:r>
          </a:p>
          <a:p>
            <a:pPr lvl="1">
              <a:lnSpc>
                <a:spcPct val="150000"/>
              </a:lnSpc>
            </a:pPr>
            <a:r>
              <a:rPr lang="en-US" dirty="0"/>
              <a:t>Determining Search Strategy</a:t>
            </a:r>
          </a:p>
          <a:p>
            <a:pPr lvl="1">
              <a:lnSpc>
                <a:spcPct val="150000"/>
              </a:lnSpc>
            </a:pPr>
            <a:r>
              <a:rPr lang="en-US" dirty="0"/>
              <a:t>Determining Evaluation </a:t>
            </a:r>
            <a:r>
              <a:rPr lang="en-US" dirty="0" smtClean="0"/>
              <a:t>Criteria (filter and hybrid)</a:t>
            </a:r>
            <a:endParaRPr lang="en-US" dirty="0"/>
          </a:p>
          <a:p>
            <a:pPr lvl="1">
              <a:lnSpc>
                <a:spcPct val="150000"/>
              </a:lnSpc>
            </a:pPr>
            <a:r>
              <a:rPr lang="en-US" dirty="0"/>
              <a:t>Defining Stopping Criteria</a:t>
            </a:r>
          </a:p>
          <a:p>
            <a:pPr lvl="1">
              <a:lnSpc>
                <a:spcPct val="150000"/>
              </a:lnSpc>
            </a:pPr>
            <a:r>
              <a:rPr lang="en-US" dirty="0"/>
              <a:t>Validating the Result</a:t>
            </a:r>
          </a:p>
          <a:p>
            <a:pPr>
              <a:lnSpc>
                <a:spcPct val="150000"/>
              </a:lnSpc>
            </a:pPr>
            <a:r>
              <a:rPr lang="en-US" dirty="0"/>
              <a:t>Used ReliefF, F-score, Low Variance, Fisher Score</a:t>
            </a:r>
          </a:p>
          <a:p>
            <a:pPr>
              <a:lnSpc>
                <a:spcPct val="150000"/>
              </a:lnSpc>
            </a:pPr>
            <a:r>
              <a:rPr lang="en-US" dirty="0"/>
              <a:t>Used </a:t>
            </a:r>
            <a:r>
              <a:rPr lang="en-US" i="1" dirty="0"/>
              <a:t>k</a:t>
            </a:r>
            <a:r>
              <a:rPr lang="en-US" dirty="0"/>
              <a:t>-fold Cross Validation</a:t>
            </a:r>
          </a:p>
          <a:p>
            <a:pPr marL="457200" lvl="1" indent="0">
              <a:buNone/>
            </a:pPr>
            <a:endParaRPr lang="en-US" dirty="0"/>
          </a:p>
          <a:p>
            <a:pPr lvl="1"/>
            <a:endParaRPr lang="en-US" dirty="0"/>
          </a:p>
          <a:p>
            <a:pPr lvl="1"/>
            <a:endParaRPr lang="en-IN" dirty="0"/>
          </a:p>
        </p:txBody>
      </p:sp>
    </p:spTree>
    <p:extLst>
      <p:ext uri="{BB962C8B-B14F-4D97-AF65-F5344CB8AC3E}">
        <p14:creationId xmlns="" xmlns:p14="http://schemas.microsoft.com/office/powerpoint/2010/main" val="22986547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BARS OF GENETIC FEATURE SELECTION ALGORITHM</a:t>
            </a:r>
            <a:endParaRPr lang="en-IN" dirty="0"/>
          </a:p>
        </p:txBody>
      </p:sp>
      <p:sp>
        <p:nvSpPr>
          <p:cNvPr id="7" name="TextBox 6"/>
          <p:cNvSpPr txBox="1"/>
          <p:nvPr/>
        </p:nvSpPr>
        <p:spPr>
          <a:xfrm>
            <a:off x="0" y="6155140"/>
            <a:ext cx="12191999" cy="369332"/>
          </a:xfrm>
          <a:prstGeom prst="rect">
            <a:avLst/>
          </a:prstGeom>
          <a:noFill/>
        </p:spPr>
        <p:txBody>
          <a:bodyPr wrap="square" rtlCol="0">
            <a:spAutoFit/>
          </a:bodyPr>
          <a:lstStyle/>
          <a:p>
            <a:pPr algn="ctr"/>
            <a:r>
              <a:rPr lang="en-IN" b="1" dirty="0"/>
              <a:t>Error bar representing error on Prostate Tumour dataset by different classifiers with </a:t>
            </a:r>
            <a:r>
              <a:rPr lang="en-IN" b="1" dirty="0" smtClean="0"/>
              <a:t>Genetic </a:t>
            </a:r>
            <a:r>
              <a:rPr lang="en-IN" b="1" dirty="0"/>
              <a:t>F</a:t>
            </a:r>
            <a:r>
              <a:rPr lang="en-IN" b="1" dirty="0" smtClean="0"/>
              <a:t>eature selection</a:t>
            </a:r>
            <a:endParaRPr lang="en-IN" dirty="0"/>
          </a:p>
        </p:txBody>
      </p:sp>
      <p:pic>
        <p:nvPicPr>
          <p:cNvPr id="5" name="Picture 4" descr="F:\Minor\final code\prostate tumor genetic algorithm\error_bar_Bagging_Prostate_Tumor.png"/>
          <p:cNvPicPr/>
          <p:nvPr/>
        </p:nvPicPr>
        <p:blipFill>
          <a:blip r:embed="rId2"/>
          <a:srcRect/>
          <a:stretch>
            <a:fillRect/>
          </a:stretch>
        </p:blipFill>
        <p:spPr bwMode="auto">
          <a:xfrm>
            <a:off x="2565178" y="1853248"/>
            <a:ext cx="6398436" cy="3960000"/>
          </a:xfrm>
          <a:prstGeom prst="rect">
            <a:avLst/>
          </a:prstGeom>
          <a:noFill/>
          <a:ln w="9525">
            <a:noFill/>
            <a:miter lim="800000"/>
            <a:headEnd/>
            <a:tailEnd/>
          </a:ln>
        </p:spPr>
      </p:pic>
    </p:spTree>
    <p:extLst>
      <p:ext uri="{BB962C8B-B14F-4D97-AF65-F5344CB8AC3E}">
        <p14:creationId xmlns="" xmlns:p14="http://schemas.microsoft.com/office/powerpoint/2010/main" val="91627672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BARS OF GENETIC FEATURE SELECTION ALGORITHM</a:t>
            </a:r>
            <a:endParaRPr lang="en-IN" dirty="0"/>
          </a:p>
        </p:txBody>
      </p:sp>
      <p:sp>
        <p:nvSpPr>
          <p:cNvPr id="7" name="TextBox 6"/>
          <p:cNvSpPr txBox="1"/>
          <p:nvPr/>
        </p:nvSpPr>
        <p:spPr>
          <a:xfrm>
            <a:off x="182881" y="6155140"/>
            <a:ext cx="11746522" cy="369332"/>
          </a:xfrm>
          <a:prstGeom prst="rect">
            <a:avLst/>
          </a:prstGeom>
          <a:noFill/>
        </p:spPr>
        <p:txBody>
          <a:bodyPr wrap="square" rtlCol="0">
            <a:spAutoFit/>
          </a:bodyPr>
          <a:lstStyle/>
          <a:p>
            <a:pPr algn="ctr"/>
            <a:r>
              <a:rPr lang="en-IN" b="1" dirty="0"/>
              <a:t>Error bar representing error on L</a:t>
            </a:r>
            <a:r>
              <a:rPr lang="en-IN" b="1" dirty="0" smtClean="0"/>
              <a:t>ung </a:t>
            </a:r>
            <a:r>
              <a:rPr lang="en-IN" b="1" dirty="0"/>
              <a:t>C</a:t>
            </a:r>
            <a:r>
              <a:rPr lang="en-IN" b="1" dirty="0" smtClean="0"/>
              <a:t>ancer </a:t>
            </a:r>
            <a:r>
              <a:rPr lang="en-IN" b="1" dirty="0"/>
              <a:t>dataset by different classifiers with </a:t>
            </a:r>
            <a:r>
              <a:rPr lang="en-IN" b="1" dirty="0" smtClean="0"/>
              <a:t>Genetic </a:t>
            </a:r>
            <a:r>
              <a:rPr lang="en-IN" b="1" dirty="0"/>
              <a:t>F</a:t>
            </a:r>
            <a:r>
              <a:rPr lang="en-IN" b="1" dirty="0" smtClean="0"/>
              <a:t>eature </a:t>
            </a:r>
            <a:r>
              <a:rPr lang="en-IN" b="1" dirty="0"/>
              <a:t>selection</a:t>
            </a:r>
            <a:endParaRPr lang="en-IN" dirty="0"/>
          </a:p>
        </p:txBody>
      </p:sp>
      <p:pic>
        <p:nvPicPr>
          <p:cNvPr id="5" name="Picture 4" descr="C:\Users\Kishore Taggi 007\AppData\Local\Microsoft\Windows\INetCache\Content.Word\error_bar_Bagging_Lung_Cancer.png"/>
          <p:cNvPicPr/>
          <p:nvPr/>
        </p:nvPicPr>
        <p:blipFill rotWithShape="1">
          <a:blip r:embed="rId2">
            <a:extLst>
              <a:ext uri="{28A0092B-C50C-407E-A947-70E740481C1C}">
                <a14:useLocalDpi xmlns="" xmlns:a14="http://schemas.microsoft.com/office/drawing/2010/main" val="0"/>
              </a:ext>
            </a:extLst>
          </a:blip>
          <a:srcRect t="1672" b="2532"/>
          <a:stretch/>
        </p:blipFill>
        <p:spPr bwMode="auto">
          <a:xfrm>
            <a:off x="2579273" y="1853248"/>
            <a:ext cx="6480000" cy="3786338"/>
          </a:xfrm>
          <a:prstGeom prst="rect">
            <a:avLst/>
          </a:prstGeom>
          <a:noFill/>
          <a:ln>
            <a:noFill/>
          </a:ln>
          <a:extLst>
            <a:ext uri="{53640926-AAD7-44D8-BBD7-CCE9431645EC}">
              <a14:shadowObscured xmlns="" xmlns:a14="http://schemas.microsoft.com/office/drawing/2010/main"/>
            </a:ext>
          </a:extLst>
        </p:spPr>
      </p:pic>
    </p:spTree>
    <p:extLst>
      <p:ext uri="{BB962C8B-B14F-4D97-AF65-F5344CB8AC3E}">
        <p14:creationId xmlns="" xmlns:p14="http://schemas.microsoft.com/office/powerpoint/2010/main" val="419433275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 OF DIFFERENT CLASSIFIERS USING GENETIC FEATURE SELECTION</a:t>
            </a:r>
            <a:endParaRPr lang="en-IN" dirty="0"/>
          </a:p>
        </p:txBody>
      </p:sp>
      <p:sp>
        <p:nvSpPr>
          <p:cNvPr id="4" name="TextBox 3"/>
          <p:cNvSpPr txBox="1"/>
          <p:nvPr/>
        </p:nvSpPr>
        <p:spPr>
          <a:xfrm>
            <a:off x="956603" y="6105378"/>
            <a:ext cx="9706708" cy="646331"/>
          </a:xfrm>
          <a:prstGeom prst="rect">
            <a:avLst/>
          </a:prstGeom>
          <a:noFill/>
        </p:spPr>
        <p:txBody>
          <a:bodyPr wrap="square" rtlCol="0">
            <a:spAutoFit/>
          </a:bodyPr>
          <a:lstStyle/>
          <a:p>
            <a:pPr algn="ctr"/>
            <a:r>
              <a:rPr lang="en-IN" b="1" dirty="0"/>
              <a:t>Boxplot of accuracy scores of different classifiers on SRBCT dataset using </a:t>
            </a:r>
            <a:r>
              <a:rPr lang="en-IN" b="1" dirty="0" smtClean="0"/>
              <a:t>Genetic </a:t>
            </a:r>
            <a:r>
              <a:rPr lang="en-IN" b="1" dirty="0"/>
              <a:t>F</a:t>
            </a:r>
            <a:r>
              <a:rPr lang="en-IN" b="1" dirty="0" smtClean="0"/>
              <a:t>eature </a:t>
            </a:r>
            <a:r>
              <a:rPr lang="en-IN" b="1" dirty="0"/>
              <a:t>S</a:t>
            </a:r>
            <a:r>
              <a:rPr lang="en-IN" b="1" dirty="0" smtClean="0"/>
              <a:t>election </a:t>
            </a:r>
            <a:r>
              <a:rPr lang="en-IN" b="1" dirty="0"/>
              <a:t>A</a:t>
            </a:r>
            <a:r>
              <a:rPr lang="en-IN" b="1" dirty="0" smtClean="0"/>
              <a:t>lgorithm</a:t>
            </a:r>
            <a:endParaRPr lang="en-IN" dirty="0"/>
          </a:p>
        </p:txBody>
      </p:sp>
      <p:pic>
        <p:nvPicPr>
          <p:cNvPr id="6" name="Picture 5" descr="F:\Minor\final code\Srbct genetic algorithm\Boxplot_accuracy_SRBCT.png"/>
          <p:cNvPicPr/>
          <p:nvPr/>
        </p:nvPicPr>
        <p:blipFill rotWithShape="1">
          <a:blip r:embed="rId2"/>
          <a:srcRect l="4488" t="9960" r="7258" b="4581"/>
          <a:stretch/>
        </p:blipFill>
        <p:spPr bwMode="auto">
          <a:xfrm>
            <a:off x="2724457" y="2048093"/>
            <a:ext cx="6480000" cy="3960000"/>
          </a:xfrm>
          <a:prstGeom prst="rect">
            <a:avLst/>
          </a:prstGeom>
          <a:noFill/>
          <a:ln>
            <a:noFill/>
          </a:ln>
          <a:extLst>
            <a:ext uri="{53640926-AAD7-44D8-BBD7-CCE9431645EC}">
              <a14:shadowObscured xmlns="" xmlns:a14="http://schemas.microsoft.com/office/drawing/2010/main"/>
            </a:ext>
          </a:extLst>
        </p:spPr>
      </p:pic>
    </p:spTree>
    <p:extLst>
      <p:ext uri="{BB962C8B-B14F-4D97-AF65-F5344CB8AC3E}">
        <p14:creationId xmlns="" xmlns:p14="http://schemas.microsoft.com/office/powerpoint/2010/main" val="451121102"/>
      </p:ext>
    </p:extLst>
  </p:cSld>
  <p:clrMapOvr>
    <a:masterClrMapping/>
  </p:clrMapOvr>
  <p:transition spd="slow">
    <p:push di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 OF DIFFERENT CLASSIFIERS USING GENETIC FEATURE SELECTION</a:t>
            </a:r>
            <a:endParaRPr lang="en-IN" dirty="0"/>
          </a:p>
        </p:txBody>
      </p:sp>
      <p:sp>
        <p:nvSpPr>
          <p:cNvPr id="4" name="TextBox 3"/>
          <p:cNvSpPr txBox="1"/>
          <p:nvPr/>
        </p:nvSpPr>
        <p:spPr>
          <a:xfrm>
            <a:off x="956603" y="6105378"/>
            <a:ext cx="9706708" cy="646331"/>
          </a:xfrm>
          <a:prstGeom prst="rect">
            <a:avLst/>
          </a:prstGeom>
          <a:noFill/>
        </p:spPr>
        <p:txBody>
          <a:bodyPr wrap="square" rtlCol="0">
            <a:spAutoFit/>
          </a:bodyPr>
          <a:lstStyle/>
          <a:p>
            <a:pPr algn="ctr"/>
            <a:r>
              <a:rPr lang="en-IN" b="1" dirty="0"/>
              <a:t>Boxplot of accuracy scores of different classifiers on Prostate Tumour dataset using G</a:t>
            </a:r>
            <a:r>
              <a:rPr lang="en-IN" b="1" dirty="0" smtClean="0"/>
              <a:t>enetic </a:t>
            </a:r>
            <a:r>
              <a:rPr lang="en-IN" b="1" dirty="0"/>
              <a:t>F</a:t>
            </a:r>
            <a:r>
              <a:rPr lang="en-IN" b="1" dirty="0" smtClean="0"/>
              <a:t>eature </a:t>
            </a:r>
            <a:r>
              <a:rPr lang="en-IN" b="1" dirty="0"/>
              <a:t>S</a:t>
            </a:r>
            <a:r>
              <a:rPr lang="en-IN" b="1" dirty="0" smtClean="0"/>
              <a:t>election </a:t>
            </a:r>
            <a:r>
              <a:rPr lang="en-IN" b="1" dirty="0"/>
              <a:t>A</a:t>
            </a:r>
            <a:r>
              <a:rPr lang="en-IN" b="1" dirty="0" smtClean="0"/>
              <a:t>lgorithm</a:t>
            </a:r>
            <a:endParaRPr lang="en-IN" dirty="0"/>
          </a:p>
        </p:txBody>
      </p:sp>
      <p:pic>
        <p:nvPicPr>
          <p:cNvPr id="5" name="Picture 4" descr="F:\Minor\final code\prostate tumor genetic algorithm\Boxplot_accuracy_Prostate_Tumor.png"/>
          <p:cNvPicPr/>
          <p:nvPr/>
        </p:nvPicPr>
        <p:blipFill rotWithShape="1">
          <a:blip r:embed="rId2"/>
          <a:srcRect l="5153" t="8854" r="6758" b="4602"/>
          <a:stretch/>
        </p:blipFill>
        <p:spPr bwMode="auto">
          <a:xfrm>
            <a:off x="2746033" y="1996585"/>
            <a:ext cx="6426102" cy="3968117"/>
          </a:xfrm>
          <a:prstGeom prst="rect">
            <a:avLst/>
          </a:prstGeom>
          <a:noFill/>
          <a:ln>
            <a:noFill/>
          </a:ln>
          <a:extLst>
            <a:ext uri="{53640926-AAD7-44D8-BBD7-CCE9431645EC}">
              <a14:shadowObscured xmlns="" xmlns:a14="http://schemas.microsoft.com/office/drawing/2010/main"/>
            </a:ext>
          </a:extLst>
        </p:spPr>
      </p:pic>
    </p:spTree>
    <p:extLst>
      <p:ext uri="{BB962C8B-B14F-4D97-AF65-F5344CB8AC3E}">
        <p14:creationId xmlns="" xmlns:p14="http://schemas.microsoft.com/office/powerpoint/2010/main" val="172846943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 OF DIFFERENT CLASSIFIERS USING GENETIC FEATURE SELECTION</a:t>
            </a:r>
            <a:endParaRPr lang="en-IN" dirty="0"/>
          </a:p>
        </p:txBody>
      </p:sp>
      <p:sp>
        <p:nvSpPr>
          <p:cNvPr id="4" name="TextBox 3"/>
          <p:cNvSpPr txBox="1"/>
          <p:nvPr/>
        </p:nvSpPr>
        <p:spPr>
          <a:xfrm>
            <a:off x="956603" y="6105378"/>
            <a:ext cx="9706708" cy="646331"/>
          </a:xfrm>
          <a:prstGeom prst="rect">
            <a:avLst/>
          </a:prstGeom>
          <a:noFill/>
        </p:spPr>
        <p:txBody>
          <a:bodyPr wrap="square" rtlCol="0">
            <a:spAutoFit/>
          </a:bodyPr>
          <a:lstStyle/>
          <a:p>
            <a:pPr algn="ctr"/>
            <a:r>
              <a:rPr lang="en-IN" b="1" dirty="0"/>
              <a:t>Boxplot of accuracy scores of different classifiers on </a:t>
            </a:r>
            <a:r>
              <a:rPr lang="en-IN" b="1" dirty="0" smtClean="0"/>
              <a:t>Lung </a:t>
            </a:r>
            <a:r>
              <a:rPr lang="en-IN" b="1" dirty="0"/>
              <a:t>C</a:t>
            </a:r>
            <a:r>
              <a:rPr lang="en-IN" b="1" dirty="0" smtClean="0"/>
              <a:t>ancer </a:t>
            </a:r>
            <a:r>
              <a:rPr lang="en-IN" b="1" dirty="0"/>
              <a:t>dataset using G</a:t>
            </a:r>
            <a:r>
              <a:rPr lang="en-IN" b="1" dirty="0" smtClean="0"/>
              <a:t>enetic </a:t>
            </a:r>
            <a:r>
              <a:rPr lang="en-IN" b="1" dirty="0"/>
              <a:t>F</a:t>
            </a:r>
            <a:r>
              <a:rPr lang="en-IN" b="1" dirty="0" smtClean="0"/>
              <a:t>eature </a:t>
            </a:r>
            <a:r>
              <a:rPr lang="en-IN" b="1" dirty="0"/>
              <a:t>S</a:t>
            </a:r>
            <a:r>
              <a:rPr lang="en-IN" b="1" dirty="0" smtClean="0"/>
              <a:t>election </a:t>
            </a:r>
            <a:r>
              <a:rPr lang="en-IN" b="1" dirty="0"/>
              <a:t>A</a:t>
            </a:r>
            <a:r>
              <a:rPr lang="en-IN" b="1" dirty="0" smtClean="0"/>
              <a:t>lgorithm</a:t>
            </a:r>
            <a:endParaRPr lang="en-IN" dirty="0"/>
          </a:p>
        </p:txBody>
      </p:sp>
      <p:pic>
        <p:nvPicPr>
          <p:cNvPr id="5" name="Picture 4" descr="C:\Users\Kishore Taggi 007\AppData\Local\Microsoft\Windows\INetCache\Content.Word\Boxplot_accuracy_Lung_Cancer.png"/>
          <p:cNvPicPr/>
          <p:nvPr/>
        </p:nvPicPr>
        <p:blipFill rotWithShape="1">
          <a:blip r:embed="rId2">
            <a:extLst>
              <a:ext uri="{28A0092B-C50C-407E-A947-70E740481C1C}">
                <a14:useLocalDpi xmlns="" xmlns:a14="http://schemas.microsoft.com/office/drawing/2010/main" val="0"/>
              </a:ext>
            </a:extLst>
          </a:blip>
          <a:srcRect t="8659" r="6442"/>
          <a:stretch/>
        </p:blipFill>
        <p:spPr bwMode="auto">
          <a:xfrm>
            <a:off x="2700557" y="1853246"/>
            <a:ext cx="6480000" cy="4083319"/>
          </a:xfrm>
          <a:prstGeom prst="rect">
            <a:avLst/>
          </a:prstGeom>
          <a:noFill/>
          <a:ln>
            <a:noFill/>
          </a:ln>
          <a:extLst>
            <a:ext uri="{53640926-AAD7-44D8-BBD7-CCE9431645EC}">
              <a14:shadowObscured xmlns="" xmlns:a14="http://schemas.microsoft.com/office/drawing/2010/main"/>
            </a:ext>
          </a:extLst>
        </p:spPr>
      </p:pic>
    </p:spTree>
    <p:extLst>
      <p:ext uri="{BB962C8B-B14F-4D97-AF65-F5344CB8AC3E}">
        <p14:creationId xmlns="" xmlns:p14="http://schemas.microsoft.com/office/powerpoint/2010/main" val="96878269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a:xfrm>
            <a:off x="1103312" y="1519312"/>
            <a:ext cx="9292713" cy="5338688"/>
          </a:xfrm>
        </p:spPr>
        <p:txBody>
          <a:bodyPr>
            <a:normAutofit fontScale="92500" lnSpcReduction="10000"/>
          </a:bodyPr>
          <a:lstStyle/>
          <a:p>
            <a:pPr algn="just">
              <a:lnSpc>
                <a:spcPct val="150000"/>
              </a:lnSpc>
            </a:pPr>
            <a:r>
              <a:rPr lang="en-IN" dirty="0"/>
              <a:t>Reduced the dimensionality problem &amp; reduced over fitting problems when feature selection algorithms were applied. In SRBCT dataset there are 2309 features, when  selected top 10, 20, 40, 60, 80, 100 the accuracy was greater than 80% in most of the cases. Likewise in lung cancer and prostate tumour dataset also there are 12601 and 10510 features respectively whose accuracy score was greater than 80% in most of the cases, which is acceptable. </a:t>
            </a:r>
          </a:p>
          <a:p>
            <a:pPr algn="just">
              <a:lnSpc>
                <a:spcPct val="150000"/>
              </a:lnSpc>
            </a:pPr>
            <a:r>
              <a:rPr lang="en-IN" dirty="0"/>
              <a:t>Selecting top 100 features sometimes resulted in less accuracy and also took much time for computation. So, on selecting features using genetic algorithm on gene data the accuracy score was above 90% which is even better than feature selection algorithms. In this way the accuracy can be increased on datasets with high dimensionality but with less samples</a:t>
            </a:r>
            <a:r>
              <a:rPr lang="en-IN" dirty="0" smtClean="0"/>
              <a:t>.</a:t>
            </a:r>
            <a:endParaRPr lang="en-IN" dirty="0"/>
          </a:p>
        </p:txBody>
      </p:sp>
    </p:spTree>
    <p:extLst>
      <p:ext uri="{BB962C8B-B14F-4D97-AF65-F5344CB8AC3E}">
        <p14:creationId xmlns="" xmlns:p14="http://schemas.microsoft.com/office/powerpoint/2010/main" val="42545505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IN" dirty="0"/>
          </a:p>
        </p:txBody>
      </p:sp>
      <p:sp>
        <p:nvSpPr>
          <p:cNvPr id="3" name="Content Placeholder 2"/>
          <p:cNvSpPr>
            <a:spLocks noGrp="1"/>
          </p:cNvSpPr>
          <p:nvPr>
            <p:ph idx="1"/>
          </p:nvPr>
        </p:nvSpPr>
        <p:spPr/>
        <p:txBody>
          <a:bodyPr/>
          <a:lstStyle/>
          <a:p>
            <a:pPr marL="0" indent="0" algn="just">
              <a:lnSpc>
                <a:spcPct val="150000"/>
              </a:lnSpc>
              <a:buNone/>
            </a:pPr>
            <a:r>
              <a:rPr lang="en-IN" dirty="0"/>
              <a:t>In our project, we ran all the algorithms on our personal computer. To improve the time taken for computation we will run these algorithms in cloud machine and also </a:t>
            </a:r>
            <a:r>
              <a:rPr lang="en-IN" dirty="0" smtClean="0"/>
              <a:t>combining feature </a:t>
            </a:r>
            <a:r>
              <a:rPr lang="en-IN" dirty="0"/>
              <a:t>selection algorithms </a:t>
            </a:r>
            <a:r>
              <a:rPr lang="en-IN" dirty="0" smtClean="0"/>
              <a:t>with </a:t>
            </a:r>
            <a:r>
              <a:rPr lang="en-IN" dirty="0"/>
              <a:t>genetic algorithms result in hybrid algorithms which may increase the efficiency of classifiers. In future we try to implement this type of algorithms.</a:t>
            </a:r>
          </a:p>
        </p:txBody>
      </p:sp>
    </p:spTree>
    <p:extLst>
      <p:ext uri="{BB962C8B-B14F-4D97-AF65-F5344CB8AC3E}">
        <p14:creationId xmlns="" xmlns:p14="http://schemas.microsoft.com/office/powerpoint/2010/main" val="6589646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1102" y="2967335"/>
            <a:ext cx="6769803" cy="1323439"/>
          </a:xfrm>
          <a:prstGeom prst="rect">
            <a:avLst/>
          </a:prstGeom>
          <a:noFill/>
        </p:spPr>
        <p:txBody>
          <a:bodyPr wrap="none" lIns="91440" tIns="45720" rIns="91440" bIns="45720">
            <a:spAutoFit/>
          </a:bodyPr>
          <a:lstStyle/>
          <a:p>
            <a:pPr algn="ctr"/>
            <a:r>
              <a:rPr lang="en-US" sz="80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endPar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 xmlns:p14="http://schemas.microsoft.com/office/powerpoint/2010/main" val="2574182815"/>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p:txBody>
          <a:bodyPr/>
          <a:lstStyle/>
          <a:p>
            <a:pPr>
              <a:lnSpc>
                <a:spcPct val="150000"/>
              </a:lnSpc>
            </a:pPr>
            <a:r>
              <a:rPr lang="en-US" dirty="0" smtClean="0"/>
              <a:t>Genetic Algorithm</a:t>
            </a:r>
          </a:p>
          <a:p>
            <a:pPr lvl="1">
              <a:lnSpc>
                <a:spcPct val="150000"/>
              </a:lnSpc>
            </a:pPr>
            <a:r>
              <a:rPr lang="en-US" dirty="0" smtClean="0"/>
              <a:t>Search based algorithm</a:t>
            </a:r>
          </a:p>
          <a:p>
            <a:pPr lvl="1">
              <a:lnSpc>
                <a:spcPct val="150000"/>
              </a:lnSpc>
            </a:pPr>
            <a:r>
              <a:rPr lang="en-US" dirty="0" smtClean="0"/>
              <a:t>Used to find near Optimal Solutions</a:t>
            </a:r>
          </a:p>
          <a:p>
            <a:pPr lvl="1">
              <a:lnSpc>
                <a:spcPct val="150000"/>
              </a:lnSpc>
            </a:pPr>
            <a:r>
              <a:rPr lang="en-US" dirty="0" smtClean="0"/>
              <a:t>Using Crossover and mutation</a:t>
            </a:r>
          </a:p>
          <a:p>
            <a:pPr lvl="1">
              <a:lnSpc>
                <a:spcPct val="150000"/>
              </a:lnSpc>
            </a:pPr>
            <a:r>
              <a:rPr lang="en-US" dirty="0" smtClean="0"/>
              <a:t>This process is repeated over various generations</a:t>
            </a:r>
          </a:p>
          <a:p>
            <a:pPr>
              <a:lnSpc>
                <a:spcPct val="150000"/>
              </a:lnSpc>
            </a:pPr>
            <a:r>
              <a:rPr lang="en-US" dirty="0" smtClean="0"/>
              <a:t>Optimal features subset is selected using a Fitness function</a:t>
            </a:r>
            <a:endParaRPr lang="en-IN" dirty="0"/>
          </a:p>
        </p:txBody>
      </p:sp>
    </p:spTree>
    <p:extLst>
      <p:ext uri="{BB962C8B-B14F-4D97-AF65-F5344CB8AC3E}">
        <p14:creationId xmlns="" xmlns:p14="http://schemas.microsoft.com/office/powerpoint/2010/main" val="215035682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METHODOLOGY</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612973800"/>
              </p:ext>
            </p:extLst>
          </p:nvPr>
        </p:nvGraphicFramePr>
        <p:xfrm>
          <a:off x="1103313" y="3248167"/>
          <a:ext cx="8947150" cy="25657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023582" y="2972365"/>
            <a:ext cx="8918070" cy="369332"/>
          </a:xfrm>
          <a:prstGeom prst="rect">
            <a:avLst/>
          </a:prstGeom>
          <a:noFill/>
        </p:spPr>
        <p:txBody>
          <a:bodyPr wrap="square" rtlCol="0">
            <a:spAutoFit/>
          </a:bodyPr>
          <a:lstStyle/>
          <a:p>
            <a:pPr algn="ctr"/>
            <a:r>
              <a:rPr lang="en-US" dirty="0" smtClean="0"/>
              <a:t>Flowchart representing the feature selection process</a:t>
            </a:r>
          </a:p>
        </p:txBody>
      </p:sp>
    </p:spTree>
    <p:extLst>
      <p:ext uri="{BB962C8B-B14F-4D97-AF65-F5344CB8AC3E}">
        <p14:creationId xmlns="" xmlns:p14="http://schemas.microsoft.com/office/powerpoint/2010/main" val="22472644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graphicFrame>
        <p:nvGraphicFramePr>
          <p:cNvPr id="8" name="Content Placeholder 4"/>
          <p:cNvGraphicFramePr>
            <a:graphicFrameLocks noGrp="1"/>
          </p:cNvGraphicFramePr>
          <p:nvPr>
            <p:ph idx="1"/>
            <p:extLst>
              <p:ext uri="{D42A27DB-BD31-4B8C-83A1-F6EECF244321}">
                <p14:modId xmlns="" xmlns:p14="http://schemas.microsoft.com/office/powerpoint/2010/main" val="132065076"/>
              </p:ext>
            </p:extLst>
          </p:nvPr>
        </p:nvGraphicFramePr>
        <p:xfrm>
          <a:off x="1103312" y="2052638"/>
          <a:ext cx="10005965"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777922" y="5363570"/>
            <a:ext cx="2292824" cy="923330"/>
          </a:xfrm>
          <a:prstGeom prst="rect">
            <a:avLst/>
          </a:prstGeom>
          <a:noFill/>
        </p:spPr>
        <p:txBody>
          <a:bodyPr wrap="square" rtlCol="0">
            <a:spAutoFit/>
          </a:bodyPr>
          <a:lstStyle/>
          <a:p>
            <a:r>
              <a:rPr lang="en-US" dirty="0" smtClean="0"/>
              <a:t>Initialize a better population using local search</a:t>
            </a:r>
            <a:endParaRPr lang="en-IN" dirty="0"/>
          </a:p>
        </p:txBody>
      </p:sp>
      <p:cxnSp>
        <p:nvCxnSpPr>
          <p:cNvPr id="11" name="Straight Arrow Connector 10"/>
          <p:cNvCxnSpPr/>
          <p:nvPr/>
        </p:nvCxnSpPr>
        <p:spPr>
          <a:xfrm flipV="1">
            <a:off x="1733266" y="4626591"/>
            <a:ext cx="13647" cy="736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213445" y="5502069"/>
            <a:ext cx="1842447" cy="646331"/>
          </a:xfrm>
          <a:prstGeom prst="rect">
            <a:avLst/>
          </a:prstGeom>
          <a:noFill/>
        </p:spPr>
        <p:txBody>
          <a:bodyPr wrap="square" rtlCol="0">
            <a:spAutoFit/>
          </a:bodyPr>
          <a:lstStyle/>
          <a:p>
            <a:r>
              <a:rPr lang="en-US" dirty="0" smtClean="0"/>
              <a:t>Local search over crossover</a:t>
            </a:r>
            <a:endParaRPr lang="en-IN" dirty="0"/>
          </a:p>
        </p:txBody>
      </p:sp>
      <p:cxnSp>
        <p:nvCxnSpPr>
          <p:cNvPr id="15" name="Straight Arrow Connector 14"/>
          <p:cNvCxnSpPr/>
          <p:nvPr/>
        </p:nvCxnSpPr>
        <p:spPr>
          <a:xfrm flipV="1">
            <a:off x="6134668" y="4394579"/>
            <a:ext cx="0" cy="968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55893" y="5502069"/>
            <a:ext cx="1992574" cy="646331"/>
          </a:xfrm>
          <a:prstGeom prst="rect">
            <a:avLst/>
          </a:prstGeom>
          <a:noFill/>
        </p:spPr>
        <p:txBody>
          <a:bodyPr wrap="square" rtlCol="0">
            <a:spAutoFit/>
          </a:bodyPr>
          <a:lstStyle/>
          <a:p>
            <a:r>
              <a:rPr lang="en-US" dirty="0" smtClean="0"/>
              <a:t>Local search after mutation</a:t>
            </a:r>
            <a:endParaRPr lang="en-IN" dirty="0"/>
          </a:p>
        </p:txBody>
      </p:sp>
      <p:cxnSp>
        <p:nvCxnSpPr>
          <p:cNvPr id="19" name="Straight Arrow Connector 18"/>
          <p:cNvCxnSpPr/>
          <p:nvPr/>
        </p:nvCxnSpPr>
        <p:spPr>
          <a:xfrm flipV="1">
            <a:off x="7888406" y="4394579"/>
            <a:ext cx="0" cy="968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urved Down Arrow 19"/>
          <p:cNvSpPr/>
          <p:nvPr/>
        </p:nvSpPr>
        <p:spPr>
          <a:xfrm flipH="1">
            <a:off x="3370996" y="3029803"/>
            <a:ext cx="5431809" cy="682388"/>
          </a:xfrm>
          <a:prstGeom prst="curvedDownArrow">
            <a:avLst>
              <a:gd name="adj1" fmla="val 25000"/>
              <a:gd name="adj2" fmla="val 50000"/>
              <a:gd name="adj3" fmla="val 17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TextBox 20"/>
          <p:cNvSpPr txBox="1"/>
          <p:nvPr/>
        </p:nvSpPr>
        <p:spPr>
          <a:xfrm>
            <a:off x="4299045" y="2708162"/>
            <a:ext cx="3589361" cy="646331"/>
          </a:xfrm>
          <a:prstGeom prst="rect">
            <a:avLst/>
          </a:prstGeom>
          <a:noFill/>
        </p:spPr>
        <p:txBody>
          <a:bodyPr wrap="square" rtlCol="0">
            <a:spAutoFit/>
          </a:bodyPr>
          <a:lstStyle/>
          <a:p>
            <a:pPr algn="ctr"/>
            <a:r>
              <a:rPr lang="en-US" dirty="0" smtClean="0"/>
              <a:t>Loop until no. of generations reached</a:t>
            </a:r>
            <a:endParaRPr lang="en-IN" dirty="0"/>
          </a:p>
        </p:txBody>
      </p:sp>
      <p:sp>
        <p:nvSpPr>
          <p:cNvPr id="22" name="TextBox 21"/>
          <p:cNvSpPr txBox="1"/>
          <p:nvPr/>
        </p:nvSpPr>
        <p:spPr>
          <a:xfrm>
            <a:off x="2518011" y="1662765"/>
            <a:ext cx="7233313" cy="369332"/>
          </a:xfrm>
          <a:prstGeom prst="rect">
            <a:avLst/>
          </a:prstGeom>
          <a:noFill/>
        </p:spPr>
        <p:txBody>
          <a:bodyPr wrap="square" rtlCol="0">
            <a:spAutoFit/>
          </a:bodyPr>
          <a:lstStyle/>
          <a:p>
            <a:r>
              <a:rPr lang="en-US" dirty="0" smtClean="0"/>
              <a:t>Flowchart for feature selection using Genetic Algorithm</a:t>
            </a:r>
            <a:endParaRPr lang="en-IN" dirty="0"/>
          </a:p>
        </p:txBody>
      </p:sp>
    </p:spTree>
    <p:extLst>
      <p:ext uri="{BB962C8B-B14F-4D97-AF65-F5344CB8AC3E}">
        <p14:creationId xmlns="" xmlns:p14="http://schemas.microsoft.com/office/powerpoint/2010/main" val="25667090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22">
                                            <p:txEl>
                                              <p:pRg st="0" end="0"/>
                                            </p:txEl>
                                          </p:spTgt>
                                        </p:tgtEl>
                                        <p:attrNameLst>
                                          <p:attrName>style.visibility</p:attrName>
                                        </p:attrNameLst>
                                      </p:cBhvr>
                                      <p:to>
                                        <p:strVal val="visible"/>
                                      </p:to>
                                    </p:set>
                                    <p:animEffect transition="in" filter="circle(in)">
                                      <p:cBhvr>
                                        <p:cTn id="48" dur="2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8" grpId="0">
        <p:bldAsOne/>
      </p:bldGraphic>
      <p:bldP spid="17" grpId="0"/>
      <p:bldP spid="20" grpId="0" animBg="1"/>
      <p:bldP spid="2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460</TotalTime>
  <Words>2456</Words>
  <Application>Microsoft Office PowerPoint</Application>
  <PresentationFormat>Custom</PresentationFormat>
  <Paragraphs>836</Paragraphs>
  <Slides>67</Slides>
  <Notes>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Ion</vt:lpstr>
      <vt:lpstr>Minor Project Presentation</vt:lpstr>
      <vt:lpstr>Testing the performance of machine learning algorithms on bioinformatics data sets </vt:lpstr>
      <vt:lpstr>ABSTRACT</vt:lpstr>
      <vt:lpstr>Slide 4</vt:lpstr>
      <vt:lpstr>INTRODUCTION</vt:lpstr>
      <vt:lpstr>CONTD…</vt:lpstr>
      <vt:lpstr>CONTD…</vt:lpstr>
      <vt:lpstr>WORKING METHODOLOGY</vt:lpstr>
      <vt:lpstr>CONTD…</vt:lpstr>
      <vt:lpstr>SOFTWARES AND LIBRARIES USED</vt:lpstr>
      <vt:lpstr>DATASETS</vt:lpstr>
      <vt:lpstr>DATASETS</vt:lpstr>
      <vt:lpstr>DATASETS</vt:lpstr>
      <vt:lpstr>SELECTING SUBSET OF FEATURES</vt:lpstr>
      <vt:lpstr>SELECTING SUBSET OF FEATURES</vt:lpstr>
      <vt:lpstr>SELECTING SUBSET OF FEATURES</vt:lpstr>
      <vt:lpstr>SELECTING SUBSET OF FEATURES</vt:lpstr>
      <vt:lpstr>CLASSIFICATION</vt:lpstr>
      <vt:lpstr>CLASSIFICATION</vt:lpstr>
      <vt:lpstr>CLASSIFICATION</vt:lpstr>
      <vt:lpstr>CLASSIFICATION</vt:lpstr>
      <vt:lpstr>GENETIC ALGORITHM FEATURE SELECTION</vt:lpstr>
      <vt:lpstr>APPLYING GENETIC ALGORITHM ON DATASETS</vt:lpstr>
      <vt:lpstr>CONTD…</vt:lpstr>
      <vt:lpstr>EXPERIMENTAL ANALYSIS</vt:lpstr>
      <vt:lpstr>ACCURACY SCORES</vt:lpstr>
      <vt:lpstr>ACCURACY SCORES</vt:lpstr>
      <vt:lpstr>ACCURACY SCORES</vt:lpstr>
      <vt:lpstr>ACCURACY SCORES</vt:lpstr>
      <vt:lpstr>ACCURACY SCORES</vt:lpstr>
      <vt:lpstr>ACCURACY SCORES</vt:lpstr>
      <vt:lpstr>ACCURACY SCORES</vt:lpstr>
      <vt:lpstr>ACCURACY SCORES</vt:lpstr>
      <vt:lpstr>ACCURACY SCORES</vt:lpstr>
      <vt:lpstr>ACCURACY SCORES</vt:lpstr>
      <vt:lpstr>ACCURACY SCORES</vt:lpstr>
      <vt:lpstr>ACCURACY SCORES</vt:lpstr>
      <vt:lpstr>ERROR BARS OF FEATURE SELECTION ALGORITHMS</vt:lpstr>
      <vt:lpstr>ERROR BARS OF FEATURE SELECTION ALGORITHMS</vt:lpstr>
      <vt:lpstr>ERROR BARS OF FEATURE SELECTION ALGORITHMS</vt:lpstr>
      <vt:lpstr>ERROR BARS OF FEATURE SELECTION ALGORITHMS</vt:lpstr>
      <vt:lpstr>ERROR BARS OF FEATURE SELECTION ALGORITHMS</vt:lpstr>
      <vt:lpstr>ERROR BARS OF FEATURE SELECTION ALGORITHMS</vt:lpstr>
      <vt:lpstr>ERROR BARS OF FEATURE SELECTION ALGORITHMS</vt:lpstr>
      <vt:lpstr>ERROR BARS OF FEATURE SELECTION ALGORITHMS</vt:lpstr>
      <vt:lpstr>ERROR BARS OF FEATURE SELECTION ALGORITHMS</vt:lpstr>
      <vt:lpstr>ERROR BARS OF FEATURE SELECTION ALGORITHMS</vt:lpstr>
      <vt:lpstr>ERROR BARS OF FEATURE SELECTION ALGORITHMS</vt:lpstr>
      <vt:lpstr>ERROR BARS OF FEATURE SELECTION ALGORITHMS</vt:lpstr>
      <vt:lpstr>BOXPLOT OF DIFFERENT CLASSIFIERS</vt:lpstr>
      <vt:lpstr>BOXPLOT OF DIFFERENT CLASSIFIERS</vt:lpstr>
      <vt:lpstr>BOXPLOT OF DIFFERENT CLASSIFIERS</vt:lpstr>
      <vt:lpstr>ACCURACY VALUES USING GENETIC ALGORITHM</vt:lpstr>
      <vt:lpstr>ACCURACY VALUES USING GENETIC ALGORITHM</vt:lpstr>
      <vt:lpstr>ACCURACY VALUES USING GENETIC ALGORITHM</vt:lpstr>
      <vt:lpstr>FEATURES SELECTED IN EACH GENERATION BY GENETIC ALGORITHM</vt:lpstr>
      <vt:lpstr>FEATURES SELECTED IN EACH GENERATION BY GENETIC ALGORITHM</vt:lpstr>
      <vt:lpstr>FEATURES SELECTED IN EACH GENERATION BY GENETIC ALGORITHM</vt:lpstr>
      <vt:lpstr>ERROR BARS OF GENETIC FEATURE SELECTION ALGORITHM</vt:lpstr>
      <vt:lpstr>ERROR BARS OF GENETIC FEATURE SELECTION ALGORITHM</vt:lpstr>
      <vt:lpstr>ERROR BARS OF GENETIC FEATURE SELECTION ALGORITHM</vt:lpstr>
      <vt:lpstr>BOXPLOT OF DIFFERENT CLASSIFIERS USING GENETIC FEATURE SELECTION</vt:lpstr>
      <vt:lpstr>BOXPLOT OF DIFFERENT CLASSIFIERS USING GENETIC FEATURE SELECTION</vt:lpstr>
      <vt:lpstr>BOXPLOT OF DIFFERENT CLASSIFIERS USING GENETIC FEATURE SELECTION</vt:lpstr>
      <vt:lpstr>CONCLUSION</vt:lpstr>
      <vt:lpstr>FUTURE WORK</vt:lpstr>
      <vt:lpstr>Slide 67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Kishore Taggi</dc:creator>
  <cp:lastModifiedBy>Anirudh</cp:lastModifiedBy>
  <cp:revision>94</cp:revision>
  <dcterms:created xsi:type="dcterms:W3CDTF">2017-12-09T21:52:40Z</dcterms:created>
  <dcterms:modified xsi:type="dcterms:W3CDTF">2017-12-11T05:34:42Z</dcterms:modified>
</cp:coreProperties>
</file>