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Cormorant Garamond Bold" charset="1" panose="00000800000000000000"/>
      <p:regular r:id="rId28"/>
    </p:embeddedFont>
    <p:embeddedFont>
      <p:font typeface="Quicksand Bold" charset="1" panose="00000000000000000000"/>
      <p:regular r:id="rId29"/>
    </p:embeddedFont>
    <p:embeddedFont>
      <p:font typeface="Quicksand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jpeg" Type="http://schemas.openxmlformats.org/officeDocument/2006/relationships/image"/><Relationship Id="rId5" Target="../media/image23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00087"/>
            <a:ext cx="16719988" cy="319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4"/>
              </a:lnSpc>
            </a:pPr>
            <a:r>
              <a:rPr lang="en-US" sz="7181" b="true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GENE CO-EXPRESSION NETWORK ANALYSIS</a:t>
            </a:r>
          </a:p>
          <a:p>
            <a:pPr algn="ctr" marL="0" indent="0" lvl="0">
              <a:lnSpc>
                <a:spcPts val="8474"/>
              </a:lnSpc>
            </a:pPr>
          </a:p>
        </p:txBody>
      </p:sp>
      <p:sp>
        <p:nvSpPr>
          <p:cNvPr name="AutoShape 3" id="3"/>
          <p:cNvSpPr/>
          <p:nvPr/>
        </p:nvSpPr>
        <p:spPr>
          <a:xfrm>
            <a:off x="9633717" y="3646035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6637485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388694" y="649580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83694" y="350435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32688" y="2039363"/>
            <a:ext cx="14852094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24AIM112 - MOLECULAR BIOLOGY AND BASIC CELLULAR PHYSIOLOGY</a:t>
            </a: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7953" y="2492664"/>
            <a:ext cx="14852094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24AIM115 - ETHICS, INNOVATIVE RESEARCH AND IPR</a:t>
            </a: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2041" y="7344685"/>
            <a:ext cx="8819965" cy="273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PRESENTED BY TEAM 11: </a:t>
            </a:r>
          </a:p>
          <a:p>
            <a:pPr algn="l">
              <a:lnSpc>
                <a:spcPts val="4397"/>
              </a:lnSpc>
            </a:pP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MINOTI K                          - CB.AI.U4AIM24130</a:t>
            </a:r>
          </a:p>
          <a:p>
            <a:pPr algn="l">
              <a:lnSpc>
                <a:spcPts val="4397"/>
              </a:lnSpc>
            </a:pP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NIVEDHITHA S                  - CB.AI.U4AIM24134 </a:t>
            </a:r>
          </a:p>
          <a:p>
            <a:pPr algn="l">
              <a:lnSpc>
                <a:spcPts val="4397"/>
              </a:lnSpc>
            </a:pP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JAISON JOHN SAMUEL J    - CB.AI.U4AIM24116 </a:t>
            </a:r>
          </a:p>
          <a:p>
            <a:pPr algn="l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SANCHITA B                      - CB.AI.U4AIM24141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57006" y="7344685"/>
            <a:ext cx="5360073" cy="273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</a:pP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FACULTY INCHARGE:</a:t>
            </a: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  <a:p>
            <a:pPr algn="ctr">
              <a:lnSpc>
                <a:spcPts val="4397"/>
              </a:lnSpc>
            </a:pP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KELATH MURALI MANOJ </a:t>
            </a:r>
          </a:p>
          <a:p>
            <a:pPr algn="ctr">
              <a:lnSpc>
                <a:spcPts val="4397"/>
              </a:lnSpc>
            </a:pP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MRS. RESHMA SANAL </a:t>
            </a:r>
          </a:p>
          <a:p>
            <a:pPr algn="ctr">
              <a:lnSpc>
                <a:spcPts val="4397"/>
              </a:lnSpc>
            </a:pPr>
            <a:r>
              <a:rPr lang="en-US" sz="31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NEELESH ASHOK</a:t>
            </a:r>
          </a:p>
          <a:p>
            <a:pPr algn="ctr">
              <a:lnSpc>
                <a:spcPts val="4397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817079" y="266458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15136" y="394191"/>
            <a:ext cx="5900801" cy="1269018"/>
          </a:xfrm>
          <a:custGeom>
            <a:avLst/>
            <a:gdLst/>
            <a:ahLst/>
            <a:cxnLst/>
            <a:rect r="r" b="b" t="t" l="l"/>
            <a:pathLst>
              <a:path h="1269018" w="5900801">
                <a:moveTo>
                  <a:pt x="0" y="0"/>
                </a:moveTo>
                <a:lnTo>
                  <a:pt x="5900801" y="0"/>
                </a:lnTo>
                <a:lnTo>
                  <a:pt x="5900801" y="1269018"/>
                </a:lnTo>
                <a:lnTo>
                  <a:pt x="0" y="1269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30" r="0" b="-163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53472" y="15849"/>
            <a:ext cx="3934528" cy="10271151"/>
            <a:chOff x="0" y="0"/>
            <a:chExt cx="1036254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6254" cy="2705159"/>
            </a:xfrm>
            <a:custGeom>
              <a:avLst/>
              <a:gdLst/>
              <a:ahLst/>
              <a:cxnLst/>
              <a:rect r="r" b="b" t="t" l="l"/>
              <a:pathLst>
                <a:path h="2705159" w="1036254">
                  <a:moveTo>
                    <a:pt x="0" y="0"/>
                  </a:moveTo>
                  <a:lnTo>
                    <a:pt x="1036254" y="0"/>
                  </a:lnTo>
                  <a:lnTo>
                    <a:pt x="1036254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36254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54300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1527" y="2536802"/>
            <a:ext cx="13165466" cy="6284828"/>
          </a:xfrm>
          <a:custGeom>
            <a:avLst/>
            <a:gdLst/>
            <a:ahLst/>
            <a:cxnLst/>
            <a:rect r="r" b="b" t="t" l="l"/>
            <a:pathLst>
              <a:path h="6284828" w="13165466">
                <a:moveTo>
                  <a:pt x="0" y="0"/>
                </a:moveTo>
                <a:lnTo>
                  <a:pt x="13165466" y="0"/>
                </a:lnTo>
                <a:lnTo>
                  <a:pt x="13165466" y="6284828"/>
                </a:lnTo>
                <a:lnTo>
                  <a:pt x="0" y="6284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63379"/>
            <a:ext cx="1594237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2988" y="9436940"/>
            <a:ext cx="1283400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GRAPH FROM PRINCIPLE COMPONENT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2988" y="1608724"/>
            <a:ext cx="1283400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MOLECULAR BIOLOGY AND BASIC CELLULAR PHYSIOLOGY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53472" y="15849"/>
            <a:ext cx="3934528" cy="10271151"/>
            <a:chOff x="0" y="0"/>
            <a:chExt cx="1036254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6254" cy="2705159"/>
            </a:xfrm>
            <a:custGeom>
              <a:avLst/>
              <a:gdLst/>
              <a:ahLst/>
              <a:cxnLst/>
              <a:rect r="r" b="b" t="t" l="l"/>
              <a:pathLst>
                <a:path h="2705159" w="1036254">
                  <a:moveTo>
                    <a:pt x="0" y="0"/>
                  </a:moveTo>
                  <a:lnTo>
                    <a:pt x="1036254" y="0"/>
                  </a:lnTo>
                  <a:lnTo>
                    <a:pt x="1036254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36254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54300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1340" y="2460111"/>
            <a:ext cx="13395654" cy="6600191"/>
          </a:xfrm>
          <a:custGeom>
            <a:avLst/>
            <a:gdLst/>
            <a:ahLst/>
            <a:cxnLst/>
            <a:rect r="r" b="b" t="t" l="l"/>
            <a:pathLst>
              <a:path h="6600191" w="13395654">
                <a:moveTo>
                  <a:pt x="0" y="0"/>
                </a:moveTo>
                <a:lnTo>
                  <a:pt x="13395653" y="0"/>
                </a:lnTo>
                <a:lnTo>
                  <a:pt x="13395653" y="6600191"/>
                </a:lnTo>
                <a:lnTo>
                  <a:pt x="0" y="6600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63379"/>
            <a:ext cx="1594237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477680"/>
            <a:ext cx="17145012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GRAPH USED TO PICK SOFT THRESHOLD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2988" y="1608724"/>
            <a:ext cx="1283400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MOLECULAR BIOLOGY AND BASIC CELLULAR PHYSIOLOGY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53472" y="15849"/>
            <a:ext cx="3934528" cy="10271151"/>
            <a:chOff x="0" y="0"/>
            <a:chExt cx="1036254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6254" cy="2705159"/>
            </a:xfrm>
            <a:custGeom>
              <a:avLst/>
              <a:gdLst/>
              <a:ahLst/>
              <a:cxnLst/>
              <a:rect r="r" b="b" t="t" l="l"/>
              <a:pathLst>
                <a:path h="2705159" w="1036254">
                  <a:moveTo>
                    <a:pt x="0" y="0"/>
                  </a:moveTo>
                  <a:lnTo>
                    <a:pt x="1036254" y="0"/>
                  </a:lnTo>
                  <a:lnTo>
                    <a:pt x="1036254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36254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54300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3790" y="2374534"/>
            <a:ext cx="13593204" cy="6648205"/>
          </a:xfrm>
          <a:custGeom>
            <a:avLst/>
            <a:gdLst/>
            <a:ahLst/>
            <a:cxnLst/>
            <a:rect r="r" b="b" t="t" l="l"/>
            <a:pathLst>
              <a:path h="6648205" w="13593204">
                <a:moveTo>
                  <a:pt x="0" y="0"/>
                </a:moveTo>
                <a:lnTo>
                  <a:pt x="13593203" y="0"/>
                </a:lnTo>
                <a:lnTo>
                  <a:pt x="13593203" y="6648205"/>
                </a:lnTo>
                <a:lnTo>
                  <a:pt x="0" y="66482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63379"/>
            <a:ext cx="1594237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9477680"/>
            <a:ext cx="13359248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CLUSTER DENDROGRAM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2988" y="1608724"/>
            <a:ext cx="1283400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MOLECULAR BIOLOGY AND BASIC CELLULAR PHYSIOLOGY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54300" y="15849"/>
            <a:ext cx="2933700" cy="10271151"/>
            <a:chOff x="0" y="0"/>
            <a:chExt cx="772662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2662" cy="2705159"/>
            </a:xfrm>
            <a:custGeom>
              <a:avLst/>
              <a:gdLst/>
              <a:ahLst/>
              <a:cxnLst/>
              <a:rect r="r" b="b" t="t" l="l"/>
              <a:pathLst>
                <a:path h="2705159" w="772662">
                  <a:moveTo>
                    <a:pt x="0" y="0"/>
                  </a:moveTo>
                  <a:lnTo>
                    <a:pt x="772662" y="0"/>
                  </a:lnTo>
                  <a:lnTo>
                    <a:pt x="772662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72662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64324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524" y="2935500"/>
            <a:ext cx="14746571" cy="5567583"/>
          </a:xfrm>
          <a:custGeom>
            <a:avLst/>
            <a:gdLst/>
            <a:ahLst/>
            <a:cxnLst/>
            <a:rect r="r" b="b" t="t" l="l"/>
            <a:pathLst>
              <a:path h="5567583" w="14746571">
                <a:moveTo>
                  <a:pt x="0" y="0"/>
                </a:moveTo>
                <a:lnTo>
                  <a:pt x="14746571" y="0"/>
                </a:lnTo>
                <a:lnTo>
                  <a:pt x="14746571" y="5567583"/>
                </a:lnTo>
                <a:lnTo>
                  <a:pt x="0" y="55675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63379"/>
            <a:ext cx="1594237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7745" y="8956357"/>
            <a:ext cx="13359248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HEATMAP FOR GENE MODULES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2988" y="1608724"/>
            <a:ext cx="1283400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MOLECULAR BIOLOGY AND BASIC CELLULAR PHYSIOLOGY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489630" y="15849"/>
            <a:ext cx="6798370" cy="10271151"/>
            <a:chOff x="0" y="0"/>
            <a:chExt cx="1790517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0517" cy="2705159"/>
            </a:xfrm>
            <a:custGeom>
              <a:avLst/>
              <a:gdLst/>
              <a:ahLst/>
              <a:cxnLst/>
              <a:rect r="r" b="b" t="t" l="l"/>
              <a:pathLst>
                <a:path h="2705159" w="1790517">
                  <a:moveTo>
                    <a:pt x="0" y="0"/>
                  </a:moveTo>
                  <a:lnTo>
                    <a:pt x="1790517" y="0"/>
                  </a:lnTo>
                  <a:lnTo>
                    <a:pt x="1790517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0517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64324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630" y="2298566"/>
            <a:ext cx="11198369" cy="3313779"/>
          </a:xfrm>
          <a:custGeom>
            <a:avLst/>
            <a:gdLst/>
            <a:ahLst/>
            <a:cxnLst/>
            <a:rect r="r" b="b" t="t" l="l"/>
            <a:pathLst>
              <a:path h="3313779" w="11198369">
                <a:moveTo>
                  <a:pt x="0" y="0"/>
                </a:moveTo>
                <a:lnTo>
                  <a:pt x="11198370" y="0"/>
                </a:lnTo>
                <a:lnTo>
                  <a:pt x="11198370" y="3313779"/>
                </a:lnTo>
                <a:lnTo>
                  <a:pt x="0" y="33137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80" r="0" b="-208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1261" y="5774502"/>
            <a:ext cx="10907109" cy="4532616"/>
          </a:xfrm>
          <a:custGeom>
            <a:avLst/>
            <a:gdLst/>
            <a:ahLst/>
            <a:cxnLst/>
            <a:rect r="r" b="b" t="t" l="l"/>
            <a:pathLst>
              <a:path h="4532616" w="10907109">
                <a:moveTo>
                  <a:pt x="0" y="0"/>
                </a:moveTo>
                <a:lnTo>
                  <a:pt x="10907108" y="0"/>
                </a:lnTo>
                <a:lnTo>
                  <a:pt x="10907108" y="4532617"/>
                </a:lnTo>
                <a:lnTo>
                  <a:pt x="0" y="4532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613198" y="383385"/>
            <a:ext cx="6551234" cy="939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2891" b="true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Gene expression and measurement technologies: innovations and ethical considerations, 2003</a:t>
            </a:r>
          </a:p>
          <a:p>
            <a:pPr algn="l">
              <a:lnSpc>
                <a:spcPts val="4163"/>
              </a:lnSpc>
            </a:pPr>
            <a:r>
              <a:rPr lang="en-US" sz="2891" b="true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issues discussed: </a:t>
            </a:r>
          </a:p>
          <a:p>
            <a:pPr algn="l" marL="624172" indent="-312086" lvl="1">
              <a:lnSpc>
                <a:spcPts val="4163"/>
              </a:lnSpc>
              <a:buAutoNum type="arabicPeriod" startAt="1"/>
            </a:pPr>
            <a:r>
              <a:rPr lang="en-US" sz="2891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Employers, insurance companies may misuse genetic data. Risk of denial of jobs due to gene expression profiles more </a:t>
            </a:r>
          </a:p>
          <a:p>
            <a:pPr algn="l" marL="624172" indent="-312086" lvl="1">
              <a:lnSpc>
                <a:spcPts val="4163"/>
              </a:lnSpc>
              <a:buAutoNum type="arabicPeriod" startAt="1"/>
            </a:pPr>
            <a:r>
              <a:rPr lang="en-US" sz="2891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Hight cost and therefore, unequal access to treatments based on financial status. </a:t>
            </a:r>
          </a:p>
          <a:p>
            <a:pPr algn="l">
              <a:lnSpc>
                <a:spcPts val="4163"/>
              </a:lnSpc>
            </a:pPr>
            <a:r>
              <a:rPr lang="en-US" sz="2891" b="true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Proposed solutions: </a:t>
            </a:r>
          </a:p>
          <a:p>
            <a:pPr algn="l" marL="624172" indent="-312086" lvl="1">
              <a:lnSpc>
                <a:spcPts val="4163"/>
              </a:lnSpc>
              <a:buAutoNum type="arabicPeriod" startAt="1"/>
            </a:pPr>
            <a:r>
              <a:rPr lang="en-US" sz="2891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Laws should be made to prevent discrimination and ensure fair access to healthcare. </a:t>
            </a:r>
          </a:p>
          <a:p>
            <a:pPr algn="l" marL="624172" indent="-312086" lvl="1">
              <a:lnSpc>
                <a:spcPts val="4163"/>
              </a:lnSpc>
              <a:buAutoNum type="arabicPeriod" startAt="1"/>
            </a:pPr>
            <a:r>
              <a:rPr lang="en-US" sz="2891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Scientists and engineers need to discuss and implement ethical guidelines. </a:t>
            </a:r>
            <a:r>
              <a:rPr lang="en-US" b="true" sz="2891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85825"/>
            <a:ext cx="8842880" cy="1109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5"/>
              </a:lnSpc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ETHICS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1261" y="184198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20968" y="15849"/>
            <a:ext cx="8476588" cy="10271151"/>
            <a:chOff x="0" y="0"/>
            <a:chExt cx="2232517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2517" cy="2705159"/>
            </a:xfrm>
            <a:custGeom>
              <a:avLst/>
              <a:gdLst/>
              <a:ahLst/>
              <a:cxnLst/>
              <a:rect r="r" b="b" t="t" l="l"/>
              <a:pathLst>
                <a:path h="2705159" w="2232517">
                  <a:moveTo>
                    <a:pt x="0" y="0"/>
                  </a:moveTo>
                  <a:lnTo>
                    <a:pt x="2232517" y="0"/>
                  </a:lnTo>
                  <a:lnTo>
                    <a:pt x="2232517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232517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64324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7788" y="2717448"/>
            <a:ext cx="8999967" cy="2662422"/>
          </a:xfrm>
          <a:custGeom>
            <a:avLst/>
            <a:gdLst/>
            <a:ahLst/>
            <a:cxnLst/>
            <a:rect r="r" b="b" t="t" l="l"/>
            <a:pathLst>
              <a:path h="2662422" w="8999967">
                <a:moveTo>
                  <a:pt x="0" y="0"/>
                </a:moveTo>
                <a:lnTo>
                  <a:pt x="8999967" y="0"/>
                </a:lnTo>
                <a:lnTo>
                  <a:pt x="8999967" y="2662422"/>
                </a:lnTo>
                <a:lnTo>
                  <a:pt x="0" y="2662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17" y="5960909"/>
            <a:ext cx="9715551" cy="3579414"/>
          </a:xfrm>
          <a:custGeom>
            <a:avLst/>
            <a:gdLst/>
            <a:ahLst/>
            <a:cxnLst/>
            <a:rect r="r" b="b" t="t" l="l"/>
            <a:pathLst>
              <a:path h="3579414" w="9715551">
                <a:moveTo>
                  <a:pt x="0" y="0"/>
                </a:moveTo>
                <a:lnTo>
                  <a:pt x="9715551" y="0"/>
                </a:lnTo>
                <a:lnTo>
                  <a:pt x="9715551" y="3579414"/>
                </a:lnTo>
                <a:lnTo>
                  <a:pt x="0" y="35794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049200" y="848506"/>
            <a:ext cx="7820124" cy="921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Intellectual Property Rights in Genes and Gene Fragments: A Registration Solution for Expressed Sequence Tags, 2000</a:t>
            </a:r>
          </a:p>
          <a:p>
            <a:pPr algn="l">
              <a:lnSpc>
                <a:spcPts val="4319"/>
              </a:lnSpc>
            </a:pPr>
            <a:r>
              <a:rPr lang="en-US" sz="2999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The study critiques current patent system. The authors proposed that a registration-based system for the same. </a:t>
            </a:r>
          </a:p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points discussed: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ESTs, as small gene fragments have made many legal controversies over patentability.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Traditionally patenting of ESTs have lead to monopolization and limited accessibility.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The study further discusses whether genetic information should be considered public knowledge rather than private property.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17" y="121705"/>
            <a:ext cx="9715551" cy="227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5"/>
              </a:lnSpc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INTELECTUAL PROPERTY RIGHTS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99427" y="15849"/>
            <a:ext cx="7288573" cy="10271151"/>
            <a:chOff x="0" y="0"/>
            <a:chExt cx="1919624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9624" cy="2705159"/>
            </a:xfrm>
            <a:custGeom>
              <a:avLst/>
              <a:gdLst/>
              <a:ahLst/>
              <a:cxnLst/>
              <a:rect r="r" b="b" t="t" l="l"/>
              <a:pathLst>
                <a:path h="2705159" w="1919624">
                  <a:moveTo>
                    <a:pt x="0" y="0"/>
                  </a:moveTo>
                  <a:lnTo>
                    <a:pt x="1919624" y="0"/>
                  </a:lnTo>
                  <a:lnTo>
                    <a:pt x="1919624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19624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64324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176822" y="950340"/>
            <a:ext cx="6692502" cy="4916340"/>
          </a:xfrm>
          <a:custGeom>
            <a:avLst/>
            <a:gdLst/>
            <a:ahLst/>
            <a:cxnLst/>
            <a:rect r="r" b="b" t="t" l="l"/>
            <a:pathLst>
              <a:path h="4916340" w="6692502">
                <a:moveTo>
                  <a:pt x="0" y="0"/>
                </a:moveTo>
                <a:lnTo>
                  <a:pt x="6692502" y="0"/>
                </a:lnTo>
                <a:lnTo>
                  <a:pt x="6692502" y="4916339"/>
                </a:lnTo>
                <a:lnTo>
                  <a:pt x="0" y="49163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74317" y="6293137"/>
            <a:ext cx="6938793" cy="3060028"/>
          </a:xfrm>
          <a:custGeom>
            <a:avLst/>
            <a:gdLst/>
            <a:ahLst/>
            <a:cxnLst/>
            <a:rect r="r" b="b" t="t" l="l"/>
            <a:pathLst>
              <a:path h="3060028" w="6938793">
                <a:moveTo>
                  <a:pt x="0" y="0"/>
                </a:moveTo>
                <a:lnTo>
                  <a:pt x="6938793" y="0"/>
                </a:lnTo>
                <a:lnTo>
                  <a:pt x="6938793" y="3060028"/>
                </a:lnTo>
                <a:lnTo>
                  <a:pt x="0" y="30600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9294" y="1608724"/>
            <a:ext cx="10610133" cy="704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Pharmacogenetics II. Research Molecular Methods, Bioinformatics and Ethical Concerns, 2006</a:t>
            </a:r>
          </a:p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points discussed: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Ethical concern - access to genetic information and its usage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Spain has ratified the Oviedo Agreement (1997) for human rights in biology and medicine.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Required consent before conducting genetic tests.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Genetic data belongs to the individual and not public or private entities !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protection laws by</a:t>
            </a: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Spain’s Organic Law 15/1999 which prevents all personal data along with genetic data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949" y="402336"/>
            <a:ext cx="10977479" cy="1109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5"/>
              </a:lnSpc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INNOVATIVE RESEARCH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94965" y="228552"/>
            <a:ext cx="6993035" cy="10271151"/>
            <a:chOff x="0" y="0"/>
            <a:chExt cx="1841787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41787" cy="2705159"/>
            </a:xfrm>
            <a:custGeom>
              <a:avLst/>
              <a:gdLst/>
              <a:ahLst/>
              <a:cxnLst/>
              <a:rect r="r" b="b" t="t" l="l"/>
              <a:pathLst>
                <a:path h="2705159" w="1841787">
                  <a:moveTo>
                    <a:pt x="0" y="0"/>
                  </a:moveTo>
                  <a:lnTo>
                    <a:pt x="1841787" y="0"/>
                  </a:lnTo>
                  <a:lnTo>
                    <a:pt x="1841787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841787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64324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12941" y="952500"/>
            <a:ext cx="5957083" cy="867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Research Ethics in the Post-Genomic Era, 2011</a:t>
            </a:r>
          </a:p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points discussed: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Ethical concern - focuses on obtaining proper informed consent from the participants and ensuring information remains private.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Researchers need to balance for open data sharing with respecting individual's control over their genetic data.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F8F8F8"/>
                </a:solidFill>
                <a:latin typeface="Quicksand"/>
                <a:ea typeface="Quicksand"/>
                <a:cs typeface="Quicksand"/>
                <a:sym typeface="Quicksand"/>
              </a:rPr>
              <a:t>Ethical guidelines should be in favor of progress for scientific and participant protection.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0" y="6149080"/>
            <a:ext cx="11294965" cy="3556349"/>
          </a:xfrm>
          <a:custGeom>
            <a:avLst/>
            <a:gdLst/>
            <a:ahLst/>
            <a:cxnLst/>
            <a:rect r="r" b="b" t="t" l="l"/>
            <a:pathLst>
              <a:path h="3556349" w="11294965">
                <a:moveTo>
                  <a:pt x="0" y="0"/>
                </a:moveTo>
                <a:lnTo>
                  <a:pt x="11294965" y="0"/>
                </a:lnTo>
                <a:lnTo>
                  <a:pt x="11294965" y="3556349"/>
                </a:lnTo>
                <a:lnTo>
                  <a:pt x="0" y="3556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2216737"/>
            <a:ext cx="11294965" cy="3694218"/>
          </a:xfrm>
          <a:custGeom>
            <a:avLst/>
            <a:gdLst/>
            <a:ahLst/>
            <a:cxnLst/>
            <a:rect r="r" b="b" t="t" l="l"/>
            <a:pathLst>
              <a:path h="3694218" w="11294965">
                <a:moveTo>
                  <a:pt x="0" y="0"/>
                </a:moveTo>
                <a:lnTo>
                  <a:pt x="11294965" y="0"/>
                </a:lnTo>
                <a:lnTo>
                  <a:pt x="11294965" y="3694218"/>
                </a:lnTo>
                <a:lnTo>
                  <a:pt x="0" y="36942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35076" y="575071"/>
            <a:ext cx="11430040" cy="1109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5"/>
              </a:lnSpc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ETHICS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9103" y="15849"/>
            <a:ext cx="6428897" cy="10271151"/>
            <a:chOff x="0" y="0"/>
            <a:chExt cx="1693207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93208" cy="2705159"/>
            </a:xfrm>
            <a:custGeom>
              <a:avLst/>
              <a:gdLst/>
              <a:ahLst/>
              <a:cxnLst/>
              <a:rect r="r" b="b" t="t" l="l"/>
              <a:pathLst>
                <a:path h="2705159" w="1693208">
                  <a:moveTo>
                    <a:pt x="0" y="0"/>
                  </a:moveTo>
                  <a:lnTo>
                    <a:pt x="1693208" y="0"/>
                  </a:lnTo>
                  <a:lnTo>
                    <a:pt x="1693208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93207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64324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9294" y="2193912"/>
            <a:ext cx="11146921" cy="7585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Ethical Issues in Genetics, 2011</a:t>
            </a:r>
          </a:p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Key points discussed: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Ethical dilemma - around fairness (justice), autonomy (right to choose), beneficence (doing good) and non-maleficence (avoiding harm).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Genetic testing expensive and not covered by insurance most of the time.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Confidentiality is crucial and doctors need to warn family about hereditary risks.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Whole genome sequencing soon will become the norm and need new ethical guidelines.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Ethical concerns on selecting embryos for specific traits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Sex selection - increasingly common in some countries leading to imbalance.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859103" y="1684924"/>
            <a:ext cx="6563016" cy="7332978"/>
          </a:xfrm>
          <a:custGeom>
            <a:avLst/>
            <a:gdLst/>
            <a:ahLst/>
            <a:cxnLst/>
            <a:rect r="r" b="b" t="t" l="l"/>
            <a:pathLst>
              <a:path h="7332978" w="6563016">
                <a:moveTo>
                  <a:pt x="0" y="0"/>
                </a:moveTo>
                <a:lnTo>
                  <a:pt x="6563016" y="0"/>
                </a:lnTo>
                <a:lnTo>
                  <a:pt x="6563016" y="7332979"/>
                </a:lnTo>
                <a:lnTo>
                  <a:pt x="0" y="73329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F8F8F8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75071"/>
            <a:ext cx="9369381" cy="1109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5"/>
              </a:lnSpc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ETHICS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18841" y="15849"/>
            <a:ext cx="5869159" cy="10271151"/>
            <a:chOff x="0" y="0"/>
            <a:chExt cx="1545787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45787" cy="2705159"/>
            </a:xfrm>
            <a:custGeom>
              <a:avLst/>
              <a:gdLst/>
              <a:ahLst/>
              <a:cxnLst/>
              <a:rect r="r" b="b" t="t" l="l"/>
              <a:pathLst>
                <a:path h="2705159" w="1545787">
                  <a:moveTo>
                    <a:pt x="0" y="0"/>
                  </a:moveTo>
                  <a:lnTo>
                    <a:pt x="1545787" y="0"/>
                  </a:lnTo>
                  <a:lnTo>
                    <a:pt x="1545787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545787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964324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35964" y="1448594"/>
            <a:ext cx="5634913" cy="8092694"/>
          </a:xfrm>
          <a:custGeom>
            <a:avLst/>
            <a:gdLst/>
            <a:ahLst/>
            <a:cxnLst/>
            <a:rect r="r" b="b" t="t" l="l"/>
            <a:pathLst>
              <a:path h="8092694" w="5634913">
                <a:moveTo>
                  <a:pt x="0" y="0"/>
                </a:moveTo>
                <a:lnTo>
                  <a:pt x="5634913" y="0"/>
                </a:lnTo>
                <a:lnTo>
                  <a:pt x="5634913" y="8092694"/>
                </a:lnTo>
                <a:lnTo>
                  <a:pt x="0" y="8092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9294" y="2600065"/>
            <a:ext cx="12029547" cy="704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FROM THE WORLD INTELLUCTUAL PROPERTY ORGANIZATION,  </a:t>
            </a:r>
          </a:p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TITLE OF PATENT: METHODS FOR ANALYSIS OF GENE EXPRESSION, 2001</a:t>
            </a:r>
          </a:p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PATENTED BY: GENTRACE SYSTEMS, INC (US), ALAMEDA, CA</a:t>
            </a:r>
          </a:p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CLAIMS OF THE PATENT: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novel sequencing technique used for gene analysis.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proprietary algorithm for analyzing gene expression data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integration of AI or bioinformatics tools in the analysis.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Any specialized reagents or lab equipment involved. </a:t>
            </a:r>
          </a:p>
          <a:p>
            <a:pPr algn="l">
              <a:lnSpc>
                <a:spcPts val="4319"/>
              </a:lnSpc>
            </a:pPr>
            <a:r>
              <a:rPr lang="en-US" sz="29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METHODLOGY: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Microarray technology, RNA sequencing, Quantitative PCR, computational modeling and bioinformatics.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Analytical frameworks and potential machine learning model.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19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822230"/>
            <a:ext cx="12418841" cy="1109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5"/>
              </a:lnSpc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PATENT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51546" y="15849"/>
            <a:ext cx="7936454" cy="10271151"/>
            <a:chOff x="0" y="0"/>
            <a:chExt cx="2090260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90259" cy="2705159"/>
            </a:xfrm>
            <a:custGeom>
              <a:avLst/>
              <a:gdLst/>
              <a:ahLst/>
              <a:cxnLst/>
              <a:rect r="r" b="b" t="t" l="l"/>
              <a:pathLst>
                <a:path h="2705159" w="2090259">
                  <a:moveTo>
                    <a:pt x="0" y="0"/>
                  </a:moveTo>
                  <a:lnTo>
                    <a:pt x="2090259" y="0"/>
                  </a:lnTo>
                  <a:lnTo>
                    <a:pt x="2090259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90260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25830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0519" y="428942"/>
            <a:ext cx="93902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0519" y="2098199"/>
            <a:ext cx="9797773" cy="6499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319"/>
              </a:lnSpc>
              <a:buFont typeface="Arial"/>
              <a:buChar char="•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Diseases are driven by disruptions in intricate gene-gene interactions rather than isolated gene mutations.</a:t>
            </a: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</a:p>
          <a:p>
            <a:pPr algn="l" marL="647698" indent="-323849" lvl="1">
              <a:lnSpc>
                <a:spcPts val="4319"/>
              </a:lnSpc>
              <a:buFont typeface="Arial"/>
              <a:buChar char="•"/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Gene Co-expression Network Analysis (GCNA)</a:t>
            </a: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is a powerful computational approach to explore complex relationships between genes. </a:t>
            </a:r>
          </a:p>
          <a:p>
            <a:pPr algn="l" marL="647698" indent="-323849" lvl="1">
              <a:lnSpc>
                <a:spcPts val="4319"/>
              </a:lnSpc>
              <a:buFont typeface="Arial"/>
              <a:buChar char="•"/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Dataset - </a:t>
            </a: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project utilizes a dataset from</a:t>
            </a: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NCBI - Systems biological assessment of immunity to severe and mild COVID-19 infection (GSE152418)</a:t>
            </a:r>
          </a:p>
          <a:p>
            <a:pPr algn="l" marL="647698" indent="-323849" lvl="1">
              <a:lnSpc>
                <a:spcPts val="4319"/>
              </a:lnSpc>
              <a:buFont typeface="Arial"/>
              <a:buChar char="•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project utilizes ethical and innovative approach to analyze gene co-expression networks. </a:t>
            </a:r>
          </a:p>
          <a:p>
            <a:pPr algn="l">
              <a:lnSpc>
                <a:spcPts val="431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837619" y="2049549"/>
            <a:ext cx="7031706" cy="6187901"/>
          </a:xfrm>
          <a:custGeom>
            <a:avLst/>
            <a:gdLst/>
            <a:ahLst/>
            <a:cxnLst/>
            <a:rect r="r" b="b" t="t" l="l"/>
            <a:pathLst>
              <a:path h="6187901" w="7031706">
                <a:moveTo>
                  <a:pt x="0" y="0"/>
                </a:moveTo>
                <a:lnTo>
                  <a:pt x="7031705" y="0"/>
                </a:lnTo>
                <a:lnTo>
                  <a:pt x="7031705" y="6187902"/>
                </a:lnTo>
                <a:lnTo>
                  <a:pt x="0" y="61879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771" y="1809453"/>
            <a:ext cx="5539941" cy="7448847"/>
            <a:chOff x="0" y="0"/>
            <a:chExt cx="858282" cy="1154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282" cy="1154021"/>
            </a:xfrm>
            <a:custGeom>
              <a:avLst/>
              <a:gdLst/>
              <a:ahLst/>
              <a:cxnLst/>
              <a:rect r="r" b="b" t="t" l="l"/>
              <a:pathLst>
                <a:path h="1154021" w="858282">
                  <a:moveTo>
                    <a:pt x="32142" y="0"/>
                  </a:moveTo>
                  <a:lnTo>
                    <a:pt x="826140" y="0"/>
                  </a:lnTo>
                  <a:cubicBezTo>
                    <a:pt x="843892" y="0"/>
                    <a:pt x="858282" y="14390"/>
                    <a:pt x="858282" y="32142"/>
                  </a:cubicBezTo>
                  <a:lnTo>
                    <a:pt x="858282" y="1121879"/>
                  </a:lnTo>
                  <a:cubicBezTo>
                    <a:pt x="858282" y="1130404"/>
                    <a:pt x="854896" y="1138579"/>
                    <a:pt x="848868" y="1144607"/>
                  </a:cubicBezTo>
                  <a:cubicBezTo>
                    <a:pt x="842840" y="1150635"/>
                    <a:pt x="834665" y="1154021"/>
                    <a:pt x="826140" y="1154021"/>
                  </a:cubicBezTo>
                  <a:lnTo>
                    <a:pt x="32142" y="1154021"/>
                  </a:lnTo>
                  <a:cubicBezTo>
                    <a:pt x="23617" y="1154021"/>
                    <a:pt x="15442" y="1150635"/>
                    <a:pt x="9414" y="1144607"/>
                  </a:cubicBezTo>
                  <a:cubicBezTo>
                    <a:pt x="3386" y="1138579"/>
                    <a:pt x="0" y="1130404"/>
                    <a:pt x="0" y="1121879"/>
                  </a:cubicBezTo>
                  <a:lnTo>
                    <a:pt x="0" y="32142"/>
                  </a:lnTo>
                  <a:cubicBezTo>
                    <a:pt x="0" y="14390"/>
                    <a:pt x="14390" y="0"/>
                    <a:pt x="32142" y="0"/>
                  </a:cubicBezTo>
                  <a:close/>
                </a:path>
              </a:pathLst>
            </a:custGeom>
            <a:blipFill>
              <a:blip r:embed="rId2"/>
              <a:stretch>
                <a:fillRect l="-17228" t="0" r="-1722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767060" y="10668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28700" y="428942"/>
            <a:ext cx="948074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TIMELINE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21654" y="2045295"/>
            <a:ext cx="9294452" cy="6834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8"/>
              </a:lnSpc>
            </a:pPr>
            <a:r>
              <a:rPr lang="en-US" sz="2893" u="sng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WEEK 1-4 </a:t>
            </a:r>
            <a:r>
              <a:rPr lang="en-US" sz="289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 Completed weighted co-expression gene network and analysis for COVID-19. </a:t>
            </a:r>
          </a:p>
          <a:p>
            <a:pPr algn="l">
              <a:lnSpc>
                <a:spcPts val="4918"/>
              </a:lnSpc>
            </a:pPr>
            <a:r>
              <a:rPr lang="en-US" sz="2893" u="sng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WEEK 4-6</a:t>
            </a:r>
            <a:r>
              <a:rPr lang="en-US" sz="289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 Perform enrichment analysis for the same and infer results. </a:t>
            </a:r>
          </a:p>
          <a:p>
            <a:pPr algn="l">
              <a:lnSpc>
                <a:spcPts val="4918"/>
              </a:lnSpc>
            </a:pPr>
            <a:r>
              <a:rPr lang="en-US" sz="2893" u="sng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WEEK 7-8:</a:t>
            </a:r>
            <a:r>
              <a:rPr lang="en-US" sz="289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Construct co-expression gene network for another similar disease and integration of AI.</a:t>
            </a:r>
          </a:p>
          <a:p>
            <a:pPr algn="l">
              <a:lnSpc>
                <a:spcPts val="2029"/>
              </a:lnSpc>
            </a:pPr>
          </a:p>
          <a:p>
            <a:pPr algn="l">
              <a:lnSpc>
                <a:spcPts val="4918"/>
              </a:lnSpc>
            </a:pPr>
            <a:r>
              <a:rPr lang="en-US" sz="2893" u="sng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WEEK 9-10</a:t>
            </a:r>
            <a:r>
              <a:rPr lang="en-US" sz="289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 Compare both the results </a:t>
            </a:r>
          </a:p>
          <a:p>
            <a:pPr algn="l">
              <a:lnSpc>
                <a:spcPts val="1519"/>
              </a:lnSpc>
            </a:pPr>
          </a:p>
          <a:p>
            <a:pPr algn="l">
              <a:lnSpc>
                <a:spcPts val="4918"/>
              </a:lnSpc>
            </a:pPr>
            <a:r>
              <a:rPr lang="en-US" sz="2893" u="sng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WEEK 11-12</a:t>
            </a:r>
            <a:r>
              <a:rPr lang="en-US" sz="2893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: Infer ethics, intellectual property rights and patent along the way for the same</a:t>
            </a:r>
          </a:p>
          <a:p>
            <a:pPr algn="l">
              <a:lnSpc>
                <a:spcPts val="1519"/>
              </a:lnSpc>
            </a:pPr>
          </a:p>
          <a:p>
            <a:pPr algn="l" marL="0" indent="0" lvl="0">
              <a:lnSpc>
                <a:spcPts val="491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666269" y="140988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50424" y="1759154"/>
            <a:ext cx="5539941" cy="7448847"/>
            <a:chOff x="0" y="0"/>
            <a:chExt cx="858282" cy="11540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282" cy="1154021"/>
            </a:xfrm>
            <a:custGeom>
              <a:avLst/>
              <a:gdLst/>
              <a:ahLst/>
              <a:cxnLst/>
              <a:rect r="r" b="b" t="t" l="l"/>
              <a:pathLst>
                <a:path h="1154021" w="858282">
                  <a:moveTo>
                    <a:pt x="32142" y="0"/>
                  </a:moveTo>
                  <a:lnTo>
                    <a:pt x="826140" y="0"/>
                  </a:lnTo>
                  <a:cubicBezTo>
                    <a:pt x="843892" y="0"/>
                    <a:pt x="858282" y="14390"/>
                    <a:pt x="858282" y="32142"/>
                  </a:cubicBezTo>
                  <a:lnTo>
                    <a:pt x="858282" y="1121879"/>
                  </a:lnTo>
                  <a:cubicBezTo>
                    <a:pt x="858282" y="1130404"/>
                    <a:pt x="854896" y="1138579"/>
                    <a:pt x="848868" y="1144607"/>
                  </a:cubicBezTo>
                  <a:cubicBezTo>
                    <a:pt x="842840" y="1150635"/>
                    <a:pt x="834665" y="1154021"/>
                    <a:pt x="826140" y="1154021"/>
                  </a:cubicBezTo>
                  <a:lnTo>
                    <a:pt x="32142" y="1154021"/>
                  </a:lnTo>
                  <a:cubicBezTo>
                    <a:pt x="23617" y="1154021"/>
                    <a:pt x="15442" y="1150635"/>
                    <a:pt x="9414" y="1144607"/>
                  </a:cubicBezTo>
                  <a:cubicBezTo>
                    <a:pt x="3386" y="1138579"/>
                    <a:pt x="0" y="1130404"/>
                    <a:pt x="0" y="1121879"/>
                  </a:cubicBezTo>
                  <a:lnTo>
                    <a:pt x="0" y="32142"/>
                  </a:lnTo>
                  <a:cubicBezTo>
                    <a:pt x="0" y="14390"/>
                    <a:pt x="14390" y="0"/>
                    <a:pt x="32142" y="0"/>
                  </a:cubicBezTo>
                  <a:close/>
                </a:path>
              </a:pathLst>
            </a:custGeom>
            <a:blipFill>
              <a:blip r:embed="rId2"/>
              <a:stretch>
                <a:fillRect l="-50905" t="0" r="-50905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9838239" cy="10287000"/>
            <a:chOff x="0" y="0"/>
            <a:chExt cx="259114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0653267" y="981772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028700" y="581342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1344853" y="428942"/>
            <a:ext cx="591444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894" y="789291"/>
            <a:ext cx="9294452" cy="8773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4709" indent="-312355" lvl="1">
              <a:lnSpc>
                <a:spcPts val="3645"/>
              </a:lnSpc>
              <a:buFont typeface="Arial"/>
              <a:buChar char="•"/>
            </a:pPr>
            <a:r>
              <a:rPr lang="en-US" b="true" sz="28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Weighted gene co-expression network analysis combined with machine learning validation to identify key modules and hub genes associated with SARA-CoV-2-Infection, 2021</a:t>
            </a:r>
          </a:p>
          <a:p>
            <a:pPr algn="l" marL="624709" indent="-312355" lvl="1">
              <a:lnSpc>
                <a:spcPts val="3645"/>
              </a:lnSpc>
              <a:buFont typeface="Arial"/>
              <a:buChar char="•"/>
            </a:pPr>
            <a:r>
              <a:rPr lang="en-US" b="true" sz="28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Drug repurposing for coronavirus (SARS-CoV-2) based on gene co-expression network analysis, 2021 </a:t>
            </a:r>
          </a:p>
          <a:p>
            <a:pPr algn="l" marL="624709" indent="-312355" lvl="1">
              <a:lnSpc>
                <a:spcPts val="3645"/>
              </a:lnSpc>
              <a:buFont typeface="Arial"/>
              <a:buChar char="•"/>
            </a:pPr>
            <a:r>
              <a:rPr lang="en-US" b="true" sz="28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Differential Co-expression network analysis reveals key Hub-High traffic genes as potential therapeutic targets for COVID-19 pandemic, 2021</a:t>
            </a:r>
          </a:p>
          <a:p>
            <a:pPr algn="l" marL="624709" indent="-312355" lvl="1">
              <a:lnSpc>
                <a:spcPts val="3645"/>
              </a:lnSpc>
              <a:buFont typeface="Arial"/>
              <a:buChar char="•"/>
            </a:pPr>
            <a:r>
              <a:rPr lang="en-US" b="true" sz="28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Weighted gene co-expression network analysis to identify potential biological processes and key genes in COVID-19 related stroke, 2022</a:t>
            </a:r>
          </a:p>
          <a:p>
            <a:pPr algn="l" marL="624709" indent="-312355" lvl="1">
              <a:lnSpc>
                <a:spcPts val="3645"/>
              </a:lnSpc>
              <a:buFont typeface="Arial"/>
              <a:buChar char="•"/>
            </a:pPr>
            <a:r>
              <a:rPr lang="en-US" b="true" sz="28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Intellectual Property rights in genes and gene fragments: A registration solution for expressed sequence tags, 2000</a:t>
            </a:r>
          </a:p>
          <a:p>
            <a:pPr algn="l" marL="624709" indent="-312355" lvl="1">
              <a:lnSpc>
                <a:spcPts val="3645"/>
              </a:lnSpc>
              <a:buFont typeface="Arial"/>
              <a:buChar char="•"/>
            </a:pPr>
            <a:r>
              <a:rPr lang="en-US" b="true" sz="289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Methods for analysis of gene expression, World Intellectual Property Organization, 2001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66269" y="278530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21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4235974" cy="6113262"/>
            <a:chOff x="0" y="0"/>
            <a:chExt cx="1115647" cy="16100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5648" cy="1610077"/>
            </a:xfrm>
            <a:custGeom>
              <a:avLst/>
              <a:gdLst/>
              <a:ahLst/>
              <a:cxnLst/>
              <a:rect r="r" b="b" t="t" l="l"/>
              <a:pathLst>
                <a:path h="1610077" w="1115648">
                  <a:moveTo>
                    <a:pt x="93211" y="0"/>
                  </a:moveTo>
                  <a:lnTo>
                    <a:pt x="1022437" y="0"/>
                  </a:lnTo>
                  <a:cubicBezTo>
                    <a:pt x="1073916" y="0"/>
                    <a:pt x="1115648" y="41732"/>
                    <a:pt x="1115648" y="93211"/>
                  </a:cubicBezTo>
                  <a:lnTo>
                    <a:pt x="1115648" y="1516867"/>
                  </a:lnTo>
                  <a:cubicBezTo>
                    <a:pt x="1115648" y="1568345"/>
                    <a:pt x="1073916" y="1610077"/>
                    <a:pt x="1022437" y="1610077"/>
                  </a:cubicBezTo>
                  <a:lnTo>
                    <a:pt x="93211" y="1610077"/>
                  </a:lnTo>
                  <a:cubicBezTo>
                    <a:pt x="41732" y="1610077"/>
                    <a:pt x="0" y="1568345"/>
                    <a:pt x="0" y="1516867"/>
                  </a:cubicBezTo>
                  <a:lnTo>
                    <a:pt x="0" y="93211"/>
                  </a:lnTo>
                  <a:cubicBezTo>
                    <a:pt x="0" y="41732"/>
                    <a:pt x="41732" y="0"/>
                    <a:pt x="932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115647" cy="1733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30079" y="2791377"/>
            <a:ext cx="1749339" cy="1749339"/>
          </a:xfrm>
          <a:custGeom>
            <a:avLst/>
            <a:gdLst/>
            <a:ahLst/>
            <a:cxnLst/>
            <a:rect r="r" b="b" t="t" l="l"/>
            <a:pathLst>
              <a:path h="1749339" w="1749339">
                <a:moveTo>
                  <a:pt x="0" y="0"/>
                </a:moveTo>
                <a:lnTo>
                  <a:pt x="1749339" y="0"/>
                </a:lnTo>
                <a:lnTo>
                  <a:pt x="1749339" y="1749339"/>
                </a:lnTo>
                <a:lnTo>
                  <a:pt x="0" y="17493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403778" y="2345573"/>
            <a:ext cx="4057650" cy="6224384"/>
            <a:chOff x="0" y="0"/>
            <a:chExt cx="1068681" cy="16393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8681" cy="1639344"/>
            </a:xfrm>
            <a:custGeom>
              <a:avLst/>
              <a:gdLst/>
              <a:ahLst/>
              <a:cxnLst/>
              <a:rect r="r" b="b" t="t" l="l"/>
              <a:pathLst>
                <a:path h="1639344" w="1068681">
                  <a:moveTo>
                    <a:pt x="97307" y="0"/>
                  </a:moveTo>
                  <a:lnTo>
                    <a:pt x="971374" y="0"/>
                  </a:lnTo>
                  <a:cubicBezTo>
                    <a:pt x="1025116" y="0"/>
                    <a:pt x="1068681" y="43566"/>
                    <a:pt x="1068681" y="97307"/>
                  </a:cubicBezTo>
                  <a:lnTo>
                    <a:pt x="1068681" y="1542037"/>
                  </a:lnTo>
                  <a:cubicBezTo>
                    <a:pt x="1068681" y="1567844"/>
                    <a:pt x="1058429" y="1592595"/>
                    <a:pt x="1040181" y="1610843"/>
                  </a:cubicBezTo>
                  <a:cubicBezTo>
                    <a:pt x="1021932" y="1629092"/>
                    <a:pt x="997182" y="1639344"/>
                    <a:pt x="971374" y="1639344"/>
                  </a:cubicBezTo>
                  <a:lnTo>
                    <a:pt x="97307" y="1639344"/>
                  </a:lnTo>
                  <a:cubicBezTo>
                    <a:pt x="43566" y="1639344"/>
                    <a:pt x="0" y="1595778"/>
                    <a:pt x="0" y="1542037"/>
                  </a:cubicBezTo>
                  <a:lnTo>
                    <a:pt x="0" y="97307"/>
                  </a:lnTo>
                  <a:cubicBezTo>
                    <a:pt x="0" y="71500"/>
                    <a:pt x="10252" y="46749"/>
                    <a:pt x="28501" y="28501"/>
                  </a:cubicBezTo>
                  <a:cubicBezTo>
                    <a:pt x="46749" y="10252"/>
                    <a:pt x="71500" y="0"/>
                    <a:pt x="97307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068681" cy="1763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489675" y="2586629"/>
            <a:ext cx="1885856" cy="1910168"/>
          </a:xfrm>
          <a:custGeom>
            <a:avLst/>
            <a:gdLst/>
            <a:ahLst/>
            <a:cxnLst/>
            <a:rect r="r" b="b" t="t" l="l"/>
            <a:pathLst>
              <a:path h="1910168" w="1885856">
                <a:moveTo>
                  <a:pt x="0" y="0"/>
                </a:moveTo>
                <a:lnTo>
                  <a:pt x="1885856" y="0"/>
                </a:lnTo>
                <a:lnTo>
                  <a:pt x="1885856" y="1910168"/>
                </a:lnTo>
                <a:lnTo>
                  <a:pt x="0" y="1910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681891" y="2193918"/>
            <a:ext cx="4057650" cy="6376039"/>
            <a:chOff x="0" y="0"/>
            <a:chExt cx="1068681" cy="167928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68681" cy="1679286"/>
            </a:xfrm>
            <a:custGeom>
              <a:avLst/>
              <a:gdLst/>
              <a:ahLst/>
              <a:cxnLst/>
              <a:rect r="r" b="b" t="t" l="l"/>
              <a:pathLst>
                <a:path h="1679286" w="1068681">
                  <a:moveTo>
                    <a:pt x="97307" y="0"/>
                  </a:moveTo>
                  <a:lnTo>
                    <a:pt x="971374" y="0"/>
                  </a:lnTo>
                  <a:cubicBezTo>
                    <a:pt x="1025116" y="0"/>
                    <a:pt x="1068681" y="43566"/>
                    <a:pt x="1068681" y="97307"/>
                  </a:cubicBezTo>
                  <a:lnTo>
                    <a:pt x="1068681" y="1581979"/>
                  </a:lnTo>
                  <a:cubicBezTo>
                    <a:pt x="1068681" y="1607786"/>
                    <a:pt x="1058429" y="1632537"/>
                    <a:pt x="1040181" y="1650785"/>
                  </a:cubicBezTo>
                  <a:cubicBezTo>
                    <a:pt x="1021932" y="1669034"/>
                    <a:pt x="997182" y="1679286"/>
                    <a:pt x="971374" y="1679286"/>
                  </a:cubicBezTo>
                  <a:lnTo>
                    <a:pt x="97307" y="1679286"/>
                  </a:lnTo>
                  <a:cubicBezTo>
                    <a:pt x="71500" y="1679286"/>
                    <a:pt x="46749" y="1669034"/>
                    <a:pt x="28501" y="1650785"/>
                  </a:cubicBezTo>
                  <a:cubicBezTo>
                    <a:pt x="10252" y="1632537"/>
                    <a:pt x="0" y="1607786"/>
                    <a:pt x="0" y="1581979"/>
                  </a:cubicBezTo>
                  <a:lnTo>
                    <a:pt x="0" y="97307"/>
                  </a:lnTo>
                  <a:cubicBezTo>
                    <a:pt x="0" y="71500"/>
                    <a:pt x="10252" y="46749"/>
                    <a:pt x="28501" y="28501"/>
                  </a:cubicBezTo>
                  <a:cubicBezTo>
                    <a:pt x="46749" y="10252"/>
                    <a:pt x="71500" y="0"/>
                    <a:pt x="97307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1068681" cy="1803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833028" y="2586629"/>
            <a:ext cx="1822329" cy="1822329"/>
          </a:xfrm>
          <a:custGeom>
            <a:avLst/>
            <a:gdLst/>
            <a:ahLst/>
            <a:cxnLst/>
            <a:rect r="r" b="b" t="t" l="l"/>
            <a:pathLst>
              <a:path h="1822329" w="1822329">
                <a:moveTo>
                  <a:pt x="0" y="0"/>
                </a:moveTo>
                <a:lnTo>
                  <a:pt x="1822329" y="0"/>
                </a:lnTo>
                <a:lnTo>
                  <a:pt x="1822329" y="1822330"/>
                </a:lnTo>
                <a:lnTo>
                  <a:pt x="0" y="1822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OBJECTIVES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9820" y="5085194"/>
            <a:ext cx="3849857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identify gene modules (clusters), hub genes etc., of highly expressed genes with the dataset.</a:t>
            </a: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74693" y="5085194"/>
            <a:ext cx="3886736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Perform Enrichment analysis of the identified gene modules and integration of AI with the same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49290" y="5085194"/>
            <a:ext cx="3322852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Compare the gene expression network with other similar disease to get a broader understanding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3988738" y="2193918"/>
            <a:ext cx="3887163" cy="6376039"/>
            <a:chOff x="0" y="0"/>
            <a:chExt cx="1023780" cy="16792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23779" cy="1679286"/>
            </a:xfrm>
            <a:custGeom>
              <a:avLst/>
              <a:gdLst/>
              <a:ahLst/>
              <a:cxnLst/>
              <a:rect r="r" b="b" t="t" l="l"/>
              <a:pathLst>
                <a:path h="1679286" w="1023779">
                  <a:moveTo>
                    <a:pt x="101575" y="0"/>
                  </a:moveTo>
                  <a:lnTo>
                    <a:pt x="922205" y="0"/>
                  </a:lnTo>
                  <a:cubicBezTo>
                    <a:pt x="949144" y="0"/>
                    <a:pt x="974980" y="10702"/>
                    <a:pt x="994029" y="29751"/>
                  </a:cubicBezTo>
                  <a:cubicBezTo>
                    <a:pt x="1013078" y="48800"/>
                    <a:pt x="1023779" y="74636"/>
                    <a:pt x="1023779" y="101575"/>
                  </a:cubicBezTo>
                  <a:lnTo>
                    <a:pt x="1023779" y="1577711"/>
                  </a:lnTo>
                  <a:cubicBezTo>
                    <a:pt x="1023779" y="1604651"/>
                    <a:pt x="1013078" y="1630487"/>
                    <a:pt x="994029" y="1649536"/>
                  </a:cubicBezTo>
                  <a:cubicBezTo>
                    <a:pt x="974980" y="1668584"/>
                    <a:pt x="949144" y="1679286"/>
                    <a:pt x="922205" y="1679286"/>
                  </a:cubicBezTo>
                  <a:lnTo>
                    <a:pt x="101575" y="1679286"/>
                  </a:lnTo>
                  <a:cubicBezTo>
                    <a:pt x="74636" y="1679286"/>
                    <a:pt x="48800" y="1668584"/>
                    <a:pt x="29751" y="1649536"/>
                  </a:cubicBezTo>
                  <a:cubicBezTo>
                    <a:pt x="10702" y="1630487"/>
                    <a:pt x="0" y="1604651"/>
                    <a:pt x="0" y="1577711"/>
                  </a:cubicBezTo>
                  <a:lnTo>
                    <a:pt x="0" y="101575"/>
                  </a:lnTo>
                  <a:cubicBezTo>
                    <a:pt x="0" y="74636"/>
                    <a:pt x="10702" y="48800"/>
                    <a:pt x="29751" y="29751"/>
                  </a:cubicBezTo>
                  <a:cubicBezTo>
                    <a:pt x="48800" y="10702"/>
                    <a:pt x="74636" y="0"/>
                    <a:pt x="101575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23825"/>
              <a:ext cx="1023780" cy="18031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4989391" y="2345573"/>
            <a:ext cx="1885856" cy="1910168"/>
          </a:xfrm>
          <a:custGeom>
            <a:avLst/>
            <a:gdLst/>
            <a:ahLst/>
            <a:cxnLst/>
            <a:rect r="r" b="b" t="t" l="l"/>
            <a:pathLst>
              <a:path h="1910168" w="1885856">
                <a:moveTo>
                  <a:pt x="0" y="0"/>
                </a:moveTo>
                <a:lnTo>
                  <a:pt x="1885856" y="0"/>
                </a:lnTo>
                <a:lnTo>
                  <a:pt x="1885856" y="1910168"/>
                </a:lnTo>
                <a:lnTo>
                  <a:pt x="0" y="1910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4104205" y="5085194"/>
            <a:ext cx="3656227" cy="2967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Analyze the ethical concerns on gene analysis, intellectual property rights and propose solutions for the same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897057" y="212625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983999" y="1175474"/>
            <a:ext cx="7275301" cy="3810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358869" y="1684924"/>
          <a:ext cx="16924001" cy="7448550"/>
        </p:xfrm>
        <a:graphic>
          <a:graphicData uri="http://schemas.openxmlformats.org/drawingml/2006/table">
            <a:tbl>
              <a:tblPr/>
              <a:tblGrid>
                <a:gridCol w="1459171"/>
                <a:gridCol w="4992848"/>
                <a:gridCol w="1913037"/>
                <a:gridCol w="8558944"/>
              </a:tblGrid>
              <a:tr h="13595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TITLE OF THE PAPER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YEAR OF RELEASE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INFERENCE AND FINDINGS OF THE PAPER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57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Weighted Gene Co-Expression Network Analysis to Identify Potential Biological Processes and Key Genes in Covid-19-Related Stroke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paper utilizes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two dataset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from GEO database of NCBI. GO (Gene Ontology) and KEGG (Kyoto Encyclopedia of Genes and Genomes) were used for enrichment analysis. Top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5 genes 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were screened as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hub genes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after visualizing it through hub genes. By intersecting stroke and COVID-19 related stroke,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28 common genes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were found. 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32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Differential Co-Expression Network Analysis Reveals Key Hub-High Traffic Genes as Potential Therapeutic Targets for COVID-19 Pandemic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RNA-seq data from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peripheral blood mononuclear cells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of healthy, mid and server 17 COVID - 19 patients were analyzed. WGCNA analyzed co-expression modules. The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differential network analysis, module preservation and module-trait relationships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approaches were new.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802277" y="575717"/>
            <a:ext cx="108299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89838" y="373735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983999" y="1175474"/>
            <a:ext cx="727530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02277" y="575717"/>
            <a:ext cx="108299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LITERATURE REVIEW</a:t>
            </a:r>
          </a:p>
        </p:txBody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82000" y="1684924"/>
          <a:ext cx="16924001" cy="8286750"/>
        </p:xfrm>
        <a:graphic>
          <a:graphicData uri="http://schemas.openxmlformats.org/drawingml/2006/table">
            <a:tbl>
              <a:tblPr/>
              <a:tblGrid>
                <a:gridCol w="1459171"/>
                <a:gridCol w="4992848"/>
                <a:gridCol w="1736689"/>
                <a:gridCol w="8735293"/>
              </a:tblGrid>
              <a:tr h="135879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TITLE OF THE PAPER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YEAR OF RELEASE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INFERENCE AND FINDINGS OF THE PAPER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9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Weighted Gene Co-expression Network Analysis Combined with Machine Learning Validation to Identify Key Modules and Hub Genes Associated with SARS-Co-V-2 Infection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weighted co-expression network analysis and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 LIME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as an explainable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AI algorithm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to the characterize transcriptional changed in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bronchial epithelium cells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. The studied detected that it was significantly correlated to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pathogenicity of COVID-19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infection based identified hub genes. The enrichment analysis of hub genes using KEGG was also done.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39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Drug repurposing for coronavirus (SARS-CoC-2) based on gene co-expression network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gene co-expression network was constructed for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 1441 genes. 2 genes modules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were discovered as significant modules.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miRNAs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and 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transcription factors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 were gathered and made as sub-networks. The drug were taken from DGIDb database and potential two drug-gene and drug-TF were reconstructed. </a:t>
                      </a:r>
                      <a:endParaRPr lang="en-US" sz="1100"/>
                    </a:p>
                    <a:p>
                      <a:pPr algn="ctr">
                        <a:lnSpc>
                          <a:spcPts val="3359"/>
                        </a:lnSpc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The paper finally proposed</a:t>
                      </a:r>
                      <a:r>
                        <a:rPr lang="en-US" sz="2399" b="true">
                          <a:solidFill>
                            <a:srgbClr val="000000"/>
                          </a:solidFill>
                          <a:latin typeface="Quicksand Bold"/>
                          <a:ea typeface="Quicksand Bold"/>
                          <a:cs typeface="Quicksand Bold"/>
                          <a:sym typeface="Quicksand Bold"/>
                        </a:rPr>
                        <a:t> 5 drugs </a:t>
                      </a:r>
                      <a:r>
                        <a:rPr lang="en-US" sz="2399">
                          <a:solidFill>
                            <a:srgbClr val="000000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for the same.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16666269" y="295906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38622" y="4099272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6" y="0"/>
                </a:lnTo>
                <a:lnTo>
                  <a:pt x="4210756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2322232" y="4806439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632353" y="7344561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2322232" y="7956529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643332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RESEARCH GAP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9392" y="2467724"/>
            <a:ext cx="5348229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Most of the CGNA studies focused on protein-coding genes and ignored long non-coding RNAs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32353" y="4869126"/>
            <a:ext cx="5348229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Evolutionary CGNA can be performed - how past pandemics human immune gene networks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9392" y="6072386"/>
            <a:ext cx="5348229" cy="1480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6"/>
              </a:lnSpc>
              <a:spcBef>
                <a:spcPct val="0"/>
              </a:spcBef>
            </a:pPr>
            <a:r>
              <a:rPr lang="en-US" b="true" sz="279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 major study on how SARS-CoV-2 infection brain-specific co-gene modules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689359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69381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449403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372938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300585" y="94956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666269" y="184198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66443" y="844756"/>
            <a:ext cx="1303511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WHAT ARE WE PLANNING TO DO?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0580" y="3990341"/>
            <a:ext cx="15760974" cy="291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699" indent="-297349" lvl="1">
              <a:lnSpc>
                <a:spcPts val="4682"/>
              </a:lnSpc>
              <a:buAutoNum type="arabicPeriod" startAt="1"/>
            </a:pPr>
            <a:r>
              <a:rPr lang="en-US" b="true" sz="275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MAKE COEXPRESSION NETWORK TO ANALYZE GENE MODULES, HUB GENES etc.,</a:t>
            </a:r>
          </a:p>
          <a:p>
            <a:pPr algn="l" marL="594699" indent="-297349" lvl="1">
              <a:lnSpc>
                <a:spcPts val="4682"/>
              </a:lnSpc>
              <a:buAutoNum type="arabicPeriod" startAt="1"/>
            </a:pPr>
            <a:r>
              <a:rPr lang="en-US" b="true" sz="275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FURTHER PERFORM ENRICHMENT ANALYSIS FOR THE SAME.</a:t>
            </a:r>
          </a:p>
          <a:p>
            <a:pPr algn="l" marL="594699" indent="-297349" lvl="1">
              <a:lnSpc>
                <a:spcPts val="4682"/>
              </a:lnSpc>
              <a:buAutoNum type="arabicPeriod" startAt="1"/>
            </a:pPr>
            <a:r>
              <a:rPr lang="en-US" b="true" sz="275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 UNDERSTAND ETHICAL ASPECTS, IPR AND PATENT RIGHTS RELATED TO THE PROJECT </a:t>
            </a:r>
          </a:p>
          <a:p>
            <a:pPr algn="l" marL="594699" indent="-297349" lvl="1">
              <a:lnSpc>
                <a:spcPts val="4682"/>
              </a:lnSpc>
              <a:buAutoNum type="arabicPeriod" startAt="1"/>
            </a:pPr>
            <a:r>
              <a:rPr lang="en-US" b="true" sz="2754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COMPARE THE COEXPRESSION NETWORK WITH OTHER SIMILAR DISEASE TO GET A BROAD OVERVIEW ABOUT THE SAME</a:t>
            </a:r>
          </a:p>
        </p:txBody>
      </p:sp>
      <p:sp>
        <p:nvSpPr>
          <p:cNvPr name="AutoShape 4" id="4"/>
          <p:cNvSpPr/>
          <p:nvPr/>
        </p:nvSpPr>
        <p:spPr>
          <a:xfrm>
            <a:off x="11360091" y="3627706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738433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35027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21561" y="725938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666269" y="429245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53472" y="15849"/>
            <a:ext cx="3934528" cy="10271151"/>
            <a:chOff x="0" y="0"/>
            <a:chExt cx="1036254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6254" cy="2705159"/>
            </a:xfrm>
            <a:custGeom>
              <a:avLst/>
              <a:gdLst/>
              <a:ahLst/>
              <a:cxnLst/>
              <a:rect r="r" b="b" t="t" l="l"/>
              <a:pathLst>
                <a:path h="2705159" w="1036254">
                  <a:moveTo>
                    <a:pt x="0" y="0"/>
                  </a:moveTo>
                  <a:lnTo>
                    <a:pt x="1036254" y="0"/>
                  </a:lnTo>
                  <a:lnTo>
                    <a:pt x="1036254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36254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54300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363379"/>
            <a:ext cx="1594237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METHODOLOGY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93912"/>
            <a:ext cx="12834005" cy="7585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Expression data </a:t>
            </a: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downloaded from NCBI website and metadata (or phenotypic data) taken directly from GEO website.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Both the data merged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Performed quality control - checked for outliers using </a:t>
            </a: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goodSamplegenes </a:t>
            </a: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package,  </a:t>
            </a: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hierarchical clustering, principal component analysis.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Dendrogram from hierarchical clustering and PCA technique compared and outliers removed from data.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Created dds data with raw counts for DESeq2 - used to normalize the data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WGCNA network constructed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module with eigengenes were made to summarize whole module expression and correlated with modules as well. </a:t>
            </a:r>
          </a:p>
          <a:p>
            <a:pPr algn="l" marL="647698" indent="-323849" lvl="1">
              <a:lnSpc>
                <a:spcPts val="4319"/>
              </a:lnSpc>
              <a:buAutoNum type="arabicPeriod" startAt="1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Binarized the found modules with traits (disease metadata)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2988" y="1608724"/>
            <a:ext cx="1283400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MOLECULAR BIOLOGY AND BASIC CELLULAR PHYSIOLOGY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53472" y="15849"/>
            <a:ext cx="3934528" cy="10271151"/>
            <a:chOff x="0" y="0"/>
            <a:chExt cx="1036254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6254" cy="2705159"/>
            </a:xfrm>
            <a:custGeom>
              <a:avLst/>
              <a:gdLst/>
              <a:ahLst/>
              <a:cxnLst/>
              <a:rect r="r" b="b" t="t" l="l"/>
              <a:pathLst>
                <a:path h="2705159" w="1036254">
                  <a:moveTo>
                    <a:pt x="0" y="0"/>
                  </a:moveTo>
                  <a:lnTo>
                    <a:pt x="1036254" y="0"/>
                  </a:lnTo>
                  <a:lnTo>
                    <a:pt x="1036254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36254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354300" y="9779623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8"/>
                </a:lnTo>
                <a:lnTo>
                  <a:pt x="0" y="2833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0610" y="2447269"/>
            <a:ext cx="13642095" cy="6751546"/>
          </a:xfrm>
          <a:custGeom>
            <a:avLst/>
            <a:gdLst/>
            <a:ahLst/>
            <a:cxnLst/>
            <a:rect r="r" b="b" t="t" l="l"/>
            <a:pathLst>
              <a:path h="6751546" w="13642095">
                <a:moveTo>
                  <a:pt x="0" y="0"/>
                </a:moveTo>
                <a:lnTo>
                  <a:pt x="13642095" y="0"/>
                </a:lnTo>
                <a:lnTo>
                  <a:pt x="13642095" y="6751546"/>
                </a:lnTo>
                <a:lnTo>
                  <a:pt x="0" y="675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63379"/>
            <a:ext cx="1594237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F4662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2988" y="9436940"/>
            <a:ext cx="1283400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CLUSTER DENDROGRAM FROM HIERARCHICAL CLUSTERING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683262" y="420529"/>
            <a:ext cx="118606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7"/>
              </a:lnSpc>
              <a:spcBef>
                <a:spcPct val="0"/>
              </a:spcBef>
            </a:pPr>
            <a:r>
              <a:rPr lang="en-US" b="true" sz="314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2988" y="1608724"/>
            <a:ext cx="12834005" cy="52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9"/>
              </a:lnSpc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MOLECULAR BIOLOGY AND BASIC CELLULAR PHYSIOLOGY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DAGeWKIUtXM</dc:identifier>
  <dcterms:modified xsi:type="dcterms:W3CDTF">2011-08-01T06:04:30Z</dcterms:modified>
  <cp:revision>1</cp:revision>
  <dc:title>First review - sem2 bio</dc:title>
</cp:coreProperties>
</file>