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BAUser" initials="S" lastIdx="1" clrIdx="0">
    <p:extLst>
      <p:ext uri="{19B8F6BF-5375-455C-9EA6-DF929625EA0E}">
        <p15:presenceInfo xmlns:p15="http://schemas.microsoft.com/office/powerpoint/2012/main" userId="SBA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9T11:39:13.38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3" Type="http://schemas.openxmlformats.org/officeDocument/2006/relationships/image" Target="../media/image22.png"/><Relationship Id="rId21" Type="http://schemas.openxmlformats.org/officeDocument/2006/relationships/image" Target="../media/image13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2" Type="http://schemas.openxmlformats.org/officeDocument/2006/relationships/image" Target="../media/image21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137.png"/><Relationship Id="rId5" Type="http://schemas.openxmlformats.org/officeDocument/2006/relationships/image" Target="../media/image24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29.png"/><Relationship Id="rId19" Type="http://schemas.openxmlformats.org/officeDocument/2006/relationships/image" Target="../media/image13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45.png"/><Relationship Id="rId7" Type="http://schemas.openxmlformats.org/officeDocument/2006/relationships/image" Target="../media/image86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38.png"/><Relationship Id="rId18" Type="http://schemas.openxmlformats.org/officeDocument/2006/relationships/image" Target="../media/image139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37.png"/><Relationship Id="rId17" Type="http://schemas.openxmlformats.org/officeDocument/2006/relationships/image" Target="../media/image94.png"/><Relationship Id="rId2" Type="http://schemas.openxmlformats.org/officeDocument/2006/relationships/image" Target="../media/image147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36.png"/><Relationship Id="rId5" Type="http://schemas.openxmlformats.org/officeDocument/2006/relationships/image" Target="../media/image150.png"/><Relationship Id="rId15" Type="http://schemas.openxmlformats.org/officeDocument/2006/relationships/image" Target="../media/image156.png"/><Relationship Id="rId10" Type="http://schemas.openxmlformats.org/officeDocument/2006/relationships/image" Target="../media/image131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jpe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5.png"/><Relationship Id="rId16" Type="http://schemas.openxmlformats.org/officeDocument/2006/relationships/image" Target="../media/image32.png"/><Relationship Id="rId20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comments" Target="../comments/comment1.xml"/><Relationship Id="rId10" Type="http://schemas.openxmlformats.org/officeDocument/2006/relationships/image" Target="../media/image26.png"/><Relationship Id="rId19" Type="http://schemas.openxmlformats.org/officeDocument/2006/relationships/image" Target="../media/image35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9.png"/><Relationship Id="rId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71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8154" y="2578340"/>
            <a:ext cx="11672543" cy="23981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1348" y="5740376"/>
            <a:ext cx="11808904" cy="240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65393" y="6721143"/>
            <a:ext cx="4820322" cy="4773565"/>
            <a:chOff x="13465393" y="6721143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65393" y="6721143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45026" y="3571084"/>
            <a:ext cx="2359763" cy="2359763"/>
            <a:chOff x="1745026" y="3571084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5026" y="3571084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50"/>
            <a:ext cx="4994153" cy="6949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6" y="7840952"/>
            <a:ext cx="4577793" cy="436945"/>
            <a:chOff x="1839876" y="7840952"/>
            <a:chExt cx="4577793" cy="4369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2" y="7796708"/>
              <a:ext cx="434119" cy="5292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89" y="7823870"/>
              <a:ext cx="1240919" cy="5281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6" y="8343924"/>
            <a:ext cx="4577793" cy="441821"/>
            <a:chOff x="1839876" y="8343924"/>
            <a:chExt cx="4577793" cy="4418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2" y="8299680"/>
              <a:ext cx="731119" cy="53743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89" y="8331718"/>
              <a:ext cx="971986" cy="5281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6" y="8889457"/>
            <a:ext cx="4577793" cy="436936"/>
            <a:chOff x="1839876" y="8889457"/>
            <a:chExt cx="4577793" cy="43693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2" y="8845213"/>
              <a:ext cx="702548" cy="52929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89" y="8872365"/>
              <a:ext cx="2881224" cy="5377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27410" y="599454"/>
            <a:ext cx="4258895" cy="4258895"/>
            <a:chOff x="3027410" y="599454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3027410" y="599454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39876" y="6020676"/>
            <a:ext cx="2151580" cy="1689091"/>
            <a:chOff x="1839876" y="6020676"/>
            <a:chExt cx="2151580" cy="16890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9876" y="6020676"/>
              <a:ext cx="2151580" cy="168909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70955" y="4631958"/>
            <a:ext cx="11562845" cy="1435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93248" cy="32903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189816" cy="14882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176118" cy="690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99014" y="2708995"/>
            <a:ext cx="2657208" cy="3065956"/>
            <a:chOff x="3999014" y="2708995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38969" y="2995644"/>
              <a:ext cx="612927" cy="612927"/>
              <a:chOff x="4938969" y="2995644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38969" y="2995644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720980" y="2805425"/>
              <a:ext cx="496682" cy="496682"/>
              <a:chOff x="5720980" y="2805425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20980" y="2805425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370894" y="3280972"/>
              <a:ext cx="285328" cy="285328"/>
              <a:chOff x="6370894" y="3280972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0894" y="3280972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58925" y="2715600"/>
              <a:ext cx="280044" cy="280044"/>
              <a:chOff x="4658925" y="2715600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58925" y="2715600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418776" y="3109513"/>
              <a:ext cx="343184" cy="343184"/>
              <a:chOff x="4418776" y="3109513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18776" y="3109513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999014" y="3302107"/>
              <a:ext cx="241917" cy="241917"/>
              <a:chOff x="3999014" y="3302107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99014" y="3302107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466" y="2708995"/>
              <a:ext cx="192861" cy="192861"/>
              <a:chOff x="5455466" y="2708995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55466" y="2708995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537397" y="5053705"/>
              <a:ext cx="517818" cy="517818"/>
              <a:chOff x="4537397" y="5053705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537397" y="5053705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489811" y="5312614"/>
              <a:ext cx="462337" cy="462337"/>
              <a:chOff x="5489811" y="5312614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89811" y="5312614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109404" y="4961237"/>
              <a:ext cx="227206" cy="227206"/>
              <a:chOff x="4109404" y="4961237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09404" y="4961237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969321" y="4992941"/>
              <a:ext cx="351376" cy="351376"/>
              <a:chOff x="5969321" y="4992941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69321" y="4992941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175422" y="5053705"/>
              <a:ext cx="280044" cy="280044"/>
              <a:chOff x="5175422" y="5053705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175422" y="5053705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370894" y="5053705"/>
              <a:ext cx="192861" cy="192861"/>
              <a:chOff x="6370894" y="5053705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370894" y="5053705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437614" y="2400267"/>
            <a:ext cx="3374684" cy="3374684"/>
            <a:chOff x="10437614" y="2400267"/>
            <a:chExt cx="3374684" cy="337468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37614" y="2400267"/>
              <a:ext cx="3374684" cy="337468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40521" y="3712272"/>
            <a:ext cx="2698459" cy="12353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67135"/>
              <a:ext cx="2495611" cy="411650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10198" cy="71082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01149" y="418299"/>
            <a:ext cx="6308619" cy="115950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32564" y="1528516"/>
            <a:ext cx="5411279" cy="74625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872847" y="8259562"/>
            <a:ext cx="1364105" cy="72326"/>
            <a:chOff x="7872847" y="8259562"/>
            <a:chExt cx="1364105" cy="7232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7872847" y="8259562"/>
              <a:ext cx="1364105" cy="7232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751247" y="3605605"/>
            <a:ext cx="2431638" cy="122367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230565" y="3948469"/>
            <a:ext cx="720996" cy="587007"/>
            <a:chOff x="8230565" y="3948469"/>
            <a:chExt cx="720996" cy="587007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8659577" y="3948469"/>
              <a:ext cx="291983" cy="587007"/>
              <a:chOff x="8659577" y="3948469"/>
              <a:chExt cx="291983" cy="58700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8659577" y="3948469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445071" y="3948469"/>
              <a:ext cx="291983" cy="587007"/>
              <a:chOff x="8445071" y="3948469"/>
              <a:chExt cx="291983" cy="58700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0800000">
                <a:off x="8445071" y="3948469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8230565" y="3948469"/>
              <a:ext cx="291983" cy="587007"/>
              <a:chOff x="8230565" y="3948469"/>
              <a:chExt cx="291983" cy="58700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0800000">
                <a:off x="8230565" y="3948469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3045769" y="6067340"/>
            <a:ext cx="4563698" cy="3756383"/>
            <a:chOff x="3045769" y="6067340"/>
            <a:chExt cx="4563698" cy="375638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45769" y="6067340"/>
              <a:ext cx="4563698" cy="375638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575593" y="6125948"/>
            <a:ext cx="5098726" cy="3576942"/>
            <a:chOff x="9575593" y="6125948"/>
            <a:chExt cx="5098726" cy="357694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575593" y="6125948"/>
              <a:ext cx="5098726" cy="357694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846310" y="5358380"/>
            <a:ext cx="6171429" cy="1261631"/>
            <a:chOff x="5846310" y="5358380"/>
            <a:chExt cx="6171429" cy="1261631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46310" y="5358380"/>
              <a:ext cx="6171429" cy="1261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30"/>
            <a:ext cx="3422937" cy="6903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92162" cy="3290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27"/>
            <a:ext cx="2174150" cy="14622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15409" cy="82075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57676" cy="456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15409" cy="820752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57676" cy="45685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31590" cy="11494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65870" cy="75276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99507" cy="36757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10198" cy="7108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15409" cy="82075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57676" cy="456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15409" cy="820752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57676" cy="4568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8929" cy="919396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8929" cy="919396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8929" cy="919396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8929" cy="919396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073260" cy="79519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7" y="1508288"/>
            <a:ext cx="5011048" cy="7650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3">
            <a:extLst>
              <a:ext uri="{FF2B5EF4-FFF2-40B4-BE49-F238E27FC236}">
                <a16:creationId xmlns:a16="http://schemas.microsoft.com/office/drawing/2014/main" id="{7C82228F-2310-4D86-B3A5-32EE147A3E7F}"/>
              </a:ext>
            </a:extLst>
          </p:cNvPr>
          <p:cNvGrpSpPr/>
          <p:nvPr/>
        </p:nvGrpSpPr>
        <p:grpSpPr>
          <a:xfrm>
            <a:off x="-2362200" y="-2400300"/>
            <a:ext cx="5585291" cy="5531113"/>
            <a:chOff x="-1047619" y="-1551872"/>
            <a:chExt cx="5585291" cy="5531113"/>
          </a:xfrm>
        </p:grpSpPr>
        <p:pic>
          <p:nvPicPr>
            <p:cNvPr id="5" name="Object 10">
              <a:extLst>
                <a:ext uri="{FF2B5EF4-FFF2-40B4-BE49-F238E27FC236}">
                  <a16:creationId xmlns:a16="http://schemas.microsoft.com/office/drawing/2014/main" id="{737D186A-4C66-403F-AA04-366B7DB8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D1CD4B28-C25E-46FF-B8AA-64D9FCE19B5A}"/>
              </a:ext>
            </a:extLst>
          </p:cNvPr>
          <p:cNvGrpSpPr/>
          <p:nvPr/>
        </p:nvGrpSpPr>
        <p:grpSpPr>
          <a:xfrm>
            <a:off x="-2286000" y="2400455"/>
            <a:ext cx="4182908" cy="4182908"/>
            <a:chOff x="-901071" y="6888297"/>
            <a:chExt cx="4182908" cy="4182908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A8E63F2E-851F-46AB-8966-09EE6674E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06825B41-8721-4CE3-AD94-86F2C13E16D5}"/>
              </a:ext>
            </a:extLst>
          </p:cNvPr>
          <p:cNvGrpSpPr/>
          <p:nvPr/>
        </p:nvGrpSpPr>
        <p:grpSpPr>
          <a:xfrm>
            <a:off x="1981200" y="7468797"/>
            <a:ext cx="3922193" cy="3884148"/>
            <a:chOff x="1202388" y="7727078"/>
            <a:chExt cx="3922193" cy="3884148"/>
          </a:xfrm>
        </p:grpSpPr>
        <p:pic>
          <p:nvPicPr>
            <p:cNvPr id="15" name="Object 3">
              <a:extLst>
                <a:ext uri="{FF2B5EF4-FFF2-40B4-BE49-F238E27FC236}">
                  <a16:creationId xmlns:a16="http://schemas.microsoft.com/office/drawing/2014/main" id="{B7C72486-082E-47BF-921C-32A27428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75471FE9-A78C-4F4E-A898-D4AC11D07070}"/>
              </a:ext>
            </a:extLst>
          </p:cNvPr>
          <p:cNvGrpSpPr/>
          <p:nvPr/>
        </p:nvGrpSpPr>
        <p:grpSpPr>
          <a:xfrm>
            <a:off x="16959396" y="1028700"/>
            <a:ext cx="2657208" cy="3065956"/>
            <a:chOff x="3999014" y="2708995"/>
            <a:chExt cx="2657208" cy="3065956"/>
          </a:xfrm>
        </p:grpSpPr>
        <p:grpSp>
          <p:nvGrpSpPr>
            <p:cNvPr id="17" name="그룹 1002">
              <a:extLst>
                <a:ext uri="{FF2B5EF4-FFF2-40B4-BE49-F238E27FC236}">
                  <a16:creationId xmlns:a16="http://schemas.microsoft.com/office/drawing/2014/main" id="{59763388-3149-4600-AC09-69BBC802E003}"/>
                </a:ext>
              </a:extLst>
            </p:cNvPr>
            <p:cNvGrpSpPr/>
            <p:nvPr/>
          </p:nvGrpSpPr>
          <p:grpSpPr>
            <a:xfrm>
              <a:off x="4938969" y="2995644"/>
              <a:ext cx="612927" cy="612927"/>
              <a:chOff x="4938969" y="2995644"/>
              <a:chExt cx="612927" cy="612927"/>
            </a:xfrm>
          </p:grpSpPr>
          <p:pic>
            <p:nvPicPr>
              <p:cNvPr id="42" name="Object 3">
                <a:extLst>
                  <a:ext uri="{FF2B5EF4-FFF2-40B4-BE49-F238E27FC236}">
                    <a16:creationId xmlns:a16="http://schemas.microsoft.com/office/drawing/2014/main" id="{FB32AC8A-653A-4205-A969-327457704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38969" y="2995644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8" name="그룹 1003">
              <a:extLst>
                <a:ext uri="{FF2B5EF4-FFF2-40B4-BE49-F238E27FC236}">
                  <a16:creationId xmlns:a16="http://schemas.microsoft.com/office/drawing/2014/main" id="{1C2F6DE6-5C32-406E-B49F-8CB160DE0B88}"/>
                </a:ext>
              </a:extLst>
            </p:cNvPr>
            <p:cNvGrpSpPr/>
            <p:nvPr/>
          </p:nvGrpSpPr>
          <p:grpSpPr>
            <a:xfrm>
              <a:off x="5720980" y="2805425"/>
              <a:ext cx="496682" cy="496682"/>
              <a:chOff x="5720980" y="2805425"/>
              <a:chExt cx="496682" cy="496682"/>
            </a:xfrm>
          </p:grpSpPr>
          <p:pic>
            <p:nvPicPr>
              <p:cNvPr id="41" name="Object 6">
                <a:extLst>
                  <a:ext uri="{FF2B5EF4-FFF2-40B4-BE49-F238E27FC236}">
                    <a16:creationId xmlns:a16="http://schemas.microsoft.com/office/drawing/2014/main" id="{3FFB3A9D-8901-433C-9E17-703EBA3A9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20980" y="2805425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9" name="그룹 1004">
              <a:extLst>
                <a:ext uri="{FF2B5EF4-FFF2-40B4-BE49-F238E27FC236}">
                  <a16:creationId xmlns:a16="http://schemas.microsoft.com/office/drawing/2014/main" id="{21BD7916-B7F3-4CA3-82A7-E4114ED42708}"/>
                </a:ext>
              </a:extLst>
            </p:cNvPr>
            <p:cNvGrpSpPr/>
            <p:nvPr/>
          </p:nvGrpSpPr>
          <p:grpSpPr>
            <a:xfrm>
              <a:off x="6370894" y="3280972"/>
              <a:ext cx="285328" cy="285328"/>
              <a:chOff x="6370894" y="3280972"/>
              <a:chExt cx="285328" cy="285328"/>
            </a:xfrm>
          </p:grpSpPr>
          <p:pic>
            <p:nvPicPr>
              <p:cNvPr id="40" name="Object 9">
                <a:extLst>
                  <a:ext uri="{FF2B5EF4-FFF2-40B4-BE49-F238E27FC236}">
                    <a16:creationId xmlns:a16="http://schemas.microsoft.com/office/drawing/2014/main" id="{B776B2D1-9F99-4E57-A689-7EF57F01D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370894" y="3280972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20" name="그룹 1005">
              <a:extLst>
                <a:ext uri="{FF2B5EF4-FFF2-40B4-BE49-F238E27FC236}">
                  <a16:creationId xmlns:a16="http://schemas.microsoft.com/office/drawing/2014/main" id="{3FBA06A0-D8D2-4B23-B6F5-E93EECA859B9}"/>
                </a:ext>
              </a:extLst>
            </p:cNvPr>
            <p:cNvGrpSpPr/>
            <p:nvPr/>
          </p:nvGrpSpPr>
          <p:grpSpPr>
            <a:xfrm>
              <a:off x="4658925" y="2715600"/>
              <a:ext cx="280044" cy="280044"/>
              <a:chOff x="4658925" y="2715600"/>
              <a:chExt cx="280044" cy="280044"/>
            </a:xfrm>
          </p:grpSpPr>
          <p:pic>
            <p:nvPicPr>
              <p:cNvPr id="39" name="Object 12">
                <a:extLst>
                  <a:ext uri="{FF2B5EF4-FFF2-40B4-BE49-F238E27FC236}">
                    <a16:creationId xmlns:a16="http://schemas.microsoft.com/office/drawing/2014/main" id="{5DEEF732-56CD-4ED0-9526-30B117F47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658925" y="2715600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21" name="그룹 1006">
              <a:extLst>
                <a:ext uri="{FF2B5EF4-FFF2-40B4-BE49-F238E27FC236}">
                  <a16:creationId xmlns:a16="http://schemas.microsoft.com/office/drawing/2014/main" id="{77667FE5-C4F4-42C0-BA6E-88FCE1450747}"/>
                </a:ext>
              </a:extLst>
            </p:cNvPr>
            <p:cNvGrpSpPr/>
            <p:nvPr/>
          </p:nvGrpSpPr>
          <p:grpSpPr>
            <a:xfrm>
              <a:off x="4418776" y="3109513"/>
              <a:ext cx="343184" cy="343184"/>
              <a:chOff x="4418776" y="3109513"/>
              <a:chExt cx="343184" cy="343184"/>
            </a:xfrm>
          </p:grpSpPr>
          <p:pic>
            <p:nvPicPr>
              <p:cNvPr id="38" name="Object 15">
                <a:extLst>
                  <a:ext uri="{FF2B5EF4-FFF2-40B4-BE49-F238E27FC236}">
                    <a16:creationId xmlns:a16="http://schemas.microsoft.com/office/drawing/2014/main" id="{0A9213CC-8AA3-47BB-8A9A-EF782A024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18776" y="3109513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22" name="그룹 1007">
              <a:extLst>
                <a:ext uri="{FF2B5EF4-FFF2-40B4-BE49-F238E27FC236}">
                  <a16:creationId xmlns:a16="http://schemas.microsoft.com/office/drawing/2014/main" id="{3A9877F0-6028-44FC-9421-577276F4BFC3}"/>
                </a:ext>
              </a:extLst>
            </p:cNvPr>
            <p:cNvGrpSpPr/>
            <p:nvPr/>
          </p:nvGrpSpPr>
          <p:grpSpPr>
            <a:xfrm>
              <a:off x="3999014" y="3302107"/>
              <a:ext cx="241917" cy="241917"/>
              <a:chOff x="3999014" y="3302107"/>
              <a:chExt cx="241917" cy="241917"/>
            </a:xfrm>
          </p:grpSpPr>
          <p:pic>
            <p:nvPicPr>
              <p:cNvPr id="37" name="Object 18">
                <a:extLst>
                  <a:ext uri="{FF2B5EF4-FFF2-40B4-BE49-F238E27FC236}">
                    <a16:creationId xmlns:a16="http://schemas.microsoft.com/office/drawing/2014/main" id="{393ED0A7-1435-4764-9E39-F22CCC6FE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99014" y="3302107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23" name="그룹 1008">
              <a:extLst>
                <a:ext uri="{FF2B5EF4-FFF2-40B4-BE49-F238E27FC236}">
                  <a16:creationId xmlns:a16="http://schemas.microsoft.com/office/drawing/2014/main" id="{4DAC142E-62E5-4A44-B1AF-8538473F8F87}"/>
                </a:ext>
              </a:extLst>
            </p:cNvPr>
            <p:cNvGrpSpPr/>
            <p:nvPr/>
          </p:nvGrpSpPr>
          <p:grpSpPr>
            <a:xfrm>
              <a:off x="5455466" y="2708995"/>
              <a:ext cx="192861" cy="192861"/>
              <a:chOff x="5455466" y="2708995"/>
              <a:chExt cx="192861" cy="192861"/>
            </a:xfrm>
          </p:grpSpPr>
          <p:pic>
            <p:nvPicPr>
              <p:cNvPr id="36" name="Object 21">
                <a:extLst>
                  <a:ext uri="{FF2B5EF4-FFF2-40B4-BE49-F238E27FC236}">
                    <a16:creationId xmlns:a16="http://schemas.microsoft.com/office/drawing/2014/main" id="{C7CB530B-E956-4397-BCA2-C6AA85DCE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55466" y="2708995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9488AFA1-8089-453D-86E9-85BE2122DA23}"/>
                </a:ext>
              </a:extLst>
            </p:cNvPr>
            <p:cNvGrpSpPr/>
            <p:nvPr/>
          </p:nvGrpSpPr>
          <p:grpSpPr>
            <a:xfrm>
              <a:off x="4537397" y="5053705"/>
              <a:ext cx="517818" cy="517818"/>
              <a:chOff x="4537397" y="5053705"/>
              <a:chExt cx="517818" cy="517818"/>
            </a:xfrm>
          </p:grpSpPr>
          <p:pic>
            <p:nvPicPr>
              <p:cNvPr id="35" name="Object 24">
                <a:extLst>
                  <a:ext uri="{FF2B5EF4-FFF2-40B4-BE49-F238E27FC236}">
                    <a16:creationId xmlns:a16="http://schemas.microsoft.com/office/drawing/2014/main" id="{86531E9A-1359-46E9-ACEC-D1B9A1C29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37397" y="5053705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35BDA7BF-647D-4FAA-B7CD-34FF5FC6DA4B}"/>
                </a:ext>
              </a:extLst>
            </p:cNvPr>
            <p:cNvGrpSpPr/>
            <p:nvPr/>
          </p:nvGrpSpPr>
          <p:grpSpPr>
            <a:xfrm>
              <a:off x="5489811" y="5312614"/>
              <a:ext cx="462337" cy="462337"/>
              <a:chOff x="5489811" y="5312614"/>
              <a:chExt cx="462337" cy="462337"/>
            </a:xfrm>
          </p:grpSpPr>
          <p:pic>
            <p:nvPicPr>
              <p:cNvPr id="34" name="Object 27">
                <a:extLst>
                  <a:ext uri="{FF2B5EF4-FFF2-40B4-BE49-F238E27FC236}">
                    <a16:creationId xmlns:a16="http://schemas.microsoft.com/office/drawing/2014/main" id="{E6E7BC03-3BEB-463A-92AD-D1F317035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489811" y="5312614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4FFEB607-B144-4607-9D64-7F0AC1A16C39}"/>
                </a:ext>
              </a:extLst>
            </p:cNvPr>
            <p:cNvGrpSpPr/>
            <p:nvPr/>
          </p:nvGrpSpPr>
          <p:grpSpPr>
            <a:xfrm>
              <a:off x="4109404" y="4961237"/>
              <a:ext cx="227206" cy="227206"/>
              <a:chOff x="4109404" y="4961237"/>
              <a:chExt cx="227206" cy="227206"/>
            </a:xfrm>
          </p:grpSpPr>
          <p:pic>
            <p:nvPicPr>
              <p:cNvPr id="33" name="Object 30">
                <a:extLst>
                  <a:ext uri="{FF2B5EF4-FFF2-40B4-BE49-F238E27FC236}">
                    <a16:creationId xmlns:a16="http://schemas.microsoft.com/office/drawing/2014/main" id="{F2950BF4-0140-4AEC-8ED4-BEDD88103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09404" y="4961237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27" name="그룹 1012">
              <a:extLst>
                <a:ext uri="{FF2B5EF4-FFF2-40B4-BE49-F238E27FC236}">
                  <a16:creationId xmlns:a16="http://schemas.microsoft.com/office/drawing/2014/main" id="{C1E7C1A2-340C-43DB-A623-8EF8C94BC24A}"/>
                </a:ext>
              </a:extLst>
            </p:cNvPr>
            <p:cNvGrpSpPr/>
            <p:nvPr/>
          </p:nvGrpSpPr>
          <p:grpSpPr>
            <a:xfrm>
              <a:off x="5969321" y="4992941"/>
              <a:ext cx="351376" cy="351376"/>
              <a:chOff x="5969321" y="4992941"/>
              <a:chExt cx="351376" cy="35137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965DF495-231F-4066-A2C9-29CB5F1B0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969321" y="4992941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28" name="그룹 1013">
              <a:extLst>
                <a:ext uri="{FF2B5EF4-FFF2-40B4-BE49-F238E27FC236}">
                  <a16:creationId xmlns:a16="http://schemas.microsoft.com/office/drawing/2014/main" id="{5CBC898E-C09E-4AD9-92FD-F9F87833EF5C}"/>
                </a:ext>
              </a:extLst>
            </p:cNvPr>
            <p:cNvGrpSpPr/>
            <p:nvPr/>
          </p:nvGrpSpPr>
          <p:grpSpPr>
            <a:xfrm>
              <a:off x="5175422" y="5053705"/>
              <a:ext cx="280044" cy="280044"/>
              <a:chOff x="5175422" y="5053705"/>
              <a:chExt cx="280044" cy="280044"/>
            </a:xfrm>
          </p:grpSpPr>
          <p:pic>
            <p:nvPicPr>
              <p:cNvPr id="31" name="Object 36">
                <a:extLst>
                  <a:ext uri="{FF2B5EF4-FFF2-40B4-BE49-F238E27FC236}">
                    <a16:creationId xmlns:a16="http://schemas.microsoft.com/office/drawing/2014/main" id="{FC4F29C8-4F85-40CD-8748-E9BD1CDE2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175422" y="5053705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29" name="그룹 1014">
              <a:extLst>
                <a:ext uri="{FF2B5EF4-FFF2-40B4-BE49-F238E27FC236}">
                  <a16:creationId xmlns:a16="http://schemas.microsoft.com/office/drawing/2014/main" id="{541B1793-D6CD-432B-A46B-63FCCBA52A65}"/>
                </a:ext>
              </a:extLst>
            </p:cNvPr>
            <p:cNvGrpSpPr/>
            <p:nvPr/>
          </p:nvGrpSpPr>
          <p:grpSpPr>
            <a:xfrm>
              <a:off x="6370894" y="5053705"/>
              <a:ext cx="192861" cy="192861"/>
              <a:chOff x="6370894" y="5053705"/>
              <a:chExt cx="192861" cy="192861"/>
            </a:xfrm>
          </p:grpSpPr>
          <p:pic>
            <p:nvPicPr>
              <p:cNvPr id="30" name="Object 39">
                <a:extLst>
                  <a:ext uri="{FF2B5EF4-FFF2-40B4-BE49-F238E27FC236}">
                    <a16:creationId xmlns:a16="http://schemas.microsoft.com/office/drawing/2014/main" id="{1DFD2CBE-A44F-4C58-BF92-89A9DD6D6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370894" y="5053705"/>
                <a:ext cx="192861" cy="192861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29E719-C7C3-4AA7-AF2F-3C52A9C8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723" y="67200"/>
            <a:ext cx="4905285" cy="32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7128A3-B9CD-4837-A510-EABA604B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29" y="86827"/>
            <a:ext cx="4812557" cy="31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이달의 이슈 | 한국문화관광연구원 웹진 + 2020년 12월">
            <a:extLst>
              <a:ext uri="{FF2B5EF4-FFF2-40B4-BE49-F238E27FC236}">
                <a16:creationId xmlns:a16="http://schemas.microsoft.com/office/drawing/2014/main" id="{A003088D-0394-42D7-B09F-300A627C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68" y="7124699"/>
            <a:ext cx="4575628" cy="31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 “세계 관광산업, 코로나19로 최대 3조 3,000억 달러 손실”-해외시장 뉴스">
            <a:extLst>
              <a:ext uri="{FF2B5EF4-FFF2-40B4-BE49-F238E27FC236}">
                <a16:creationId xmlns:a16="http://schemas.microsoft.com/office/drawing/2014/main" id="{BF9FA269-ECBA-429C-8276-C2A599BD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06" y="3394545"/>
            <a:ext cx="4756760" cy="37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이달의 이슈 | 한국문화관광연구원 웹진 + 2020년 12월">
            <a:extLst>
              <a:ext uri="{FF2B5EF4-FFF2-40B4-BE49-F238E27FC236}">
                <a16:creationId xmlns:a16="http://schemas.microsoft.com/office/drawing/2014/main" id="{D1D6D6B2-BCDF-4A98-8110-0FCA1501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033" y="7124700"/>
            <a:ext cx="4575628" cy="311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DA5BCBE0-50BE-4AD6-95DF-9B1FFBC9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3" y="3418068"/>
            <a:ext cx="12772896" cy="355842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한국이 신종 코로나바이러스 </a:t>
            </a:r>
            <a:r>
              <a:rPr lang="ko-KR" altLang="en-US" sz="1400" dirty="0" err="1"/>
              <a:t>감염증</a:t>
            </a:r>
            <a:r>
              <a:rPr lang="en-US" altLang="ko-KR" sz="1400" dirty="0"/>
              <a:t>(</a:t>
            </a:r>
            <a:r>
              <a:rPr lang="ko-KR" altLang="en-US" sz="1400" dirty="0"/>
              <a:t>코로나</a:t>
            </a:r>
            <a:r>
              <a:rPr lang="en-US" altLang="ko-KR" sz="1400" dirty="0"/>
              <a:t>19) </a:t>
            </a:r>
            <a:r>
              <a:rPr lang="ko-KR" altLang="en-US" sz="1400" dirty="0"/>
              <a:t>여파로 경기 침체</a:t>
            </a:r>
            <a:r>
              <a:rPr lang="en-US" altLang="ko-KR" sz="1400" dirty="0"/>
              <a:t>(recession)</a:t>
            </a:r>
            <a:r>
              <a:rPr lang="ko-KR" altLang="en-US" sz="1400" dirty="0"/>
              <a:t>에 빠졌다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아시아 </a:t>
            </a:r>
            <a:r>
              <a:rPr lang="en-US" altLang="ko-KR" sz="1400" dirty="0"/>
              <a:t>4</a:t>
            </a:r>
            <a:r>
              <a:rPr lang="ko-KR" altLang="en-US" sz="1400" dirty="0"/>
              <a:t>위 경제대국 한국의 올 </a:t>
            </a:r>
            <a:r>
              <a:rPr lang="en-US" altLang="ko-KR" sz="1400" dirty="0"/>
              <a:t>2</a:t>
            </a:r>
            <a:r>
              <a:rPr lang="ko-KR" altLang="en-US" sz="1400" dirty="0"/>
              <a:t>분기 국내총생산</a:t>
            </a:r>
            <a:r>
              <a:rPr lang="en-US" altLang="ko-KR" sz="1400" dirty="0"/>
              <a:t>(GDP) </a:t>
            </a:r>
            <a:r>
              <a:rPr lang="ko-KR" altLang="en-US" sz="1400" dirty="0"/>
              <a:t>성장률은 전분기 대비 </a:t>
            </a:r>
            <a:r>
              <a:rPr lang="en-US" altLang="ko-KR" sz="1400" dirty="0"/>
              <a:t>3.3% </a:t>
            </a:r>
            <a:r>
              <a:rPr lang="ko-KR" altLang="en-US" sz="1400" dirty="0"/>
              <a:t>감소했다</a:t>
            </a:r>
            <a:r>
              <a:rPr lang="en-US" altLang="ko-KR" sz="1400" dirty="0"/>
              <a:t>. 1</a:t>
            </a:r>
            <a:r>
              <a:rPr lang="ko-KR" altLang="en-US" sz="1400" dirty="0"/>
              <a:t>분 기</a:t>
            </a:r>
            <a:r>
              <a:rPr lang="en-US" altLang="ko-KR" sz="1400" dirty="0"/>
              <a:t>(-1.3%)</a:t>
            </a:r>
            <a:r>
              <a:rPr lang="ko-KR" altLang="en-US" sz="1400" dirty="0"/>
              <a:t>에 이어 </a:t>
            </a:r>
            <a:r>
              <a:rPr lang="en-US" altLang="ko-KR" sz="1400" dirty="0"/>
              <a:t>2</a:t>
            </a:r>
            <a:r>
              <a:rPr lang="ko-KR" altLang="en-US" sz="1400" dirty="0"/>
              <a:t>분기 연속 마이너스 성장이다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또 </a:t>
            </a:r>
            <a:r>
              <a:rPr lang="en-US" altLang="ko-KR" sz="1400" dirty="0"/>
              <a:t>3.3% </a:t>
            </a:r>
            <a:r>
              <a:rPr lang="ko-KR" altLang="en-US" sz="1400" dirty="0"/>
              <a:t>역성장은 외환위기 당시인 </a:t>
            </a:r>
            <a:r>
              <a:rPr lang="en-US" altLang="ko-KR" sz="1400" dirty="0"/>
              <a:t>1998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분기</a:t>
            </a:r>
            <a:r>
              <a:rPr lang="en-US" altLang="ko-KR" sz="1400" dirty="0"/>
              <a:t>(-6.8%) </a:t>
            </a:r>
            <a:r>
              <a:rPr lang="ko-KR" altLang="en-US" sz="1400" dirty="0"/>
              <a:t>이후 </a:t>
            </a:r>
            <a:r>
              <a:rPr lang="en-US" altLang="ko-KR" sz="1400" dirty="0"/>
              <a:t>22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개월 만에 가장 낮은 실적이 다</a:t>
            </a:r>
            <a:r>
              <a:rPr lang="en-US" altLang="ko-KR" sz="1400" dirty="0"/>
              <a:t>. </a:t>
            </a:r>
            <a:r>
              <a:rPr lang="ko-KR" altLang="en-US" sz="1400" dirty="0"/>
              <a:t>전문가들은 한국 경제의 </a:t>
            </a:r>
            <a:r>
              <a:rPr lang="en-US" altLang="ko-KR" sz="1400" dirty="0"/>
              <a:t>40%</a:t>
            </a:r>
            <a:r>
              <a:rPr lang="ko-KR" altLang="en-US" sz="1400" dirty="0"/>
              <a:t>를 차지하는 수출이 </a:t>
            </a:r>
            <a:r>
              <a:rPr lang="en-US" altLang="ko-KR" sz="1400" dirty="0"/>
              <a:t>1963</a:t>
            </a:r>
            <a:r>
              <a:rPr lang="ko-KR" altLang="en-US" sz="1400" dirty="0"/>
              <a:t>년 이후 </a:t>
            </a:r>
            <a:r>
              <a:rPr lang="en-US" altLang="ko-KR" sz="1400" dirty="0"/>
              <a:t>57</a:t>
            </a:r>
            <a:r>
              <a:rPr lang="ko-KR" altLang="en-US" sz="1400" dirty="0"/>
              <a:t>년 만에 최악의 성적표를 낸 점을 마이너스 성장의 주 요인으로 꼽았다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이와 관련해 </a:t>
            </a:r>
            <a:r>
              <a:rPr lang="ko-KR" altLang="en-US" sz="1400" dirty="0" err="1"/>
              <a:t>홍남기</a:t>
            </a:r>
            <a:r>
              <a:rPr lang="ko-KR" altLang="en-US" sz="1400" dirty="0"/>
              <a:t> 경제부총리 겸 기획재정부 장관은 </a:t>
            </a:r>
            <a:r>
              <a:rPr lang="en-US" altLang="ko-KR" sz="1400" dirty="0"/>
              <a:t>"</a:t>
            </a:r>
            <a:r>
              <a:rPr lang="ko-KR" altLang="en-US" sz="1400" dirty="0"/>
              <a:t>현재의 코로나 진정세를 이어간다면 </a:t>
            </a:r>
            <a:r>
              <a:rPr lang="en-US" altLang="ko-KR" sz="1400" dirty="0"/>
              <a:t>2</a:t>
            </a:r>
            <a:r>
              <a:rPr lang="ko-KR" altLang="en-US" sz="1400" dirty="0"/>
              <a:t>분기를 바닥으로 하고 </a:t>
            </a:r>
            <a:r>
              <a:rPr lang="en-US" altLang="ko-KR" sz="1400" dirty="0"/>
              <a:t>3</a:t>
            </a:r>
            <a:r>
              <a:rPr lang="ko-KR" altLang="en-US" sz="1400" dirty="0"/>
              <a:t>분기에는 상당 부분 반등이 가능하다</a:t>
            </a:r>
            <a:r>
              <a:rPr lang="en-US" altLang="ko-KR" sz="1400" dirty="0"/>
              <a:t>"</a:t>
            </a:r>
            <a:r>
              <a:rPr lang="ko-KR" altLang="en-US" sz="1400" dirty="0"/>
              <a:t>고 말했다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그는 </a:t>
            </a:r>
            <a:r>
              <a:rPr lang="en-US" altLang="ko-KR" sz="1400" dirty="0"/>
              <a:t>"</a:t>
            </a:r>
            <a:r>
              <a:rPr lang="ko-KR" altLang="en-US" sz="1400" dirty="0"/>
              <a:t>추경</a:t>
            </a:r>
            <a:r>
              <a:rPr lang="en-US" altLang="ko-KR" sz="1400" dirty="0"/>
              <a:t>, </a:t>
            </a:r>
            <a:r>
              <a:rPr lang="ko-KR" altLang="en-US" sz="1400" dirty="0"/>
              <a:t>한국판 뉴딜 등 정책효과와 </a:t>
            </a:r>
            <a:r>
              <a:rPr lang="en-US" altLang="ko-KR" sz="1400" dirty="0"/>
              <a:t>2</a:t>
            </a:r>
            <a:r>
              <a:rPr lang="ko-KR" altLang="en-US" sz="1400" dirty="0"/>
              <a:t>분기 성장을 제약했던 해외생산</a:t>
            </a:r>
            <a:r>
              <a:rPr lang="en-US" altLang="ko-KR" sz="1400" dirty="0"/>
              <a:t>, </a:t>
            </a:r>
            <a:r>
              <a:rPr lang="ko-KR" altLang="en-US" sz="1400" dirty="0"/>
              <a:t>학교</a:t>
            </a:r>
            <a:r>
              <a:rPr lang="en-US" altLang="ko-KR" sz="1400" dirty="0"/>
              <a:t>·</a:t>
            </a:r>
            <a:r>
              <a:rPr lang="ko-KR" altLang="en-US" sz="1400" dirty="0"/>
              <a:t>병원 활동이 </a:t>
            </a:r>
            <a:r>
              <a:rPr lang="ko-KR" altLang="en-US" sz="1400" dirty="0" err="1"/>
              <a:t>정상화되</a:t>
            </a:r>
            <a:r>
              <a:rPr lang="ko-KR" altLang="en-US" sz="1400" dirty="0"/>
              <a:t> 는 가운데 기저 영향까지 더해질 경우 코로나가 진정되는 </a:t>
            </a:r>
            <a:r>
              <a:rPr lang="en-US" altLang="ko-KR" sz="1400" dirty="0"/>
              <a:t>3</a:t>
            </a:r>
            <a:r>
              <a:rPr lang="ko-KR" altLang="en-US" sz="1400" dirty="0"/>
              <a:t>분기에는 중국과 유사한 트랙의 경기 반등 도 가능할 것으로 예상된다</a:t>
            </a:r>
            <a:r>
              <a:rPr lang="en-US" altLang="ko-KR" sz="1400" dirty="0"/>
              <a:t>"</a:t>
            </a:r>
            <a:r>
              <a:rPr lang="ko-KR" altLang="en-US" sz="1400" dirty="0"/>
              <a:t>고 내다봤다</a:t>
            </a:r>
            <a:r>
              <a:rPr lang="en-US" altLang="ko-KR" sz="1400" dirty="0"/>
              <a:t>. </a:t>
            </a:r>
            <a:r>
              <a:rPr lang="ko-KR" altLang="en-US" sz="1400" dirty="0"/>
              <a:t>한국 정부는 지금까지 약 </a:t>
            </a:r>
            <a:r>
              <a:rPr lang="en-US" altLang="ko-KR" sz="1400" dirty="0"/>
              <a:t>277</a:t>
            </a:r>
            <a:r>
              <a:rPr lang="ko-KR" altLang="en-US" sz="1400" dirty="0"/>
              <a:t>조원 규모의 경기부양책을 시행해 왔지만</a:t>
            </a:r>
            <a:r>
              <a:rPr lang="en-US" altLang="ko-KR" sz="1400" dirty="0"/>
              <a:t>, </a:t>
            </a:r>
            <a:r>
              <a:rPr lang="ko-KR" altLang="en-US" sz="1400" dirty="0"/>
              <a:t>수출 부진을 피할 수는 없었 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• '</a:t>
            </a:r>
            <a:r>
              <a:rPr lang="ko-KR" altLang="en-US" sz="1400" dirty="0"/>
              <a:t>구직난</a:t>
            </a:r>
            <a:r>
              <a:rPr lang="en-US" altLang="ko-KR" sz="1400" dirty="0"/>
              <a:t>' </a:t>
            </a:r>
            <a:r>
              <a:rPr lang="ko-KR" altLang="en-US" sz="1400" dirty="0"/>
              <a:t>겪던 일본</a:t>
            </a:r>
            <a:r>
              <a:rPr lang="en-US" altLang="ko-KR" sz="1400" dirty="0"/>
              <a:t>, </a:t>
            </a:r>
            <a:r>
              <a:rPr lang="ko-KR" altLang="en-US" sz="1400" dirty="0"/>
              <a:t>어떻게 </a:t>
            </a:r>
            <a:r>
              <a:rPr lang="en-US" altLang="ko-KR" sz="1400" dirty="0"/>
              <a:t>'</a:t>
            </a:r>
            <a:r>
              <a:rPr lang="ko-KR" altLang="en-US" sz="1400" dirty="0"/>
              <a:t>완전고용</a:t>
            </a:r>
            <a:r>
              <a:rPr lang="en-US" altLang="ko-KR" sz="1400" dirty="0"/>
              <a:t>' </a:t>
            </a:r>
            <a:r>
              <a:rPr lang="ko-KR" altLang="en-US" sz="1400" dirty="0"/>
              <a:t>상태가 됐나 </a:t>
            </a:r>
            <a:r>
              <a:rPr lang="en-US" altLang="ko-KR" sz="1400" dirty="0"/>
              <a:t>• </a:t>
            </a:r>
            <a:r>
              <a:rPr lang="ko-KR" altLang="en-US" sz="1400" dirty="0"/>
              <a:t>사상 첫 </a:t>
            </a:r>
            <a:r>
              <a:rPr lang="en-US" altLang="ko-KR" sz="1400" dirty="0"/>
              <a:t>'0%</a:t>
            </a:r>
            <a:r>
              <a:rPr lang="ko-KR" altLang="en-US" sz="1400" dirty="0"/>
              <a:t>대 금리</a:t>
            </a:r>
            <a:r>
              <a:rPr lang="en-US" altLang="ko-KR" sz="1400" dirty="0"/>
              <a:t>'… </a:t>
            </a:r>
            <a:r>
              <a:rPr lang="ko-KR" altLang="en-US" sz="1400" dirty="0"/>
              <a:t>앞으로 더 내려갈 가능성은</a:t>
            </a:r>
            <a:r>
              <a:rPr lang="en-US" altLang="ko-KR" sz="1400" dirty="0"/>
              <a:t>? </a:t>
            </a:r>
            <a:r>
              <a:rPr lang="ko-KR" altLang="en-US" sz="1400" dirty="0"/>
              <a:t>고용시장 상황도 타격이 크다</a:t>
            </a:r>
            <a:r>
              <a:rPr lang="en-US" altLang="ko-KR" sz="1400" dirty="0"/>
              <a:t>. </a:t>
            </a:r>
            <a:r>
              <a:rPr lang="ko-KR" altLang="en-US" sz="1400" dirty="0"/>
              <a:t>통계청에 따르면 코로나</a:t>
            </a:r>
            <a:r>
              <a:rPr lang="en-US" altLang="ko-KR" sz="1400" dirty="0"/>
              <a:t>19 </a:t>
            </a:r>
            <a:r>
              <a:rPr lang="ko-KR" altLang="en-US" sz="1400" dirty="0"/>
              <a:t>확산에 따른 고용시장 충격으로 지난 </a:t>
            </a:r>
            <a:r>
              <a:rPr lang="en-US" altLang="ko-KR" sz="1400" dirty="0"/>
              <a:t>6</a:t>
            </a:r>
            <a:r>
              <a:rPr lang="ko-KR" altLang="en-US" sz="1400" dirty="0"/>
              <a:t>월 취업자 수는 전년동기 대비 </a:t>
            </a:r>
            <a:r>
              <a:rPr lang="en-US" altLang="ko-KR" sz="1400" dirty="0"/>
              <a:t>35 </a:t>
            </a:r>
            <a:r>
              <a:rPr lang="ko-KR" altLang="en-US" sz="1400" dirty="0"/>
              <a:t>만 명 이상 줄어든 것으로 나타났다</a:t>
            </a:r>
            <a:r>
              <a:rPr lang="en-US" altLang="ko-KR" sz="1400" dirty="0"/>
              <a:t>. </a:t>
            </a:r>
            <a:r>
              <a:rPr lang="ko-KR" altLang="en-US" sz="1400" dirty="0"/>
              <a:t>실업자와 실업률이 통계 작성을 시작한 </a:t>
            </a:r>
            <a:r>
              <a:rPr lang="en-US" altLang="ko-KR" sz="1400" dirty="0"/>
              <a:t>1999</a:t>
            </a:r>
            <a:r>
              <a:rPr lang="ko-KR" altLang="en-US" sz="1400" dirty="0"/>
              <a:t>년 이후 가장 높은 수준으로 치솟았다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특히 청년층 경제활동인구가 많이 줄어 미취업자는 </a:t>
            </a:r>
            <a:r>
              <a:rPr lang="en-US" altLang="ko-KR" sz="1400" dirty="0"/>
              <a:t>1</a:t>
            </a:r>
            <a:r>
              <a:rPr lang="ko-KR" altLang="en-US" sz="1400" dirty="0"/>
              <a:t>년 전보다 </a:t>
            </a:r>
            <a:r>
              <a:rPr lang="en-US" altLang="ko-KR" sz="1400" dirty="0"/>
              <a:t>12</a:t>
            </a:r>
            <a:r>
              <a:rPr lang="ko-KR" altLang="en-US" sz="1400" dirty="0"/>
              <a:t>만 명 늘어난 </a:t>
            </a:r>
            <a:r>
              <a:rPr lang="en-US" altLang="ko-KR" sz="1400" dirty="0"/>
              <a:t>166</a:t>
            </a:r>
            <a:r>
              <a:rPr lang="ko-KR" altLang="en-US" sz="1400" dirty="0"/>
              <a:t>만 명을 기록했 다</a:t>
            </a:r>
            <a:r>
              <a:rPr lang="en-US" altLang="ko-KR" sz="1400" dirty="0"/>
              <a:t>. </a:t>
            </a:r>
            <a:r>
              <a:rPr lang="ko-KR" altLang="en-US" sz="1400" dirty="0"/>
              <a:t>관련 통계가 집계된 </a:t>
            </a:r>
            <a:r>
              <a:rPr lang="en-US" altLang="ko-KR" sz="1400" dirty="0"/>
              <a:t>2007</a:t>
            </a:r>
            <a:r>
              <a:rPr lang="ko-KR" altLang="en-US" sz="1400" dirty="0"/>
              <a:t>년 이래 가장 많은 수치다</a:t>
            </a:r>
            <a:r>
              <a:rPr lang="en-US" altLang="ko-KR" sz="1400" dirty="0"/>
              <a:t>. </a:t>
            </a:r>
            <a:r>
              <a:rPr lang="ko-KR" altLang="en-US" sz="1400" dirty="0"/>
              <a:t>코로나</a:t>
            </a:r>
            <a:r>
              <a:rPr lang="en-US" altLang="ko-KR" sz="1400" dirty="0"/>
              <a:t>19 </a:t>
            </a:r>
            <a:r>
              <a:rPr lang="ko-KR" altLang="en-US" sz="1400" dirty="0"/>
              <a:t>여파로 중소기업은 물론 대기업까지 채용 문을 걸어 잠근 결과로 파악된다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이와 관련해 성태윤 연세대 경제학부 </a:t>
            </a:r>
            <a:r>
              <a:rPr lang="ko-KR" altLang="en-US" sz="1400" dirty="0" err="1"/>
              <a:t>교수는중앙일보에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경기가 좋지 않으면 기업이 고용할 이유가 없다</a:t>
            </a:r>
            <a:r>
              <a:rPr lang="en-US" altLang="ko-KR" sz="1400" dirty="0"/>
              <a:t>"</a:t>
            </a:r>
            <a:r>
              <a:rPr lang="ko-KR" altLang="en-US" sz="1400" dirty="0"/>
              <a:t>며 </a:t>
            </a:r>
            <a:r>
              <a:rPr lang="en-US" altLang="ko-KR" sz="1400" dirty="0"/>
              <a:t>"</a:t>
            </a:r>
            <a:r>
              <a:rPr lang="ko-KR" altLang="en-US" sz="1400" dirty="0"/>
              <a:t>뽑더라도 능력이 검증된 경력자 위주로 필요한 부분에서 제한적으로 뽑을 가능성이 크다</a:t>
            </a:r>
            <a:r>
              <a:rPr lang="en-US" altLang="ko-KR" sz="1400" dirty="0"/>
              <a:t>"</a:t>
            </a:r>
            <a:r>
              <a:rPr lang="ko-KR" altLang="en-US" sz="1400" dirty="0"/>
              <a:t>고 말했다</a:t>
            </a:r>
          </a:p>
        </p:txBody>
      </p:sp>
    </p:spTree>
    <p:extLst>
      <p:ext uri="{BB962C8B-B14F-4D97-AF65-F5344CB8AC3E}">
        <p14:creationId xmlns:p14="http://schemas.microsoft.com/office/powerpoint/2010/main" val="10060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682" cy="3108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65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0995" y="4488270"/>
            <a:ext cx="1768115" cy="18365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2661166" cy="6566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0" y="5690506"/>
            <a:ext cx="2565491" cy="8655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2091" y="5058706"/>
            <a:ext cx="1883432" cy="6661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2277" y="141334"/>
            <a:ext cx="4485904" cy="4024809"/>
            <a:chOff x="312277" y="141334"/>
            <a:chExt cx="4485904" cy="40248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277" y="141334"/>
              <a:ext cx="4485904" cy="402480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87329" y="5690506"/>
            <a:ext cx="3404710" cy="12644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461" y="6661666"/>
            <a:ext cx="1768115" cy="18414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1862" y="7255430"/>
            <a:ext cx="3665175" cy="6661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7100" y="7887230"/>
            <a:ext cx="3455063" cy="4736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30996" y="6661666"/>
            <a:ext cx="1787178" cy="184140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13392" y="7255430"/>
            <a:ext cx="985528" cy="6802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28630" y="7887230"/>
            <a:ext cx="2398625" cy="4665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94937" y="5625930"/>
            <a:ext cx="5187607" cy="4571888"/>
            <a:chOff x="12994937" y="5625930"/>
            <a:chExt cx="5187607" cy="45718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94937" y="5625930"/>
              <a:ext cx="5187607" cy="4571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238" cy="32925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189712" cy="14738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61906" y="6482363"/>
            <a:ext cx="3644661" cy="12415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25510" y="6762178"/>
            <a:ext cx="121648" cy="121648"/>
            <a:chOff x="11225510" y="6762178"/>
            <a:chExt cx="121648" cy="1216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1225510" y="6762178"/>
              <a:ext cx="121648" cy="1216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25510" y="7335976"/>
            <a:ext cx="121648" cy="121648"/>
            <a:chOff x="11225510" y="7335976"/>
            <a:chExt cx="121648" cy="1216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1225510" y="7335976"/>
              <a:ext cx="121648" cy="121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0797"/>
            <a:ext cx="2499421" cy="3720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811114" cy="11399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679871"/>
            <a:ext cx="1488241" cy="74324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678198" cy="5562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6649" y="4898744"/>
            <a:ext cx="2131912" cy="6171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22495" y="5036943"/>
            <a:ext cx="2039956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4823" y="4482781"/>
            <a:ext cx="2574278" cy="7669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6481" y="5769393"/>
            <a:ext cx="2815166" cy="4227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10169" cy="7076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06553"/>
            <a:ext cx="3071164" cy="7382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0145"/>
            <a:ext cx="1794117" cy="690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6085" y="3541501"/>
            <a:ext cx="6171429" cy="1998000"/>
            <a:chOff x="1656085" y="3541501"/>
            <a:chExt cx="6171429" cy="1998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6085" y="3541501"/>
              <a:ext cx="6171429" cy="1998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6667" y="6532397"/>
            <a:ext cx="6171429" cy="2225502"/>
            <a:chOff x="1666667" y="6532397"/>
            <a:chExt cx="6171429" cy="22255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667" y="6532397"/>
              <a:ext cx="6171429" cy="222550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2647" y="5742698"/>
            <a:ext cx="1488241" cy="743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88599" y="8936326"/>
            <a:ext cx="6900149" cy="731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33061" y="2587171"/>
            <a:ext cx="8323077" cy="6170728"/>
            <a:chOff x="8933061" y="2587171"/>
            <a:chExt cx="8323077" cy="61707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33061" y="2587171"/>
              <a:ext cx="8323077" cy="61707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7009" y="3350032"/>
            <a:ext cx="6171429" cy="2342969"/>
            <a:chOff x="1677009" y="3350032"/>
            <a:chExt cx="6171429" cy="23429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77009" y="3350032"/>
              <a:ext cx="6171429" cy="23429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6667" y="6392174"/>
            <a:ext cx="6171429" cy="3548766"/>
            <a:chOff x="1666667" y="6392174"/>
            <a:chExt cx="6171429" cy="35487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6667" y="6392174"/>
              <a:ext cx="6171429" cy="3548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5167" y="979833"/>
            <a:ext cx="5767905" cy="1164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0798"/>
            <a:ext cx="2499421" cy="3720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10169" cy="707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9446" y="2338974"/>
            <a:ext cx="16777157" cy="6847177"/>
            <a:chOff x="639446" y="2338974"/>
            <a:chExt cx="16777157" cy="6847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446" y="2338974"/>
              <a:ext cx="16777157" cy="68471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937" y="2514798"/>
            <a:ext cx="7316579" cy="6197252"/>
            <a:chOff x="1067937" y="2514798"/>
            <a:chExt cx="7316579" cy="61972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937" y="2514798"/>
              <a:ext cx="7316579" cy="61972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0844" y="6372972"/>
            <a:ext cx="4858042" cy="18542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63562" cy="32903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27"/>
            <a:ext cx="4352988" cy="14622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90467" y="6658178"/>
            <a:ext cx="130512" cy="1513028"/>
            <a:chOff x="1990467" y="6658178"/>
            <a:chExt cx="130512" cy="1513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0467" y="6658178"/>
              <a:ext cx="130512" cy="1513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5826" y="996511"/>
            <a:ext cx="11023707" cy="11962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70797"/>
              <a:ext cx="2490050" cy="36857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69" y="333009"/>
              <a:ext cx="810198" cy="7108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21451" y="6854812"/>
            <a:ext cx="121648" cy="121648"/>
            <a:chOff x="2221451" y="6854812"/>
            <a:chExt cx="121648" cy="1216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221451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8401" y="6697201"/>
            <a:ext cx="3699416" cy="7698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21451" y="7714446"/>
            <a:ext cx="121648" cy="121648"/>
            <a:chOff x="2221451" y="7714446"/>
            <a:chExt cx="121648" cy="121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221451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8401" y="7594934"/>
            <a:ext cx="3801635" cy="406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21451" y="8326461"/>
            <a:ext cx="121648" cy="121648"/>
            <a:chOff x="2221451" y="8326461"/>
            <a:chExt cx="121648" cy="1216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221451" y="8326461"/>
              <a:ext cx="121648" cy="1216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8401" y="8168848"/>
            <a:ext cx="4172130" cy="7836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82589" y="6862015"/>
            <a:ext cx="121648" cy="121648"/>
            <a:chOff x="10782589" y="6862015"/>
            <a:chExt cx="121648" cy="1216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782589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69525" y="6704410"/>
            <a:ext cx="2677245" cy="8234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782589" y="7721648"/>
            <a:ext cx="121648" cy="121648"/>
            <a:chOff x="10782589" y="7721648"/>
            <a:chExt cx="121648" cy="1216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782589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69525" y="7564039"/>
            <a:ext cx="4589530" cy="7698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82589" y="8581282"/>
            <a:ext cx="121648" cy="121648"/>
            <a:chOff x="10782589" y="8581282"/>
            <a:chExt cx="121648" cy="1216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782589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69525" y="8423677"/>
            <a:ext cx="4787768" cy="4071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42512" y="3531713"/>
            <a:ext cx="7964399" cy="2987702"/>
            <a:chOff x="9242512" y="3531713"/>
            <a:chExt cx="7964399" cy="29877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42512" y="3531713"/>
              <a:ext cx="7964399" cy="29877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3547" y="3531713"/>
            <a:ext cx="7621977" cy="2958280"/>
            <a:chOff x="773547" y="3531713"/>
            <a:chExt cx="7621977" cy="295828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3547" y="3531713"/>
              <a:ext cx="7621977" cy="2958280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96206" y="2436210"/>
            <a:ext cx="3387375" cy="83353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45303" y="2446792"/>
            <a:ext cx="3387375" cy="819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0952" y="396552"/>
            <a:ext cx="2926792" cy="567552"/>
            <a:chOff x="14780952" y="396552"/>
            <a:chExt cx="2926792" cy="5675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70797"/>
              <a:ext cx="2490030" cy="36857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69" y="335261"/>
              <a:ext cx="810198" cy="708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3536" y="1058736"/>
            <a:ext cx="8120419" cy="11399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91358" y="1789773"/>
            <a:ext cx="7480634" cy="5872298"/>
            <a:chOff x="9791358" y="1789773"/>
            <a:chExt cx="7480634" cy="58722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91358" y="1789773"/>
              <a:ext cx="7480634" cy="58722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91358" y="7916596"/>
            <a:ext cx="5127820" cy="360467"/>
            <a:chOff x="9791358" y="7916596"/>
            <a:chExt cx="5127820" cy="3604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8347" y="7877083"/>
              <a:ext cx="3440625" cy="50653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791358" y="8038266"/>
              <a:ext cx="121648" cy="121648"/>
              <a:chOff x="9791358" y="8038266"/>
              <a:chExt cx="121648" cy="1216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9791358" y="8038266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801948" y="8387520"/>
            <a:ext cx="5127802" cy="360467"/>
            <a:chOff x="9801948" y="8387520"/>
            <a:chExt cx="5127802" cy="3604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78918" y="8348007"/>
              <a:ext cx="3440625" cy="50653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801948" y="8509187"/>
              <a:ext cx="121648" cy="121648"/>
              <a:chOff x="9801948" y="8509187"/>
              <a:chExt cx="121648" cy="12164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801948" y="850918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791358" y="8858434"/>
            <a:ext cx="5127802" cy="360467"/>
            <a:chOff x="9791358" y="8858434"/>
            <a:chExt cx="5127802" cy="3604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68329" y="8818911"/>
              <a:ext cx="3038730" cy="506539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791358" y="8980107"/>
              <a:ext cx="121648" cy="121648"/>
              <a:chOff x="9791358" y="8980107"/>
              <a:chExt cx="121648" cy="12164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791358" y="8980107"/>
                <a:ext cx="121648" cy="121648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19876" y="1165456"/>
            <a:ext cx="5846832" cy="129024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98771" y="2210014"/>
            <a:ext cx="6171429" cy="4887020"/>
            <a:chOff x="1498771" y="2210014"/>
            <a:chExt cx="6171429" cy="488702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8771" y="2210014"/>
              <a:ext cx="6171429" cy="4887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324</Words>
  <Application>Microsoft Office PowerPoint</Application>
  <PresentationFormat>사용자 지정</PresentationFormat>
  <Paragraphs>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SBAUser</cp:lastModifiedBy>
  <cp:revision>4</cp:revision>
  <dcterms:created xsi:type="dcterms:W3CDTF">2022-12-08T20:41:19Z</dcterms:created>
  <dcterms:modified xsi:type="dcterms:W3CDTF">2022-12-09T02:42:00Z</dcterms:modified>
</cp:coreProperties>
</file>