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70" r:id="rId6"/>
    <p:sldId id="260" r:id="rId7"/>
    <p:sldId id="262" r:id="rId8"/>
    <p:sldId id="272" r:id="rId9"/>
    <p:sldId id="275" r:id="rId10"/>
    <p:sldId id="264" r:id="rId11"/>
    <p:sldId id="266" r:id="rId12"/>
    <p:sldId id="267" r:id="rId13"/>
    <p:sldId id="268" r:id="rId14"/>
    <p:sldId id="27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821043080853" initials="8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8669" autoAdjust="0"/>
  </p:normalViewPr>
  <p:slideViewPr>
    <p:cSldViewPr>
      <p:cViewPr varScale="1">
        <p:scale>
          <a:sx n="59" d="100"/>
          <a:sy n="59" d="100"/>
        </p:scale>
        <p:origin x="-194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3244E-A583-48F5-B6FD-BC2B76817812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3D3FA-2D5F-4C08-99F9-FE185321C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3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3D3FA-2D5F-4C08-99F9-FE185321C0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35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3D3FA-2D5F-4C08-99F9-FE185321C0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798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3D3FA-2D5F-4C08-99F9-FE185321C0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5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3D3FA-2D5F-4C08-99F9-FE185321C0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976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F47-F9A5-48C4-8C26-9620AA202FB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C6C-4DCC-483B-A88C-DF01F9F9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F47-F9A5-48C4-8C26-9620AA202FB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C6C-4DCC-483B-A88C-DF01F9F9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8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F47-F9A5-48C4-8C26-9620AA202FB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C6C-4DCC-483B-A88C-DF01F9F9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50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F47-F9A5-48C4-8C26-9620AA202FB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C6C-4DCC-483B-A88C-DF01F9F9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88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F47-F9A5-48C4-8C26-9620AA202FB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C6C-4DCC-483B-A88C-DF01F9F9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70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F47-F9A5-48C4-8C26-9620AA202FB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C6C-4DCC-483B-A88C-DF01F9F9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29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F47-F9A5-48C4-8C26-9620AA202FB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C6C-4DCC-483B-A88C-DF01F9F9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F47-F9A5-48C4-8C26-9620AA202FB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C6C-4DCC-483B-A88C-DF01F9F9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F47-F9A5-48C4-8C26-9620AA202FB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C6C-4DCC-483B-A88C-DF01F9F9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0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F47-F9A5-48C4-8C26-9620AA202FB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C6C-4DCC-483B-A88C-DF01F9F9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2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F47-F9A5-48C4-8C26-9620AA202FB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C6C-4DCC-483B-A88C-DF01F9F9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2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FF47-F9A5-48C4-8C26-9620AA202FB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47C6C-4DCC-483B-A88C-DF01F9F9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5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err="1" smtClean="0"/>
              <a:t>근감소증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치매 </a:t>
            </a:r>
            <a:r>
              <a:rPr lang="en-US" altLang="ko-KR" sz="3000" dirty="0" smtClean="0"/>
              <a:t>rule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식품영양학과 조민서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14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405" y="188640"/>
            <a:ext cx="3258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치매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38021"/>
            <a:ext cx="8064896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i="1" dirty="0"/>
              <a:t>Accelerated Weight Loss and Incident Dementia in an Elderly African-American Cohort </a:t>
            </a:r>
            <a:endParaRPr lang="en-US" altLang="ko-KR" sz="1400" b="1" i="1" dirty="0" smtClean="0"/>
          </a:p>
          <a:p>
            <a:r>
              <a:rPr lang="ko-KR" altLang="en-US" sz="1400" b="1" i="1" dirty="0" smtClean="0"/>
              <a:t>노인 </a:t>
            </a:r>
            <a:r>
              <a:rPr lang="ko-KR" altLang="en-US" sz="1400" b="1" i="1" dirty="0" err="1"/>
              <a:t>아프리카계</a:t>
            </a:r>
            <a:r>
              <a:rPr lang="ko-KR" altLang="en-US" sz="1400" b="1" i="1" dirty="0"/>
              <a:t> 미국인 </a:t>
            </a:r>
            <a:r>
              <a:rPr lang="ko-KR" altLang="en-US" sz="1400" b="1" i="1" dirty="0" err="1"/>
              <a:t>코호트에서</a:t>
            </a:r>
            <a:r>
              <a:rPr lang="ko-KR" altLang="en-US" sz="1400" b="1" i="1" dirty="0"/>
              <a:t> 가속화된 체중 감소 및 </a:t>
            </a:r>
            <a:r>
              <a:rPr lang="ko-KR" altLang="en-US" sz="1400" b="1" i="1" dirty="0" smtClean="0"/>
              <a:t>치매 발병</a:t>
            </a:r>
            <a:r>
              <a:rPr lang="en-US" altLang="ko-KR" sz="1400" b="1" i="1" dirty="0" smtClean="0"/>
              <a:t>(2010)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연구목적</a:t>
            </a:r>
            <a:r>
              <a:rPr lang="en-US" altLang="ko-KR" sz="1400" dirty="0" smtClean="0"/>
              <a:t>]</a:t>
            </a:r>
          </a:p>
          <a:p>
            <a:r>
              <a:rPr lang="ko-KR" altLang="en-US" sz="1400" dirty="0"/>
              <a:t>치매 프로젝트에 참가한 </a:t>
            </a:r>
            <a:r>
              <a:rPr lang="ko-KR" altLang="en-US" sz="1400" dirty="0" err="1"/>
              <a:t>디애나폴리스에</a:t>
            </a:r>
            <a:r>
              <a:rPr lang="ko-KR" altLang="en-US" sz="1400" dirty="0"/>
              <a:t> 거주하는 </a:t>
            </a:r>
            <a:r>
              <a:rPr lang="ko-KR" altLang="en-US" sz="1400" dirty="0" err="1"/>
              <a:t>아프리카계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미국인 </a:t>
            </a:r>
            <a:r>
              <a:rPr lang="ko-KR" altLang="en-US" sz="1400" dirty="0"/>
              <a:t>노인 </a:t>
            </a:r>
            <a:r>
              <a:rPr lang="ko-KR" altLang="en-US" sz="1400" dirty="0" err="1"/>
              <a:t>코호트의</a:t>
            </a:r>
            <a:r>
              <a:rPr lang="ko-KR" altLang="en-US" sz="1400" dirty="0"/>
              <a:t> 데이터를 사용하여 </a:t>
            </a:r>
            <a:r>
              <a:rPr lang="ko-KR" altLang="en-US" sz="1400" b="1" dirty="0" err="1"/>
              <a:t>체질량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지수</a:t>
            </a:r>
            <a:r>
              <a:rPr lang="en-US" altLang="ko-KR" sz="1400" b="1" dirty="0" smtClean="0"/>
              <a:t>(</a:t>
            </a:r>
            <a:r>
              <a:rPr lang="en-US" altLang="ko-KR" sz="1400" b="1" dirty="0"/>
              <a:t>BMI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변화 </a:t>
            </a:r>
            <a:r>
              <a:rPr lang="en-US" altLang="ko-KR" sz="1400" b="1" dirty="0" smtClean="0"/>
              <a:t>, </a:t>
            </a:r>
            <a:r>
              <a:rPr lang="ko-KR" altLang="en-US" sz="1400" b="1" dirty="0"/>
              <a:t>치매 및 경도인지 장애</a:t>
            </a:r>
            <a:r>
              <a:rPr lang="en-US" altLang="ko-KR" sz="1400" b="1" dirty="0"/>
              <a:t>(MCI)</a:t>
            </a:r>
            <a:r>
              <a:rPr lang="ko-KR" altLang="en-US" sz="1400" b="1" dirty="0"/>
              <a:t>의 </a:t>
            </a:r>
            <a:r>
              <a:rPr lang="ko-KR" altLang="en-US" sz="1400" b="1" dirty="0" smtClean="0"/>
              <a:t>연관성을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조사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연구방법</a:t>
            </a:r>
            <a:r>
              <a:rPr lang="en-US" altLang="ko-KR" sz="1400" dirty="0" smtClean="0"/>
              <a:t>]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종속변수</a:t>
            </a:r>
            <a:r>
              <a:rPr lang="en-US" altLang="ko-KR" sz="1400" dirty="0" smtClean="0"/>
              <a:t> =</a:t>
            </a:r>
            <a:r>
              <a:rPr lang="ko-KR" altLang="en-US" sz="1400" dirty="0" smtClean="0"/>
              <a:t> 제 </a:t>
            </a:r>
            <a:r>
              <a:rPr lang="en-US" altLang="ko-KR" sz="1400" dirty="0" smtClean="0"/>
              <a:t>1,2,3 </a:t>
            </a:r>
            <a:r>
              <a:rPr lang="ko-KR" altLang="en-US" sz="1400" dirty="0" smtClean="0"/>
              <a:t>그룹으로 나누어 각 그룹마다 </a:t>
            </a:r>
            <a:r>
              <a:rPr lang="en-US" altLang="ko-KR" sz="1400" dirty="0" smtClean="0"/>
              <a:t>12</a:t>
            </a:r>
            <a:r>
              <a:rPr lang="ko-KR" altLang="en-US" sz="1400" dirty="0" smtClean="0"/>
              <a:t>년 동안 </a:t>
            </a:r>
            <a:r>
              <a:rPr lang="en-US" altLang="ko-KR" sz="1400" dirty="0" smtClean="0"/>
              <a:t>BMI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및 체중변화가 </a:t>
            </a:r>
            <a:r>
              <a:rPr lang="ko-KR" altLang="en-US" sz="1400" dirty="0" err="1" smtClean="0"/>
              <a:t>있었는</a:t>
            </a:r>
            <a:r>
              <a:rPr lang="ko-KR" altLang="en-US" sz="1400" dirty="0" smtClean="0"/>
              <a:t> 지 추적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u="sng" dirty="0" smtClean="0">
                <a:sym typeface="Wingdings" panose="05000000000000000000" pitchFamily="2" charset="2"/>
              </a:rPr>
              <a:t>종단적 연구</a:t>
            </a:r>
            <a:endParaRPr lang="en-US" altLang="ko-KR" sz="1400" u="sng" dirty="0" smtClean="0"/>
          </a:p>
          <a:p>
            <a:r>
              <a:rPr lang="en-US" altLang="ko-KR" sz="1300" dirty="0" smtClean="0"/>
              <a:t>** 1</a:t>
            </a:r>
            <a:r>
              <a:rPr lang="ko-KR" altLang="en-US" sz="1300" dirty="0"/>
              <a:t>그룹 </a:t>
            </a:r>
            <a:r>
              <a:rPr lang="en-US" altLang="ko-KR" sz="1300" dirty="0"/>
              <a:t>: 1992</a:t>
            </a:r>
            <a:r>
              <a:rPr lang="ko-KR" altLang="en-US" sz="1300" dirty="0"/>
              <a:t>년에 참가한 집단 중 </a:t>
            </a:r>
            <a:r>
              <a:rPr lang="en-US" altLang="ko-KR" sz="1300" dirty="0"/>
              <a:t>2001</a:t>
            </a:r>
            <a:r>
              <a:rPr lang="ko-KR" altLang="en-US" sz="1300" dirty="0"/>
              <a:t>년 평가 이후에 치매로 진단된 집단 </a:t>
            </a:r>
          </a:p>
          <a:p>
            <a:r>
              <a:rPr lang="en-US" altLang="ko-KR" sz="1300" dirty="0" smtClean="0"/>
              <a:t>2</a:t>
            </a:r>
            <a:r>
              <a:rPr lang="ko-KR" altLang="en-US" sz="1300" dirty="0"/>
              <a:t>그룹</a:t>
            </a:r>
            <a:r>
              <a:rPr lang="en-US" altLang="ko-KR" sz="1300" dirty="0"/>
              <a:t>: </a:t>
            </a:r>
            <a:r>
              <a:rPr lang="ko-KR" altLang="en-US" sz="1300" dirty="0"/>
              <a:t>마지막 평가</a:t>
            </a:r>
            <a:r>
              <a:rPr lang="en-US" altLang="ko-KR" sz="1300" dirty="0"/>
              <a:t>(2007</a:t>
            </a:r>
            <a:r>
              <a:rPr lang="ko-KR" altLang="en-US" sz="1300" dirty="0"/>
              <a:t>년</a:t>
            </a:r>
            <a:r>
              <a:rPr lang="en-US" altLang="ko-KR" sz="1300" dirty="0"/>
              <a:t>)</a:t>
            </a:r>
            <a:r>
              <a:rPr lang="ko-KR" altLang="en-US" sz="1300" dirty="0"/>
              <a:t>에서 </a:t>
            </a:r>
            <a:r>
              <a:rPr lang="en-US" altLang="ko-KR" sz="1300" dirty="0"/>
              <a:t>MCI</a:t>
            </a:r>
            <a:r>
              <a:rPr lang="ko-KR" altLang="en-US" sz="1300" dirty="0"/>
              <a:t>로 진단된 집단</a:t>
            </a:r>
          </a:p>
          <a:p>
            <a:r>
              <a:rPr lang="en-US" altLang="ko-KR" sz="1300" dirty="0"/>
              <a:t>3</a:t>
            </a:r>
            <a:r>
              <a:rPr lang="ko-KR" altLang="en-US" sz="1300" dirty="0"/>
              <a:t>그룹</a:t>
            </a:r>
            <a:r>
              <a:rPr lang="en-US" altLang="ko-KR" sz="1300" dirty="0"/>
              <a:t>: </a:t>
            </a:r>
            <a:r>
              <a:rPr lang="ko-KR" altLang="en-US" sz="1300" dirty="0"/>
              <a:t>마지막 평가</a:t>
            </a:r>
            <a:r>
              <a:rPr lang="en-US" altLang="ko-KR" sz="1300" dirty="0"/>
              <a:t>(2007)</a:t>
            </a:r>
            <a:r>
              <a:rPr lang="ko-KR" altLang="en-US" sz="1300" dirty="0"/>
              <a:t>년에서 가정 내 인지 평가를 통해 인지기능이 양호하다고 판단된 </a:t>
            </a:r>
            <a:r>
              <a:rPr lang="ko-KR" altLang="en-US" sz="1300" dirty="0" smtClean="0"/>
              <a:t>집단</a:t>
            </a:r>
            <a:endParaRPr lang="en-US" altLang="ko-KR" sz="1300" dirty="0" smtClean="0"/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독립변수</a:t>
            </a:r>
            <a:r>
              <a:rPr lang="en-US" altLang="ko-KR" sz="1400" dirty="0" smtClean="0"/>
              <a:t> =</a:t>
            </a:r>
            <a:r>
              <a:rPr lang="ko-KR" altLang="en-US" sz="1400" dirty="0" smtClean="0"/>
              <a:t>지역사회 </a:t>
            </a:r>
            <a:r>
              <a:rPr lang="ko-KR" altLang="en-US" sz="1400" dirty="0"/>
              <a:t>인터뷰</a:t>
            </a:r>
            <a:r>
              <a:rPr lang="en-US" altLang="ko-KR" sz="1400" dirty="0"/>
              <a:t>(CSI-D)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활용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인지 </a:t>
            </a:r>
            <a:r>
              <a:rPr lang="ko-KR" altLang="en-US" sz="1400" dirty="0"/>
              <a:t>영역</a:t>
            </a:r>
            <a:r>
              <a:rPr lang="en-US" altLang="ko-KR" sz="1400" dirty="0"/>
              <a:t>, </a:t>
            </a:r>
            <a:r>
              <a:rPr lang="ko-KR" altLang="en-US" sz="1400" dirty="0"/>
              <a:t>신체적</a:t>
            </a:r>
            <a:r>
              <a:rPr lang="en-US" altLang="ko-KR" sz="1400" dirty="0"/>
              <a:t>, </a:t>
            </a:r>
            <a:r>
              <a:rPr lang="ko-KR" altLang="en-US" sz="1400" dirty="0"/>
              <a:t>사회적 영역을 </a:t>
            </a:r>
            <a:r>
              <a:rPr lang="ko-KR" altLang="en-US" sz="1400" dirty="0" smtClean="0"/>
              <a:t>평가 결과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세 </a:t>
            </a:r>
            <a:r>
              <a:rPr lang="ko-KR" altLang="ko-KR" sz="1400" dirty="0"/>
              <a:t>가지 주요 인지 진단 범주</a:t>
            </a:r>
            <a:r>
              <a:rPr lang="en-US" altLang="ko-KR" sz="1400" dirty="0"/>
              <a:t>(</a:t>
            </a:r>
            <a:r>
              <a:rPr lang="ko-KR" altLang="ko-KR" sz="1400" dirty="0" smtClean="0"/>
              <a:t>정상인지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치매 </a:t>
            </a:r>
            <a:r>
              <a:rPr lang="en-US" altLang="ko-KR" sz="1400" dirty="0" smtClean="0"/>
              <a:t>, MCI</a:t>
            </a:r>
            <a:r>
              <a:rPr lang="en-US" altLang="ko-KR" sz="1400" dirty="0"/>
              <a:t>) </a:t>
            </a:r>
            <a:r>
              <a:rPr lang="ko-KR" altLang="ko-KR" sz="1400" dirty="0"/>
              <a:t>중 하나로 </a:t>
            </a:r>
            <a:r>
              <a:rPr lang="ko-KR" altLang="ko-KR" sz="1400" dirty="0" smtClean="0"/>
              <a:t>진단</a:t>
            </a:r>
            <a:r>
              <a:rPr lang="ko-KR" altLang="en-US" sz="1400" dirty="0" smtClean="0"/>
              <a:t>됨</a:t>
            </a:r>
            <a:endParaRPr lang="en-US" altLang="ko-KR" sz="1400" dirty="0" smtClean="0"/>
          </a:p>
          <a:p>
            <a:r>
              <a:rPr lang="en-US" altLang="ko-KR" sz="1300" dirty="0" smtClean="0"/>
              <a:t>** </a:t>
            </a:r>
            <a:r>
              <a:rPr lang="ko-KR" altLang="ko-KR" sz="1300" dirty="0" smtClean="0"/>
              <a:t>치매는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국제질병분류</a:t>
            </a:r>
            <a:r>
              <a:rPr lang="en-US" altLang="ko-KR" sz="1300" dirty="0"/>
              <a:t> </a:t>
            </a:r>
            <a:r>
              <a:rPr lang="ko-KR" altLang="en-US" sz="1300" dirty="0" smtClean="0"/>
              <a:t>제</a:t>
            </a:r>
            <a:r>
              <a:rPr lang="en-US" altLang="ko-KR" sz="1300" dirty="0"/>
              <a:t>10</a:t>
            </a:r>
            <a:r>
              <a:rPr lang="ko-KR" altLang="en-US" sz="1300" dirty="0"/>
              <a:t>개정판 정신장애 진단 및 통계 </a:t>
            </a:r>
            <a:r>
              <a:rPr lang="ko-KR" altLang="en-US" sz="1300" dirty="0" smtClean="0"/>
              <a:t>편람</a:t>
            </a:r>
            <a:r>
              <a:rPr lang="en-US" altLang="ko-KR" sz="1300" dirty="0"/>
              <a:t>(</a:t>
            </a:r>
            <a:r>
              <a:rPr lang="en-US" altLang="ko-KR" sz="1300" dirty="0" smtClean="0"/>
              <a:t>International </a:t>
            </a:r>
            <a:r>
              <a:rPr lang="en-US" altLang="ko-KR" sz="1300" dirty="0"/>
              <a:t>Classification of Diseases, 10th Revision and Diagnostic and Statistical Manual of Mental Disorders, Revised Third Edition criteria)</a:t>
            </a:r>
            <a:r>
              <a:rPr lang="ko-KR" altLang="en-US" sz="1300" dirty="0"/>
              <a:t>을 사용하여 </a:t>
            </a:r>
            <a:r>
              <a:rPr lang="ko-KR" altLang="en-US" sz="1300" dirty="0" smtClean="0"/>
              <a:t>진단</a:t>
            </a:r>
            <a:endParaRPr lang="ko-KR" altLang="en-US" sz="1300" dirty="0"/>
          </a:p>
          <a:p>
            <a:r>
              <a:rPr lang="en-US" altLang="ko-KR" sz="1300" dirty="0" smtClean="0"/>
              <a:t>** </a:t>
            </a:r>
            <a:r>
              <a:rPr lang="ko-KR" altLang="en-US" sz="1300" dirty="0" smtClean="0"/>
              <a:t>경도인지장애</a:t>
            </a:r>
            <a:r>
              <a:rPr lang="en-US" altLang="ko-KR" sz="1300" dirty="0" smtClean="0"/>
              <a:t>(MCI)</a:t>
            </a:r>
            <a:r>
              <a:rPr lang="ko-KR" altLang="ko-KR" sz="1300" dirty="0" smtClean="0"/>
              <a:t>에 </a:t>
            </a:r>
            <a:r>
              <a:rPr lang="ko-KR" altLang="ko-KR" sz="1300" dirty="0"/>
              <a:t>대한 기준은 정보 제공자가 보고한 인지 저하</a:t>
            </a:r>
            <a:r>
              <a:rPr lang="en-US" altLang="ko-KR" sz="1300" dirty="0"/>
              <a:t>, </a:t>
            </a:r>
            <a:r>
              <a:rPr lang="ko-KR" altLang="ko-KR" sz="1300" dirty="0"/>
              <a:t>임상의가 신체 및 신경학적 검사에서 인지 장애로 감지한 인지 </a:t>
            </a:r>
            <a:r>
              <a:rPr lang="ko-KR" altLang="ko-KR" sz="1300" dirty="0" smtClean="0"/>
              <a:t>장애</a:t>
            </a:r>
            <a:r>
              <a:rPr lang="en-US" altLang="ko-KR" sz="1300" dirty="0" smtClean="0"/>
              <a:t>, </a:t>
            </a:r>
            <a:r>
              <a:rPr lang="ko-KR" altLang="ko-KR" sz="1300" dirty="0" smtClean="0"/>
              <a:t>인지 </a:t>
            </a:r>
            <a:r>
              <a:rPr lang="ko-KR" altLang="ko-KR" sz="1300" dirty="0"/>
              <a:t>테스트 점수가 표준 참조 표본 평균보다</a:t>
            </a:r>
            <a:r>
              <a:rPr lang="en-US" altLang="ko-KR" sz="1300" dirty="0"/>
              <a:t> 1.5 </a:t>
            </a:r>
            <a:r>
              <a:rPr lang="ko-KR" altLang="ko-KR" sz="1300" dirty="0"/>
              <a:t>표준 편차 </a:t>
            </a:r>
            <a:r>
              <a:rPr lang="ko-KR" altLang="ko-KR" sz="1300" dirty="0" smtClean="0"/>
              <a:t>낮</a:t>
            </a:r>
            <a:r>
              <a:rPr lang="ko-KR" altLang="en-US" sz="1300" dirty="0" smtClean="0"/>
              <a:t>을 때로 진단</a:t>
            </a:r>
            <a:endParaRPr lang="en-US" altLang="ko-KR" sz="1300" dirty="0" smtClean="0"/>
          </a:p>
          <a:p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연구 결과</a:t>
            </a:r>
            <a:r>
              <a:rPr lang="en-US" altLang="ko-KR" sz="1400" dirty="0" smtClean="0"/>
              <a:t>] </a:t>
            </a:r>
          </a:p>
          <a:p>
            <a:r>
              <a:rPr lang="ko-KR" altLang="ko-KR" sz="1400" dirty="0" smtClean="0"/>
              <a:t>치매 </a:t>
            </a:r>
            <a:r>
              <a:rPr lang="ko-KR" altLang="ko-KR" sz="1400" dirty="0"/>
              <a:t>또는</a:t>
            </a:r>
            <a:r>
              <a:rPr lang="en-US" altLang="ko-KR" sz="1400" dirty="0"/>
              <a:t> MCI</a:t>
            </a:r>
            <a:r>
              <a:rPr lang="ko-KR" altLang="ko-KR" sz="1400" dirty="0"/>
              <a:t>가 발생한 참가자가 추적 기간 동안 정상적인 인지를 가진 참가자보다 </a:t>
            </a:r>
            <a:r>
              <a:rPr lang="ko-KR" altLang="en-US" sz="1400" dirty="0" smtClean="0"/>
              <a:t>약 </a:t>
            </a:r>
            <a:r>
              <a:rPr lang="en-US" altLang="ko-KR" sz="1400" dirty="0" smtClean="0"/>
              <a:t>6</a:t>
            </a:r>
            <a:r>
              <a:rPr lang="ko-KR" altLang="ko-KR" sz="1400" dirty="0"/>
              <a:t>년 </a:t>
            </a:r>
            <a:r>
              <a:rPr lang="ko-KR" altLang="ko-KR" sz="1400" dirty="0" smtClean="0"/>
              <a:t>전</a:t>
            </a:r>
            <a:r>
              <a:rPr lang="ko-KR" altLang="en-US" sz="1400" dirty="0" smtClean="0"/>
              <a:t>에 </a:t>
            </a:r>
            <a:r>
              <a:rPr lang="ko-KR" altLang="ko-KR" sz="1400" dirty="0" smtClean="0"/>
              <a:t>더 </a:t>
            </a:r>
            <a:r>
              <a:rPr lang="ko-KR" altLang="ko-KR" sz="1400" dirty="0"/>
              <a:t>큰 체중 감소를 보인다는 것을 </a:t>
            </a:r>
            <a:r>
              <a:rPr lang="ko-KR" altLang="ko-KR" sz="1400" dirty="0" smtClean="0"/>
              <a:t>발견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이 연구는 종단적 연구로 스마트 체중계를 통한 치매 진단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rule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을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얻기엔 어려움이 있으나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체중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감소와 치매 발병에 대한 연관성을 확인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6039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3819" y="548680"/>
            <a:ext cx="8278621" cy="539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 dirty="0"/>
              <a:t>Convergence factors among their physical state, function </a:t>
            </a:r>
            <a:r>
              <a:rPr lang="en-US" altLang="ko-KR" sz="1400" b="1" i="1" dirty="0" smtClean="0"/>
              <a:t>and activities </a:t>
            </a:r>
            <a:r>
              <a:rPr lang="en-US" altLang="ko-KR" sz="1400" b="1" i="1" dirty="0"/>
              <a:t>influencing on the cognition of elderly residents in </a:t>
            </a:r>
            <a:r>
              <a:rPr lang="en-US" altLang="ko-KR" sz="1400" b="1" i="1" dirty="0" smtClean="0"/>
              <a:t>a community</a:t>
            </a:r>
          </a:p>
          <a:p>
            <a:pPr>
              <a:lnSpc>
                <a:spcPct val="120000"/>
              </a:lnSpc>
            </a:pPr>
            <a:r>
              <a:rPr lang="ko-KR" altLang="en-US" sz="1400" b="1" i="1" dirty="0"/>
              <a:t>지역사회 재가 노인의 인지수준에 영향을 </a:t>
            </a:r>
            <a:r>
              <a:rPr lang="ko-KR" altLang="en-US" sz="1400" b="1" i="1" dirty="0" smtClean="0"/>
              <a:t>미치는 신체상태와 </a:t>
            </a:r>
            <a:r>
              <a:rPr lang="ko-KR" altLang="en-US" sz="1400" b="1" i="1" dirty="0"/>
              <a:t>기능 및 활동의 </a:t>
            </a:r>
            <a:r>
              <a:rPr lang="ko-KR" altLang="en-US" sz="1400" b="1" i="1" dirty="0" smtClean="0"/>
              <a:t>융합요인 </a:t>
            </a:r>
            <a:r>
              <a:rPr lang="en-US" altLang="ko-KR" sz="1400" b="1" i="1" dirty="0" smtClean="0"/>
              <a:t>(2015)</a:t>
            </a:r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연구목적</a:t>
            </a:r>
            <a:r>
              <a:rPr lang="en-US" altLang="ko-KR" sz="1400" dirty="0" smtClean="0"/>
              <a:t>]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- </a:t>
            </a:r>
            <a:r>
              <a:rPr lang="en-US" altLang="ko-KR" sz="1400" b="1" dirty="0" smtClean="0"/>
              <a:t>2010~2012</a:t>
            </a:r>
            <a:r>
              <a:rPr lang="ko-KR" altLang="ko-KR" sz="1400" b="1" dirty="0"/>
              <a:t>년에 수행된</a:t>
            </a:r>
            <a:r>
              <a:rPr lang="en-US" altLang="ko-KR" sz="1400" b="1" dirty="0"/>
              <a:t> S</a:t>
            </a:r>
            <a:r>
              <a:rPr lang="ko-KR" altLang="ko-KR" sz="1400" b="1" dirty="0"/>
              <a:t>시의 보건소 방문건강관리사업 대상자 중</a:t>
            </a:r>
            <a:r>
              <a:rPr lang="en-US" altLang="ko-KR" sz="1400" b="1" dirty="0"/>
              <a:t> 65</a:t>
            </a:r>
            <a:r>
              <a:rPr lang="ko-KR" altLang="ko-KR" sz="1400" b="1" dirty="0"/>
              <a:t>세 이상 노인의 </a:t>
            </a:r>
            <a:r>
              <a:rPr lang="ko-KR" altLang="ko-KR" sz="1400" b="1" dirty="0" smtClean="0"/>
              <a:t>자</a:t>
            </a:r>
            <a:r>
              <a:rPr lang="ko-KR" altLang="en-US" sz="1400" b="1" dirty="0" smtClean="0"/>
              <a:t>료를 사용</a:t>
            </a:r>
            <a:endParaRPr lang="en-US" altLang="ko-KR" sz="1400" b="1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- </a:t>
            </a:r>
            <a:r>
              <a:rPr lang="ko-KR" altLang="ko-KR" sz="1400" dirty="0" smtClean="0"/>
              <a:t>지역사회 </a:t>
            </a:r>
            <a:r>
              <a:rPr lang="ko-KR" altLang="ko-KR" sz="1400" dirty="0"/>
              <a:t>재가 노인의 신체상태</a:t>
            </a:r>
            <a:r>
              <a:rPr lang="en-US" altLang="ko-KR" sz="1400" dirty="0" smtClean="0"/>
              <a:t>(</a:t>
            </a:r>
            <a:r>
              <a:rPr lang="ko-KR" altLang="ko-KR" sz="1400" dirty="0" smtClean="0"/>
              <a:t>최근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2</a:t>
            </a:r>
            <a:r>
              <a:rPr lang="ko-KR" altLang="ko-KR" sz="1400" dirty="0"/>
              <a:t>년간 </a:t>
            </a:r>
            <a:r>
              <a:rPr lang="ko-KR" altLang="ko-KR" sz="1400" dirty="0" err="1"/>
              <a:t>체질량</a:t>
            </a:r>
            <a:r>
              <a:rPr lang="ko-KR" altLang="ko-KR" sz="1400" dirty="0"/>
              <a:t> </a:t>
            </a:r>
            <a:r>
              <a:rPr lang="ko-KR" altLang="ko-KR" sz="1400" dirty="0" smtClean="0"/>
              <a:t>지수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체중 </a:t>
            </a:r>
            <a:r>
              <a:rPr lang="ko-KR" altLang="ko-KR" sz="1400" dirty="0" err="1"/>
              <a:t>변화량</a:t>
            </a:r>
            <a:r>
              <a:rPr lang="en-US" altLang="ko-KR" sz="1400" dirty="0" smtClean="0"/>
              <a:t>), </a:t>
            </a:r>
            <a:r>
              <a:rPr lang="ko-KR" altLang="ko-KR" sz="1400" dirty="0" smtClean="0"/>
              <a:t>신체 </a:t>
            </a:r>
            <a:r>
              <a:rPr lang="ko-KR" altLang="ko-KR" sz="1400" dirty="0"/>
              <a:t>기능</a:t>
            </a:r>
            <a:r>
              <a:rPr lang="en-US" altLang="ko-KR" sz="1400" dirty="0" smtClean="0"/>
              <a:t>(</a:t>
            </a:r>
            <a:r>
              <a:rPr lang="ko-KR" altLang="ko-KR" sz="1400" dirty="0" smtClean="0"/>
              <a:t>최근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2</a:t>
            </a:r>
            <a:r>
              <a:rPr lang="ko-KR" altLang="ko-KR" sz="1400" dirty="0"/>
              <a:t>년간 복합적 이동능력 </a:t>
            </a:r>
            <a:r>
              <a:rPr lang="ko-KR" altLang="ko-KR" sz="1400" dirty="0" err="1"/>
              <a:t>변화량</a:t>
            </a:r>
            <a:r>
              <a:rPr lang="en-US" altLang="ko-KR" sz="1400" dirty="0"/>
              <a:t>), </a:t>
            </a:r>
            <a:r>
              <a:rPr lang="ko-KR" altLang="ko-KR" sz="1400" dirty="0" err="1"/>
              <a:t>신체활동정도</a:t>
            </a:r>
            <a:r>
              <a:rPr lang="en-US" altLang="ko-KR" sz="1400" dirty="0"/>
              <a:t>(</a:t>
            </a:r>
            <a:r>
              <a:rPr lang="ko-KR" altLang="ko-KR" sz="1400" dirty="0"/>
              <a:t>중등도 운동</a:t>
            </a:r>
            <a:r>
              <a:rPr lang="en-US" altLang="ko-KR" sz="1400" dirty="0"/>
              <a:t>, </a:t>
            </a:r>
            <a:r>
              <a:rPr lang="ko-KR" altLang="ko-KR" sz="1400" dirty="0"/>
              <a:t>걷기 운동</a:t>
            </a:r>
            <a:r>
              <a:rPr lang="en-US" altLang="ko-KR" sz="1400" dirty="0"/>
              <a:t>, </a:t>
            </a:r>
            <a:r>
              <a:rPr lang="ko-KR" altLang="ko-KR" sz="1400" dirty="0"/>
              <a:t>유연성 운동</a:t>
            </a:r>
            <a:r>
              <a:rPr lang="en-US" altLang="ko-KR" sz="1400" dirty="0"/>
              <a:t>, </a:t>
            </a:r>
            <a:r>
              <a:rPr lang="ko-KR" altLang="ko-KR" sz="1400" dirty="0"/>
              <a:t>근력운동</a:t>
            </a:r>
            <a:r>
              <a:rPr lang="en-US" altLang="ko-KR" sz="1400" dirty="0"/>
              <a:t>) </a:t>
            </a:r>
            <a:r>
              <a:rPr lang="ko-KR" altLang="ko-KR" sz="1400" dirty="0"/>
              <a:t>및 인지 수준 정도를 </a:t>
            </a:r>
            <a:r>
              <a:rPr lang="ko-KR" altLang="ko-KR" sz="1400" dirty="0" smtClean="0"/>
              <a:t>파악</a:t>
            </a:r>
            <a:r>
              <a:rPr lang="ko-KR" altLang="en-US" sz="1400" dirty="0" smtClean="0"/>
              <a:t>하여 </a:t>
            </a:r>
            <a:r>
              <a:rPr lang="ko-KR" altLang="ko-KR" sz="1400" dirty="0"/>
              <a:t>노인의 인지 수준의 평균 차이를 </a:t>
            </a:r>
            <a:r>
              <a:rPr lang="ko-KR" altLang="ko-KR" sz="1400" dirty="0" smtClean="0"/>
              <a:t>분석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연구방법</a:t>
            </a:r>
            <a:r>
              <a:rPr lang="en-US" altLang="ko-KR" sz="1400" dirty="0" smtClean="0"/>
              <a:t>]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- </a:t>
            </a:r>
            <a:r>
              <a:rPr lang="ko-KR" altLang="ko-KR" sz="1400" dirty="0" smtClean="0"/>
              <a:t>종속변수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ko-KR" altLang="ko-KR" sz="1400" dirty="0"/>
              <a:t>노인의 인지 수준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- </a:t>
            </a:r>
            <a:r>
              <a:rPr lang="ko-KR" altLang="ko-KR" sz="1400" dirty="0" smtClean="0"/>
              <a:t>독립변수</a:t>
            </a:r>
            <a:r>
              <a:rPr lang="en-US" altLang="ko-KR" sz="1400" dirty="0" smtClean="0"/>
              <a:t>= </a:t>
            </a:r>
            <a:r>
              <a:rPr lang="ko-KR" altLang="ko-KR" sz="1400" dirty="0" smtClean="0"/>
              <a:t>성별</a:t>
            </a:r>
            <a:r>
              <a:rPr lang="en-US" altLang="ko-KR" sz="1400" dirty="0"/>
              <a:t>,</a:t>
            </a:r>
            <a:r>
              <a:rPr lang="ko-KR" altLang="ko-KR" sz="1400" dirty="0" smtClean="0"/>
              <a:t>연령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신체상</a:t>
            </a:r>
            <a:r>
              <a:rPr lang="ko-KR" altLang="en-US" sz="1400" dirty="0" smtClean="0"/>
              <a:t>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신체기능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신체활동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300" dirty="0"/>
              <a:t>** </a:t>
            </a:r>
            <a:r>
              <a:rPr lang="ko-KR" altLang="ko-KR" sz="1300" dirty="0"/>
              <a:t>신체 상태</a:t>
            </a:r>
            <a:r>
              <a:rPr lang="en-US" altLang="ko-KR" sz="1300" dirty="0"/>
              <a:t> </a:t>
            </a:r>
            <a:r>
              <a:rPr lang="en-US" altLang="ko-KR" sz="1300" dirty="0" smtClean="0">
                <a:sym typeface="Wingdings"/>
              </a:rPr>
              <a:t>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BMI </a:t>
            </a:r>
            <a:r>
              <a:rPr lang="ko-KR" altLang="ko-KR" sz="1300" dirty="0"/>
              <a:t>기준 적용 </a:t>
            </a:r>
          </a:p>
          <a:p>
            <a:pPr>
              <a:lnSpc>
                <a:spcPct val="120000"/>
              </a:lnSpc>
            </a:pPr>
            <a:r>
              <a:rPr lang="en-US" altLang="ko-KR" sz="1300" dirty="0"/>
              <a:t>** </a:t>
            </a:r>
            <a:r>
              <a:rPr lang="ko-KR" altLang="ko-KR" sz="1300" dirty="0" smtClean="0"/>
              <a:t>신체기능</a:t>
            </a:r>
            <a:r>
              <a:rPr lang="en-US" altLang="ko-KR" sz="1300" dirty="0" smtClean="0"/>
              <a:t> </a:t>
            </a:r>
            <a:r>
              <a:rPr lang="en-US" altLang="ko-KR" sz="1300" dirty="0" smtClean="0">
                <a:sym typeface="Wingdings"/>
              </a:rPr>
              <a:t></a:t>
            </a:r>
            <a:r>
              <a:rPr lang="en-US" altLang="ko-KR" sz="1300" dirty="0" smtClean="0"/>
              <a:t> </a:t>
            </a:r>
            <a:r>
              <a:rPr lang="ko-KR" altLang="ko-KR" sz="1300" dirty="0"/>
              <a:t>복합적 이동 </a:t>
            </a:r>
            <a:r>
              <a:rPr lang="ko-KR" altLang="ko-KR" sz="1300" dirty="0" smtClean="0"/>
              <a:t>능력</a:t>
            </a:r>
            <a:r>
              <a:rPr lang="en-US" altLang="ko-KR" sz="1300" dirty="0" smtClean="0"/>
              <a:t>: </a:t>
            </a:r>
            <a:r>
              <a:rPr lang="ko-KR" altLang="ko-KR" sz="1300" dirty="0" smtClean="0"/>
              <a:t>의자에서 </a:t>
            </a:r>
            <a:r>
              <a:rPr lang="ko-KR" altLang="ko-KR" sz="1300" dirty="0"/>
              <a:t>일어나서 빠른 걸음으로 왕복</a:t>
            </a:r>
            <a:r>
              <a:rPr lang="en-US" altLang="ko-KR" sz="1300" dirty="0"/>
              <a:t> 4.8m</a:t>
            </a:r>
            <a:r>
              <a:rPr lang="ko-KR" altLang="ko-KR" sz="1300" dirty="0"/>
              <a:t>를 돌아오는 시간으로 측정</a:t>
            </a:r>
            <a:r>
              <a:rPr lang="en-US" altLang="ko-KR" sz="1300" dirty="0"/>
              <a:t>, 8.5</a:t>
            </a:r>
            <a:r>
              <a:rPr lang="ko-KR" altLang="ko-KR" sz="1300" dirty="0"/>
              <a:t>초를 기준으로</a:t>
            </a:r>
            <a:r>
              <a:rPr lang="en-US" altLang="ko-KR" sz="1300" dirty="0"/>
              <a:t> ‘</a:t>
            </a:r>
            <a:r>
              <a:rPr lang="ko-KR" altLang="ko-KR" sz="1300" dirty="0"/>
              <a:t>정상</a:t>
            </a:r>
            <a:r>
              <a:rPr lang="en-US" altLang="ko-KR" sz="1300" dirty="0"/>
              <a:t>’</a:t>
            </a:r>
            <a:r>
              <a:rPr lang="ko-KR" altLang="ko-KR" sz="1300" dirty="0"/>
              <a:t>과</a:t>
            </a:r>
            <a:r>
              <a:rPr lang="en-US" altLang="ko-KR" sz="1300" dirty="0"/>
              <a:t> ‘</a:t>
            </a:r>
            <a:r>
              <a:rPr lang="ko-KR" altLang="ko-KR" sz="1300" dirty="0"/>
              <a:t>비정상</a:t>
            </a:r>
            <a:r>
              <a:rPr lang="en-US" altLang="ko-KR" sz="1300" dirty="0"/>
              <a:t>’ </a:t>
            </a:r>
            <a:r>
              <a:rPr lang="ko-KR" altLang="ko-KR" sz="1300" dirty="0"/>
              <a:t>구분</a:t>
            </a:r>
          </a:p>
          <a:p>
            <a:pPr>
              <a:lnSpc>
                <a:spcPct val="120000"/>
              </a:lnSpc>
            </a:pPr>
            <a:r>
              <a:rPr lang="en-US" altLang="ko-KR" sz="1300" dirty="0"/>
              <a:t>** </a:t>
            </a:r>
            <a:r>
              <a:rPr lang="ko-KR" altLang="ko-KR" sz="1300" dirty="0"/>
              <a:t>신체활동</a:t>
            </a:r>
            <a:r>
              <a:rPr lang="en-US" altLang="ko-KR" sz="1300" dirty="0"/>
              <a:t> </a:t>
            </a:r>
            <a:r>
              <a:rPr lang="en-US" altLang="ko-KR" sz="1300" dirty="0" smtClean="0">
                <a:sym typeface="Wingdings"/>
              </a:rPr>
              <a:t></a:t>
            </a:r>
            <a:r>
              <a:rPr lang="en-US" altLang="ko-KR" sz="1300" dirty="0" smtClean="0"/>
              <a:t> </a:t>
            </a:r>
            <a:r>
              <a:rPr lang="ko-KR" altLang="ko-KR" sz="1300" dirty="0"/>
              <a:t>각각</a:t>
            </a:r>
            <a:r>
              <a:rPr lang="en-US" altLang="ko-KR" sz="1300" dirty="0"/>
              <a:t> ‘</a:t>
            </a:r>
            <a:r>
              <a:rPr lang="ko-KR" altLang="ko-KR" sz="1300" dirty="0"/>
              <a:t>최근</a:t>
            </a:r>
            <a:r>
              <a:rPr lang="en-US" altLang="ko-KR" sz="1300" dirty="0"/>
              <a:t> 1</a:t>
            </a:r>
            <a:r>
              <a:rPr lang="ko-KR" altLang="ko-KR" sz="1300" dirty="0"/>
              <a:t>주일 동안 </a:t>
            </a:r>
            <a:r>
              <a:rPr lang="ko-KR" altLang="en-US" sz="1300" dirty="0" smtClean="0"/>
              <a:t>운동을 </a:t>
            </a:r>
            <a:r>
              <a:rPr lang="en-US" altLang="ko-KR" sz="1300" dirty="0" smtClean="0"/>
              <a:t>10</a:t>
            </a:r>
            <a:r>
              <a:rPr lang="ko-KR" altLang="ko-KR" sz="1300" dirty="0"/>
              <a:t>분 이상 수행한 날은 </a:t>
            </a:r>
            <a:r>
              <a:rPr lang="ko-KR" altLang="ko-KR" sz="1300" dirty="0" smtClean="0"/>
              <a:t>며칠입니까</a:t>
            </a:r>
            <a:r>
              <a:rPr lang="en-US" altLang="ko-KR" sz="1300" dirty="0" smtClean="0"/>
              <a:t>?’</a:t>
            </a:r>
            <a:r>
              <a:rPr lang="ko-KR" altLang="ko-KR" sz="1300" dirty="0" smtClean="0"/>
              <a:t>라는 </a:t>
            </a:r>
            <a:r>
              <a:rPr lang="ko-KR" altLang="ko-KR" sz="1300" dirty="0"/>
              <a:t>질문에 대한 답으로</a:t>
            </a:r>
            <a:r>
              <a:rPr lang="en-US" altLang="ko-KR" sz="1300" dirty="0"/>
              <a:t> ‘</a:t>
            </a:r>
            <a:r>
              <a:rPr lang="ko-KR" altLang="ko-KR" sz="1300" dirty="0"/>
              <a:t>전혀 하지 않음</a:t>
            </a:r>
            <a:r>
              <a:rPr lang="en-US" altLang="ko-KR" sz="1300" dirty="0"/>
              <a:t>, 1~2</a:t>
            </a:r>
            <a:r>
              <a:rPr lang="ko-KR" altLang="ko-KR" sz="1300" dirty="0"/>
              <a:t>일</a:t>
            </a:r>
            <a:r>
              <a:rPr lang="en-US" altLang="ko-KR" sz="1300" dirty="0"/>
              <a:t>, 3~4</a:t>
            </a:r>
            <a:r>
              <a:rPr lang="ko-KR" altLang="ko-KR" sz="1300" dirty="0"/>
              <a:t>일</a:t>
            </a:r>
            <a:r>
              <a:rPr lang="en-US" altLang="ko-KR" sz="1300" dirty="0"/>
              <a:t>, 5</a:t>
            </a:r>
            <a:r>
              <a:rPr lang="ko-KR" altLang="ko-KR" sz="1300" dirty="0"/>
              <a:t>일 이상</a:t>
            </a:r>
            <a:r>
              <a:rPr lang="en-US" altLang="ko-KR" sz="1300" dirty="0"/>
              <a:t>’</a:t>
            </a:r>
            <a:r>
              <a:rPr lang="ko-KR" altLang="ko-KR" sz="1300" dirty="0"/>
              <a:t>으로 구분하여 분석</a:t>
            </a:r>
          </a:p>
          <a:p>
            <a:pPr>
              <a:lnSpc>
                <a:spcPct val="120000"/>
              </a:lnSpc>
            </a:pPr>
            <a:r>
              <a:rPr lang="en-US" altLang="ko-KR" sz="1300" dirty="0"/>
              <a:t>** </a:t>
            </a:r>
            <a:r>
              <a:rPr lang="ko-KR" altLang="ko-KR" sz="1300" dirty="0"/>
              <a:t>종속변수인 노인의 인지 수준은 한국어판</a:t>
            </a:r>
            <a:r>
              <a:rPr lang="en-US" altLang="ko-KR" sz="1300" dirty="0"/>
              <a:t>(HDS-K)</a:t>
            </a:r>
            <a:r>
              <a:rPr lang="ko-KR" altLang="ko-KR" sz="1300" dirty="0"/>
              <a:t>을 </a:t>
            </a:r>
            <a:r>
              <a:rPr lang="ko-KR" altLang="ko-KR" sz="1300" dirty="0" smtClean="0"/>
              <a:t>사용</a:t>
            </a:r>
            <a:r>
              <a:rPr lang="en-US" altLang="ko-KR" sz="1300" dirty="0" smtClean="0"/>
              <a:t> </a:t>
            </a:r>
          </a:p>
          <a:p>
            <a:pPr>
              <a:lnSpc>
                <a:spcPct val="120000"/>
              </a:lnSpc>
            </a:pPr>
            <a:endParaRPr lang="en-US" altLang="ko-KR" sz="13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다중회귀분석을 통해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재가 노인의 인지수준에 영향을 미치는 요인 확인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94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치매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705" y="836712"/>
            <a:ext cx="8280920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연구결과</a:t>
            </a:r>
            <a:r>
              <a:rPr lang="en-US" altLang="ko-KR" sz="1500" dirty="0" smtClean="0"/>
              <a:t>]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500" dirty="0" smtClean="0"/>
              <a:t>성별에 따른 </a:t>
            </a:r>
            <a:r>
              <a:rPr lang="ko-KR" altLang="en-US" sz="1500" dirty="0"/>
              <a:t>인지 </a:t>
            </a:r>
            <a:r>
              <a:rPr lang="ko-KR" altLang="en-US" sz="1500" dirty="0" smtClean="0"/>
              <a:t>수준은 차이를 </a:t>
            </a:r>
            <a:r>
              <a:rPr lang="ko-KR" altLang="en-US" sz="1500" dirty="0"/>
              <a:t>보이지 </a:t>
            </a:r>
            <a:r>
              <a:rPr lang="ko-KR" altLang="en-US" sz="1500" dirty="0" smtClean="0"/>
              <a:t>않음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2) </a:t>
            </a:r>
            <a:r>
              <a:rPr lang="ko-KR" altLang="ko-KR" sz="1500" b="1" dirty="0"/>
              <a:t>연령이 높아질수록 노인의 인지 수준이 </a:t>
            </a:r>
            <a:r>
              <a:rPr lang="ko-KR" altLang="ko-KR" sz="1500" b="1" dirty="0" smtClean="0"/>
              <a:t>저하</a:t>
            </a:r>
            <a:endParaRPr lang="en-US" altLang="ko-KR" sz="1500" b="1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3) </a:t>
            </a:r>
            <a:r>
              <a:rPr lang="ko-KR" altLang="ko-KR" sz="1500" b="1" dirty="0" smtClean="0"/>
              <a:t>정상 </a:t>
            </a:r>
            <a:r>
              <a:rPr lang="ko-KR" altLang="ko-KR" sz="1500" b="1" dirty="0" err="1"/>
              <a:t>체질량</a:t>
            </a:r>
            <a:r>
              <a:rPr lang="ko-KR" altLang="ko-KR" sz="1500" b="1" dirty="0"/>
              <a:t> 지수인 노인들에게 최근 </a:t>
            </a:r>
            <a:r>
              <a:rPr lang="en-US" altLang="ko-KR" sz="1500" b="1" dirty="0"/>
              <a:t>2</a:t>
            </a:r>
            <a:r>
              <a:rPr lang="ko-KR" altLang="ko-KR" sz="1500" b="1" dirty="0"/>
              <a:t>년간 </a:t>
            </a:r>
            <a:r>
              <a:rPr lang="ko-KR" altLang="ko-KR" sz="1500" b="1" dirty="0" err="1"/>
              <a:t>체질량</a:t>
            </a:r>
            <a:r>
              <a:rPr lang="ko-KR" altLang="ko-KR" sz="1500" b="1" dirty="0"/>
              <a:t> 지수가</a:t>
            </a:r>
            <a:r>
              <a:rPr lang="en-US" altLang="ko-KR" sz="1500" b="1" dirty="0"/>
              <a:t> 3</a:t>
            </a:r>
            <a:r>
              <a:rPr lang="ko-KR" altLang="ko-KR" sz="1500" b="1" dirty="0"/>
              <a:t>이상 감소한 그룹에서 인지 수준 저하의 </a:t>
            </a:r>
            <a:r>
              <a:rPr lang="ko-KR" altLang="ko-KR" sz="1500" b="1" dirty="0" smtClean="0"/>
              <a:t>평균</a:t>
            </a:r>
            <a:r>
              <a:rPr lang="en-US" altLang="ko-KR" sz="1500" b="1" dirty="0" smtClean="0"/>
              <a:t> </a:t>
            </a:r>
            <a:r>
              <a:rPr lang="ko-KR" altLang="ko-KR" sz="1500" b="1" dirty="0" smtClean="0"/>
              <a:t>차이가 유의</a:t>
            </a:r>
            <a:r>
              <a:rPr lang="en-US" altLang="ko-KR" sz="1500" dirty="0" smtClean="0"/>
              <a:t>, </a:t>
            </a:r>
            <a:r>
              <a:rPr lang="ko-KR" altLang="ko-KR" sz="1500" dirty="0" err="1"/>
              <a:t>저체중</a:t>
            </a:r>
            <a:r>
              <a:rPr lang="ko-KR" altLang="ko-KR" sz="1500" dirty="0"/>
              <a:t> 및 </a:t>
            </a:r>
            <a:r>
              <a:rPr lang="ko-KR" altLang="ko-KR" sz="1500" dirty="0" err="1" smtClean="0"/>
              <a:t>과체중</a:t>
            </a:r>
            <a:r>
              <a:rPr lang="en-US" altLang="ko-KR" sz="1500" dirty="0" smtClean="0"/>
              <a:t> </a:t>
            </a:r>
            <a:r>
              <a:rPr lang="ko-KR" altLang="ko-KR" sz="1500" dirty="0" smtClean="0"/>
              <a:t>그룹에서는 </a:t>
            </a:r>
            <a:r>
              <a:rPr lang="ko-KR" altLang="ko-KR" sz="1500" dirty="0"/>
              <a:t>유의한 차이가 나타나지 </a:t>
            </a:r>
            <a:r>
              <a:rPr lang="ko-KR" altLang="ko-KR" sz="1500" dirty="0" smtClean="0"/>
              <a:t>않았음</a:t>
            </a:r>
            <a:r>
              <a:rPr lang="en-US" altLang="ko-KR" sz="1500" dirty="0"/>
              <a:t>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ym typeface="Wingdings" panose="05000000000000000000" pitchFamily="2" charset="2"/>
              </a:rPr>
              <a:t> </a:t>
            </a:r>
            <a:r>
              <a:rPr lang="ko-KR" altLang="ko-KR" sz="1500" dirty="0" smtClean="0"/>
              <a:t>이와 </a:t>
            </a:r>
            <a:r>
              <a:rPr lang="ko-KR" altLang="ko-KR" sz="1500" dirty="0"/>
              <a:t>같은 변수를 고려한 전향적 연구가 국내에서도 반복적으로 </a:t>
            </a:r>
            <a:r>
              <a:rPr lang="ko-KR" altLang="en-US" sz="1500" dirty="0" smtClean="0"/>
              <a:t>수행되어야 함을 명시하고 있음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4) </a:t>
            </a:r>
            <a:r>
              <a:rPr lang="ko-KR" altLang="en-US" sz="1500" dirty="0" smtClean="0"/>
              <a:t>신체기능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복합적 이동능력</a:t>
            </a:r>
            <a:r>
              <a:rPr lang="en-US" altLang="ko-KR" sz="1500" dirty="0" smtClean="0"/>
              <a:t>)</a:t>
            </a:r>
            <a:r>
              <a:rPr lang="ko-KR" altLang="en-US" sz="1500" dirty="0" smtClean="0">
                <a:sym typeface="Wingdings" panose="05000000000000000000" pitchFamily="2" charset="2"/>
              </a:rPr>
              <a:t>에 </a:t>
            </a:r>
            <a:r>
              <a:rPr lang="ko-KR" altLang="ko-KR" sz="1500" dirty="0" smtClean="0"/>
              <a:t>따른 </a:t>
            </a:r>
            <a:r>
              <a:rPr lang="ko-KR" altLang="ko-KR" sz="1500" dirty="0"/>
              <a:t>재가 노인의 인지 수준에 유의한 차이를 보이지 </a:t>
            </a:r>
            <a:r>
              <a:rPr lang="ko-KR" altLang="ko-KR" sz="1500" dirty="0" smtClean="0"/>
              <a:t>않</a:t>
            </a:r>
            <a:r>
              <a:rPr lang="ko-KR" altLang="en-US" sz="1500" dirty="0" smtClean="0"/>
              <a:t>음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5) </a:t>
            </a:r>
            <a:r>
              <a:rPr lang="ko-KR" altLang="en-US" sz="1500" b="1" dirty="0" smtClean="0"/>
              <a:t>신체활동</a:t>
            </a:r>
            <a:r>
              <a:rPr lang="en-US" altLang="ko-KR" sz="1500" b="1" dirty="0"/>
              <a:t> </a:t>
            </a:r>
            <a:r>
              <a:rPr lang="ko-KR" altLang="en-US" sz="1500" b="1" dirty="0" smtClean="0"/>
              <a:t>중 걷기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유연성 운동을 하루 이상 하는 그룹에서 인지 수준이 높음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27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82714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스마트 체중계에서의 치매 </a:t>
            </a:r>
            <a:r>
              <a:rPr lang="en-US" altLang="ko-KR" sz="1600" dirty="0" smtClean="0"/>
              <a:t>rule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836712"/>
            <a:ext cx="828092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치매에 대한 </a:t>
            </a:r>
            <a:r>
              <a:rPr lang="en-US" altLang="ko-KR" sz="1600" dirty="0" smtClean="0"/>
              <a:t>rule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종속변수 </a:t>
            </a:r>
            <a:r>
              <a:rPr lang="en-US" altLang="ko-KR" sz="1600" dirty="0" smtClean="0"/>
              <a:t>Y = </a:t>
            </a:r>
            <a:r>
              <a:rPr lang="ko-KR" altLang="en-US" sz="1600" dirty="0" smtClean="0"/>
              <a:t>노인의 인지 수준 저하</a:t>
            </a:r>
            <a:endParaRPr lang="en-US" altLang="ko-KR" sz="1600" dirty="0" smtClean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독립변수 </a:t>
            </a:r>
            <a:r>
              <a:rPr lang="en-US" altLang="ko-KR" sz="1600" dirty="0" smtClean="0"/>
              <a:t>X = </a:t>
            </a:r>
            <a:r>
              <a:rPr lang="ko-KR" altLang="en-US" sz="1600" dirty="0" smtClean="0"/>
              <a:t>체중</a:t>
            </a:r>
            <a:r>
              <a:rPr lang="en-US" altLang="ko-KR" sz="1600" dirty="0" smtClean="0"/>
              <a:t>, BMI </a:t>
            </a:r>
            <a:r>
              <a:rPr lang="ko-KR" altLang="en-US" sz="1600" dirty="0" err="1" smtClean="0"/>
              <a:t>변화량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연령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특정 기간 동안의 체중</a:t>
            </a:r>
            <a:r>
              <a:rPr lang="en-US" altLang="ko-KR" sz="1600" dirty="0" smtClean="0"/>
              <a:t>, BMI </a:t>
            </a:r>
            <a:r>
              <a:rPr lang="ko-KR" altLang="en-US" sz="1600" dirty="0" err="1" smtClean="0"/>
              <a:t>변화량을</a:t>
            </a:r>
            <a:r>
              <a:rPr lang="ko-KR" altLang="en-US" sz="1600" dirty="0" smtClean="0"/>
              <a:t> 파악해야 할 필요가 있음 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스마트 체중계로 체중</a:t>
            </a:r>
            <a:r>
              <a:rPr lang="en-US" altLang="ko-KR" sz="1600" dirty="0" smtClean="0">
                <a:sym typeface="Wingdings" panose="05000000000000000000" pitchFamily="2" charset="2"/>
              </a:rPr>
              <a:t>,BMI</a:t>
            </a:r>
            <a:r>
              <a:rPr lang="ko-KR" altLang="en-US" sz="1600" dirty="0" smtClean="0">
                <a:sym typeface="Wingdings" panose="05000000000000000000" pitchFamily="2" charset="2"/>
              </a:rPr>
              <a:t>에 대한 데이터를 축적해야 함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73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182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</a:t>
            </a:r>
            <a:r>
              <a:rPr lang="ko-KR" altLang="en-US" dirty="0"/>
              <a:t>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727" y="756727"/>
            <a:ext cx="8568952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Stephan von </a:t>
            </a:r>
            <a:r>
              <a:rPr lang="en-US" altLang="ko-KR" sz="1500" dirty="0" err="1"/>
              <a:t>Haehling</a:t>
            </a:r>
            <a:r>
              <a:rPr lang="en-US" altLang="ko-KR" sz="1500" dirty="0"/>
              <a:t>, John E. </a:t>
            </a:r>
            <a:r>
              <a:rPr lang="en-US" altLang="ko-KR" sz="1500" dirty="0" smtClean="0"/>
              <a:t>Morley, </a:t>
            </a:r>
            <a:r>
              <a:rPr lang="en-US" altLang="ko-KR" sz="1500" dirty="0"/>
              <a:t>Stefan D. </a:t>
            </a:r>
            <a:r>
              <a:rPr lang="en-US" altLang="ko-KR" sz="1500" dirty="0" smtClean="0"/>
              <a:t>Anker, ‘An </a:t>
            </a:r>
            <a:r>
              <a:rPr lang="en-US" altLang="ko-KR" sz="1500" dirty="0"/>
              <a:t>overview of sarcopenia: facts and numbers on prevalence and clinical impact’, Journal of Cachexia, Sarcopenia and </a:t>
            </a:r>
            <a:r>
              <a:rPr lang="en-US" altLang="ko-KR" sz="1500" dirty="0" smtClean="0"/>
              <a:t>Muscle, VOL </a:t>
            </a:r>
            <a:r>
              <a:rPr lang="en-US" altLang="ko-KR" sz="1500" dirty="0"/>
              <a:t>1, </a:t>
            </a:r>
            <a:r>
              <a:rPr lang="en-US" altLang="ko-KR" sz="1500" dirty="0" smtClean="0"/>
              <a:t>p.129–p.133, 2010.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Ian Janssen </a:t>
            </a:r>
            <a:r>
              <a:rPr lang="en-US" altLang="ko-KR" sz="1500" dirty="0" err="1"/>
              <a:t>PhD,Steven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B.,</a:t>
            </a:r>
            <a:r>
              <a:rPr lang="en-US" altLang="ko-KR" sz="1500" dirty="0" err="1" smtClean="0"/>
              <a:t>Heymsfield</a:t>
            </a:r>
            <a:r>
              <a:rPr lang="en-US" altLang="ko-KR" sz="1500" dirty="0" smtClean="0"/>
              <a:t> </a:t>
            </a:r>
            <a:r>
              <a:rPr lang="en-US" altLang="ko-KR" sz="1500" dirty="0" err="1"/>
              <a:t>MD,Robert</a:t>
            </a:r>
            <a:r>
              <a:rPr lang="en-US" altLang="ko-KR" sz="1500" dirty="0"/>
              <a:t> Ross </a:t>
            </a:r>
            <a:r>
              <a:rPr lang="en-US" altLang="ko-KR" sz="1500" dirty="0" smtClean="0"/>
              <a:t>PhD, ‘Low </a:t>
            </a:r>
            <a:r>
              <a:rPr lang="en-US" altLang="ko-KR" sz="1500" dirty="0"/>
              <a:t>Relative Skeletal Muscle Mass (Sarcopenia) in Older Persons Is Associated with Functional Impairment and Physical </a:t>
            </a:r>
            <a:r>
              <a:rPr lang="en-US" altLang="ko-KR" sz="1500" dirty="0" smtClean="0"/>
              <a:t>Disability</a:t>
            </a:r>
            <a:r>
              <a:rPr lang="en-US" altLang="ko-KR" sz="1500" dirty="0"/>
              <a:t>’, </a:t>
            </a:r>
            <a:r>
              <a:rPr lang="en-US" altLang="ko-KR" sz="1500" dirty="0" smtClean="0"/>
              <a:t>Journal of the American geriatrics society, VOL. </a:t>
            </a:r>
            <a:r>
              <a:rPr lang="en-US" altLang="ko-KR" sz="1500" dirty="0"/>
              <a:t>50, NO. </a:t>
            </a:r>
            <a:r>
              <a:rPr lang="en-US" altLang="ko-KR" sz="1500" dirty="0" smtClean="0"/>
              <a:t>5, p.890-p.895, 2002.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Huh, Y., Son, K.Y. Association between total protein intake and low muscle mass in Korean adults. BMC </a:t>
            </a:r>
            <a:r>
              <a:rPr lang="en-US" altLang="ko-KR" sz="1500" dirty="0" err="1"/>
              <a:t>Geriatr</a:t>
            </a:r>
            <a:r>
              <a:rPr lang="en-US" altLang="ko-KR" sz="1500" dirty="0"/>
              <a:t> 22, </a:t>
            </a:r>
            <a:r>
              <a:rPr lang="en-US" altLang="ko-KR" sz="1500" dirty="0" smtClean="0"/>
              <a:t>319,  2022.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Yerim</a:t>
            </a:r>
            <a:r>
              <a:rPr lang="en-US" altLang="ko-KR" sz="1500" dirty="0"/>
              <a:t> </a:t>
            </a:r>
            <a:r>
              <a:rPr lang="en-US" altLang="ko-KR" sz="1500" dirty="0" err="1"/>
              <a:t>Jeon,Ki</a:t>
            </a:r>
            <a:r>
              <a:rPr lang="en-US" altLang="ko-KR" sz="1500" dirty="0"/>
              <a:t> Young </a:t>
            </a:r>
            <a:r>
              <a:rPr lang="en-US" altLang="ko-KR" sz="1500" dirty="0" smtClean="0"/>
              <a:t>Son, ‘Effects </a:t>
            </a:r>
            <a:r>
              <a:rPr lang="en-US" altLang="ko-KR" sz="1500" dirty="0"/>
              <a:t>of different definitions of low muscle mass </a:t>
            </a:r>
            <a:r>
              <a:rPr lang="en-US" altLang="ko-KR" sz="1500" dirty="0" err="1"/>
              <a:t>onits</a:t>
            </a:r>
            <a:r>
              <a:rPr lang="en-US" altLang="ko-KR" sz="1500" dirty="0"/>
              <a:t> association with metabolic syndrome in older adults: A Korean nationwide </a:t>
            </a:r>
            <a:r>
              <a:rPr lang="en-US" altLang="ko-KR" sz="1500" dirty="0" smtClean="0"/>
              <a:t>study’, Geriatrics Gerontology, VOL 21, Issue 11, p.1003-p.1009,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하형석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임재영</a:t>
            </a:r>
            <a:r>
              <a:rPr lang="en-US" altLang="ko-KR" sz="1500" dirty="0" smtClean="0"/>
              <a:t>, ‘BMI(Body </a:t>
            </a:r>
            <a:r>
              <a:rPr lang="en-US" altLang="ko-KR" sz="1500" dirty="0"/>
              <a:t>Mass Index)</a:t>
            </a:r>
            <a:r>
              <a:rPr lang="ko-KR" altLang="en-US" sz="1500" dirty="0"/>
              <a:t>가 소득에 미치는 영향</a:t>
            </a:r>
            <a:r>
              <a:rPr lang="ko-KR" altLang="en-US" sz="1500" dirty="0" smtClean="0"/>
              <a:t>’</a:t>
            </a:r>
            <a:r>
              <a:rPr lang="en-US" altLang="ko-KR" sz="1500" dirty="0"/>
              <a:t>, The Korean Journal of Health Economics and </a:t>
            </a:r>
            <a:r>
              <a:rPr lang="en-US" altLang="ko-KR" sz="1500" dirty="0" smtClean="0"/>
              <a:t>Policy, VOL.18, NO.2, p.47-p.74, 2012.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Sujuan</a:t>
            </a:r>
            <a:r>
              <a:rPr lang="en-US" altLang="ko-KR" sz="1500" dirty="0"/>
              <a:t> Gao </a:t>
            </a:r>
            <a:r>
              <a:rPr lang="en-US" altLang="ko-KR" sz="1500" dirty="0" err="1"/>
              <a:t>PhD,James</a:t>
            </a:r>
            <a:r>
              <a:rPr lang="en-US" altLang="ko-KR" sz="1500" dirty="0"/>
              <a:t> T. Nguyen </a:t>
            </a:r>
            <a:r>
              <a:rPr lang="en-US" altLang="ko-KR" sz="1500" dirty="0" err="1"/>
              <a:t>MS,Hugh</a:t>
            </a:r>
            <a:r>
              <a:rPr lang="en-US" altLang="ko-KR" sz="1500" dirty="0"/>
              <a:t> C. Hendrie MB, ChB, </a:t>
            </a:r>
            <a:r>
              <a:rPr lang="en-US" altLang="ko-KR" sz="1500" dirty="0" err="1"/>
              <a:t>DSc,Frederick</a:t>
            </a:r>
            <a:r>
              <a:rPr lang="en-US" altLang="ko-KR" sz="1500" dirty="0"/>
              <a:t> W. </a:t>
            </a:r>
            <a:r>
              <a:rPr lang="en-US" altLang="ko-KR" sz="1500" dirty="0" err="1"/>
              <a:t>Unverzagt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PhD,Ann</a:t>
            </a:r>
            <a:r>
              <a:rPr lang="en-US" altLang="ko-KR" sz="1500" dirty="0"/>
              <a:t> Hake </a:t>
            </a:r>
            <a:r>
              <a:rPr lang="en-US" altLang="ko-KR" sz="1500" dirty="0" err="1"/>
              <a:t>MD,Valerie</a:t>
            </a:r>
            <a:r>
              <a:rPr lang="en-US" altLang="ko-KR" sz="1500" dirty="0"/>
              <a:t> Smith-Gamble </a:t>
            </a:r>
            <a:r>
              <a:rPr lang="en-US" altLang="ko-KR" sz="1500" dirty="0" err="1"/>
              <a:t>MD,Kathleen</a:t>
            </a:r>
            <a:r>
              <a:rPr lang="en-US" altLang="ko-KR" sz="1500" dirty="0"/>
              <a:t> Hall PhD, ‘Accelerated Weight Loss and Incident Dementia in an Elderly African-American Cohort’, Journal of the American Geriatrics </a:t>
            </a:r>
            <a:r>
              <a:rPr lang="en-US" altLang="ko-KR" sz="1500" dirty="0" smtClean="0"/>
              <a:t>Society, </a:t>
            </a:r>
            <a:r>
              <a:rPr lang="en-US" altLang="ko-KR" sz="1500" dirty="0"/>
              <a:t>VOL</a:t>
            </a:r>
            <a:r>
              <a:rPr lang="en-US" altLang="ko-KR" sz="1500" dirty="0" smtClean="0"/>
              <a:t>59</a:t>
            </a:r>
            <a:r>
              <a:rPr lang="en-US" altLang="ko-KR" sz="1500" dirty="0"/>
              <a:t>, Issue 1 </a:t>
            </a:r>
            <a:r>
              <a:rPr lang="en-US" altLang="ko-KR" sz="1500" dirty="0" smtClean="0"/>
              <a:t>p.18- p.25, 2010.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Park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Jin</a:t>
            </a:r>
            <a:r>
              <a:rPr lang="en-US" altLang="ko-KR" sz="1500" dirty="0"/>
              <a:t> </a:t>
            </a:r>
            <a:r>
              <a:rPr lang="en-US" altLang="ko-KR" sz="1500" dirty="0" err="1"/>
              <a:t>Kyoung</a:t>
            </a:r>
            <a:r>
              <a:rPr lang="en-US" altLang="ko-KR" sz="1500" dirty="0"/>
              <a:t>, </a:t>
            </a:r>
            <a:r>
              <a:rPr lang="en-US" altLang="ko-KR" sz="1500" dirty="0" smtClean="0"/>
              <a:t>‘Convergence </a:t>
            </a:r>
            <a:r>
              <a:rPr lang="en-US" altLang="ko-KR" sz="1500" dirty="0"/>
              <a:t>factors among their physical state, function and activities influencing on the cognition of elderly residents in a </a:t>
            </a:r>
            <a:r>
              <a:rPr lang="en-US" altLang="ko-KR" sz="1500" dirty="0" smtClean="0"/>
              <a:t>community’ </a:t>
            </a:r>
            <a:r>
              <a:rPr lang="en-US" altLang="ko-KR" sz="1500" dirty="0"/>
              <a:t>Journal of the Korea Convergence Society, </a:t>
            </a:r>
            <a:r>
              <a:rPr lang="en-US" altLang="ko-KR" sz="1500" dirty="0" smtClean="0"/>
              <a:t>VOL. </a:t>
            </a:r>
            <a:r>
              <a:rPr lang="en-US" altLang="ko-KR" sz="1500" dirty="0"/>
              <a:t>6, </a:t>
            </a:r>
            <a:r>
              <a:rPr lang="en-US" altLang="ko-KR" sz="1500" dirty="0" smtClean="0"/>
              <a:t>NO. </a:t>
            </a:r>
            <a:r>
              <a:rPr lang="en-US" altLang="ko-KR" sz="1500" dirty="0"/>
              <a:t>6, </a:t>
            </a:r>
            <a:r>
              <a:rPr lang="en-US" altLang="ko-KR" sz="1500" dirty="0" smtClean="0"/>
              <a:t>p.153–p.162</a:t>
            </a:r>
            <a:r>
              <a:rPr lang="en-US" altLang="ko-KR" sz="1500" dirty="0"/>
              <a:t>, </a:t>
            </a:r>
            <a:r>
              <a:rPr lang="en-US" altLang="ko-KR" sz="1500" dirty="0" smtClean="0"/>
              <a:t>2015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95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112" y="316980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근감소증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43112" y="1052735"/>
            <a:ext cx="8136904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i="1" dirty="0" smtClean="0"/>
              <a:t>An overview of sarcopenia: facts and numbers on prevalence and clinical impact</a:t>
            </a:r>
          </a:p>
          <a:p>
            <a:r>
              <a:rPr lang="ko-KR" altLang="ko-KR" sz="1500" b="1" i="1" dirty="0" err="1" smtClean="0"/>
              <a:t>근감소증의</a:t>
            </a:r>
            <a:r>
              <a:rPr lang="ko-KR" altLang="ko-KR" sz="1500" b="1" i="1" dirty="0" smtClean="0"/>
              <a:t> 개요</a:t>
            </a:r>
            <a:r>
              <a:rPr lang="en-US" altLang="ko-KR" sz="1500" b="1" i="1" dirty="0" smtClean="0"/>
              <a:t>: </a:t>
            </a:r>
            <a:r>
              <a:rPr lang="ko-KR" altLang="ko-KR" sz="1500" b="1" i="1" dirty="0" smtClean="0"/>
              <a:t>유병률 및 임상적 영향에 대한 사실 및 수치</a:t>
            </a:r>
            <a:r>
              <a:rPr lang="en-US" altLang="ko-KR" sz="1500" b="1" i="1" dirty="0"/>
              <a:t> </a:t>
            </a:r>
            <a:endParaRPr lang="en-US" altLang="ko-KR" sz="1500" b="1" i="1" dirty="0" smtClean="0"/>
          </a:p>
          <a:p>
            <a:endParaRPr lang="en-US" altLang="ko-KR" sz="1500" dirty="0">
              <a:sym typeface="Wingdings" panose="05000000000000000000" pitchFamily="2" charset="2"/>
            </a:endParaRPr>
          </a:p>
          <a:p>
            <a:endParaRPr lang="en-US" altLang="ko-KR" sz="15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ym typeface="Wingdings" panose="05000000000000000000" pitchFamily="2" charset="2"/>
              </a:rPr>
              <a:t>[</a:t>
            </a:r>
            <a:r>
              <a:rPr lang="ko-KR" altLang="en-US" sz="1500" dirty="0" smtClean="0">
                <a:sym typeface="Wingdings" panose="05000000000000000000" pitchFamily="2" charset="2"/>
              </a:rPr>
              <a:t>연구목적</a:t>
            </a:r>
            <a:r>
              <a:rPr lang="en-US" altLang="ko-KR" sz="1500" dirty="0" smtClean="0">
                <a:sym typeface="Wingdings" panose="05000000000000000000" pitchFamily="2" charset="2"/>
              </a:rPr>
              <a:t>] 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err="1" smtClean="0">
                <a:sym typeface="Wingdings" panose="05000000000000000000" pitchFamily="2" charset="2"/>
              </a:rPr>
              <a:t>근감소증에</a:t>
            </a:r>
            <a:r>
              <a:rPr lang="ko-KR" altLang="en-US" sz="1500" dirty="0" smtClean="0">
                <a:sym typeface="Wingdings" panose="05000000000000000000" pitchFamily="2" charset="2"/>
              </a:rPr>
              <a:t> 대한 진단 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sz="1500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ko-KR" sz="1500" b="1" dirty="0" smtClean="0"/>
              <a:t>낮은 </a:t>
            </a:r>
            <a:r>
              <a:rPr lang="ko-KR" altLang="ko-KR" sz="1500" b="1" dirty="0" err="1" smtClean="0"/>
              <a:t>근육량</a:t>
            </a:r>
            <a:r>
              <a:rPr lang="en-US" altLang="ko-KR" sz="1500" b="1" dirty="0" smtClean="0"/>
              <a:t>, </a:t>
            </a:r>
            <a:r>
              <a:rPr lang="ko-KR" altLang="ko-KR" sz="1500" b="1" dirty="0" smtClean="0"/>
              <a:t>낮은 </a:t>
            </a:r>
            <a:r>
              <a:rPr lang="ko-KR" altLang="ko-KR" sz="1500" b="1" dirty="0"/>
              <a:t>보행속도의 두 </a:t>
            </a:r>
            <a:r>
              <a:rPr lang="ko-KR" altLang="en-US" sz="1500" b="1" dirty="0" smtClean="0"/>
              <a:t>가지 </a:t>
            </a:r>
            <a:r>
              <a:rPr lang="ko-KR" altLang="ko-KR" sz="1500" b="1" dirty="0" smtClean="0"/>
              <a:t>기준이 </a:t>
            </a:r>
            <a:r>
              <a:rPr lang="ko-KR" altLang="ko-KR" sz="1500" b="1" dirty="0"/>
              <a:t>충족될 때 </a:t>
            </a:r>
            <a:r>
              <a:rPr lang="ko-KR" altLang="ko-KR" sz="1500" dirty="0" err="1" smtClean="0"/>
              <a:t>근감소증</a:t>
            </a:r>
            <a:r>
              <a:rPr lang="ko-KR" altLang="en-US" sz="1500" dirty="0" err="1" smtClean="0"/>
              <a:t>이</a:t>
            </a:r>
            <a:r>
              <a:rPr lang="ko-KR" altLang="ko-KR" sz="1500" dirty="0" err="1" smtClean="0"/>
              <a:t>라고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정의 내림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lvl="1" indent="-285750">
              <a:buFontTx/>
              <a:buChar char="-"/>
            </a:pPr>
            <a:r>
              <a:rPr lang="ko-KR" altLang="en-US" sz="1500" dirty="0" smtClean="0"/>
              <a:t>낮은 </a:t>
            </a:r>
            <a:r>
              <a:rPr lang="ko-KR" altLang="en-US" sz="1500" dirty="0" err="1" smtClean="0"/>
              <a:t>근육량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젊은 </a:t>
            </a:r>
            <a:r>
              <a:rPr lang="ko-KR" altLang="en-US" sz="1500" dirty="0"/>
              <a:t>성인</a:t>
            </a:r>
            <a:r>
              <a:rPr lang="en-US" altLang="ko-KR" sz="1500" dirty="0"/>
              <a:t>(18-39</a:t>
            </a:r>
            <a:r>
              <a:rPr lang="ko-KR" altLang="en-US" sz="1500" dirty="0"/>
              <a:t>세</a:t>
            </a:r>
            <a:r>
              <a:rPr lang="en-US" altLang="ko-KR" sz="1500" dirty="0"/>
              <a:t>)</a:t>
            </a:r>
            <a:r>
              <a:rPr lang="ko-KR" altLang="en-US" sz="1500" dirty="0"/>
              <a:t>의 </a:t>
            </a:r>
            <a:r>
              <a:rPr lang="ko-KR" altLang="en-US" sz="1500" dirty="0" err="1"/>
              <a:t>근육량</a:t>
            </a:r>
            <a:r>
              <a:rPr lang="ko-KR" altLang="en-US" sz="1500" dirty="0"/>
              <a:t> 평균보다 표준편차가 </a:t>
            </a:r>
            <a:r>
              <a:rPr lang="en-US" altLang="ko-KR" sz="1500" dirty="0"/>
              <a:t>2</a:t>
            </a:r>
            <a:r>
              <a:rPr lang="ko-KR" altLang="en-US" sz="1500" dirty="0"/>
              <a:t> 미만인 </a:t>
            </a:r>
            <a:r>
              <a:rPr lang="ko-KR" altLang="en-US" sz="1500" dirty="0" smtClean="0"/>
              <a:t>대상자</a:t>
            </a:r>
            <a:r>
              <a:rPr lang="en-US" altLang="ko-KR" sz="1500" dirty="0" smtClean="0">
                <a:sym typeface="Wingdings" panose="05000000000000000000" pitchFamily="2" charset="2"/>
              </a:rPr>
              <a:t> </a:t>
            </a:r>
          </a:p>
          <a:p>
            <a:pPr marL="457200" lvl="2"/>
            <a:r>
              <a:rPr lang="en-US" altLang="ko-KR" sz="1600" dirty="0" smtClean="0"/>
              <a:t>** </a:t>
            </a:r>
            <a:r>
              <a:rPr lang="ko-KR" altLang="en-US" sz="1600" dirty="0" smtClean="0"/>
              <a:t>젊은 성인 </a:t>
            </a:r>
            <a:r>
              <a:rPr lang="ko-KR" altLang="en-US" sz="1600" dirty="0" err="1" smtClean="0"/>
              <a:t>근육량은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18-39</a:t>
            </a:r>
            <a:r>
              <a:rPr lang="ko-KR" altLang="ko-KR" sz="1600" dirty="0"/>
              <a:t>세 사이의 젊은 피험자 사이에 파생된</a:t>
            </a:r>
            <a:r>
              <a:rPr lang="en-US" altLang="ko-KR" sz="1600" dirty="0"/>
              <a:t> NHANES</a:t>
            </a:r>
            <a:r>
              <a:rPr lang="ko-KR" altLang="ko-KR" sz="1600" dirty="0"/>
              <a:t>모집단의 데이터를 사용하여 </a:t>
            </a:r>
            <a:r>
              <a:rPr lang="ko-KR" altLang="ko-KR" sz="1600" dirty="0" smtClean="0"/>
              <a:t>정의</a:t>
            </a:r>
            <a:endParaRPr lang="en-US" altLang="ko-KR" sz="1600" dirty="0"/>
          </a:p>
          <a:p>
            <a:pPr marL="457200" lvl="2"/>
            <a:endParaRPr lang="en-US" altLang="ko-KR" sz="1600" dirty="0" smtClean="0"/>
          </a:p>
          <a:p>
            <a:pPr marL="0" lvl="1"/>
            <a:r>
              <a:rPr lang="en-US" altLang="ko-KR" sz="1500" dirty="0" smtClean="0"/>
              <a:t>-  </a:t>
            </a:r>
            <a:r>
              <a:rPr lang="ko-KR" altLang="en-US" sz="1500" dirty="0" smtClean="0"/>
              <a:t>낮은 보행 속도</a:t>
            </a:r>
            <a:r>
              <a:rPr lang="en-US" altLang="ko-KR" sz="1500" dirty="0" smtClean="0"/>
              <a:t>:  4m </a:t>
            </a:r>
            <a:r>
              <a:rPr lang="ko-KR" altLang="en-US" sz="1500" dirty="0" smtClean="0"/>
              <a:t>보행 테스트에서 </a:t>
            </a:r>
            <a:r>
              <a:rPr lang="en-US" altLang="ko-KR" sz="1500" dirty="0" smtClean="0"/>
              <a:t>0.8m/s </a:t>
            </a:r>
            <a:r>
              <a:rPr lang="ko-KR" altLang="en-US" sz="1500" dirty="0" smtClean="0"/>
              <a:t>미만의 보행속도 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6923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640" y="528430"/>
            <a:ext cx="866584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i="1" dirty="0"/>
              <a:t>Low Relative Skeletal Muscle Mass (Sarcopenia) in Older Persons Is Associated with Functional Impairment and Physical </a:t>
            </a:r>
            <a:r>
              <a:rPr lang="en-US" altLang="ko-KR" sz="1400" b="1" i="1" dirty="0" smtClean="0"/>
              <a:t>Disability</a:t>
            </a:r>
          </a:p>
          <a:p>
            <a:r>
              <a:rPr lang="ko-KR" altLang="en-US" sz="1400" b="1" dirty="0"/>
              <a:t>고령자의 </a:t>
            </a:r>
            <a:r>
              <a:rPr lang="ko-KR" altLang="en-US" sz="1400" b="1" dirty="0" smtClean="0"/>
              <a:t>낮은 골격근 </a:t>
            </a:r>
            <a:r>
              <a:rPr lang="ko-KR" altLang="en-US" sz="1400" b="1" dirty="0"/>
              <a:t>질량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근육감소증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과 </a:t>
            </a:r>
            <a:r>
              <a:rPr lang="ko-KR" altLang="en-US" sz="1400" b="1" dirty="0"/>
              <a:t>기능 장애 및 신체 </a:t>
            </a:r>
            <a:r>
              <a:rPr lang="ko-KR" altLang="en-US" sz="1400" b="1" dirty="0" smtClean="0"/>
              <a:t>장애와의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관련성</a:t>
            </a:r>
            <a:r>
              <a:rPr lang="en-US" altLang="ko-KR" sz="1400" b="1" dirty="0" smtClean="0"/>
              <a:t>(2002)</a:t>
            </a:r>
            <a:endParaRPr lang="en-US" altLang="ko-KR" sz="14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연구 목적</a:t>
            </a:r>
            <a:r>
              <a:rPr lang="en-US" altLang="ko-KR" sz="1400" dirty="0" smtClean="0"/>
              <a:t>]</a:t>
            </a:r>
          </a:p>
          <a:p>
            <a:r>
              <a:rPr lang="ko-KR" altLang="en-US" sz="1400" dirty="0" smtClean="0"/>
              <a:t>미국인 </a:t>
            </a:r>
            <a:r>
              <a:rPr lang="ko-KR" altLang="en-US" sz="1400" dirty="0"/>
              <a:t>노인의 </a:t>
            </a:r>
            <a:r>
              <a:rPr lang="ko-KR" altLang="en-US" sz="1400" dirty="0" err="1"/>
              <a:t>근감소증의</a:t>
            </a:r>
            <a:r>
              <a:rPr lang="ko-KR" altLang="en-US" sz="1400" dirty="0"/>
              <a:t> 유병률을 </a:t>
            </a:r>
            <a:r>
              <a:rPr lang="ko-KR" altLang="en-US" sz="1400" dirty="0" smtClean="0"/>
              <a:t>확인하고  낮은 </a:t>
            </a:r>
            <a:r>
              <a:rPr lang="ko-KR" altLang="en-US" sz="1400" dirty="0" err="1" smtClean="0"/>
              <a:t>근육량</a:t>
            </a:r>
            <a:r>
              <a:rPr lang="ko-KR" altLang="en-US" sz="1400" dirty="0" smtClean="0"/>
              <a:t> 또는 </a:t>
            </a:r>
            <a:r>
              <a:rPr lang="ko-KR" altLang="en-US" sz="1400" dirty="0" err="1"/>
              <a:t>근감소증이</a:t>
            </a:r>
            <a:r>
              <a:rPr lang="ko-KR" altLang="en-US" sz="1400" dirty="0"/>
              <a:t> 노인의 기능적 손상 및 신체 장애와 관련이 있다는 가설을 검증하기 </a:t>
            </a:r>
            <a:r>
              <a:rPr lang="ko-KR" altLang="en-US" sz="1400" dirty="0" smtClean="0"/>
              <a:t>위한 연구</a:t>
            </a:r>
            <a:endParaRPr lang="en-US" altLang="ko-KR" sz="1400" dirty="0" smtClean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연구방</a:t>
            </a:r>
            <a:r>
              <a:rPr lang="ko-KR" altLang="en-US" sz="1400" dirty="0"/>
              <a:t>법</a:t>
            </a:r>
            <a:r>
              <a:rPr lang="en-US" altLang="ko-KR" sz="1400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제</a:t>
            </a:r>
            <a:r>
              <a:rPr lang="en-US" altLang="ko-KR" sz="1400" dirty="0"/>
              <a:t>3</a:t>
            </a:r>
            <a:r>
              <a:rPr lang="ko-KR" altLang="en-US" sz="1400" dirty="0"/>
              <a:t>차 국가 건강 및 영양 </a:t>
            </a:r>
            <a:r>
              <a:rPr lang="ko-KR" altLang="en-US" sz="1400" dirty="0" smtClean="0"/>
              <a:t>조사</a:t>
            </a:r>
            <a:r>
              <a:rPr lang="en-US" altLang="ko-KR" sz="1400" dirty="0" smtClean="0"/>
              <a:t>(NHANES </a:t>
            </a:r>
            <a:r>
              <a:rPr lang="en-US" altLang="ko-KR" sz="1400" dirty="0"/>
              <a:t>III)</a:t>
            </a:r>
            <a:r>
              <a:rPr lang="ko-KR" altLang="en-US" sz="1400" dirty="0"/>
              <a:t>의 데이터를 </a:t>
            </a:r>
            <a:r>
              <a:rPr lang="ko-KR" altLang="en-US" sz="1400" dirty="0" smtClean="0"/>
              <a:t>사용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종속변수 </a:t>
            </a:r>
            <a:r>
              <a:rPr lang="en-US" altLang="ko-KR" sz="1400" dirty="0" smtClean="0"/>
              <a:t>= </a:t>
            </a:r>
            <a:r>
              <a:rPr lang="ko-KR" altLang="ko-KR" sz="1400" dirty="0" smtClean="0"/>
              <a:t>기능적 </a:t>
            </a:r>
            <a:r>
              <a:rPr lang="ko-KR" altLang="ko-KR" sz="1400" dirty="0"/>
              <a:t>손상</a:t>
            </a:r>
            <a:r>
              <a:rPr lang="en-US" altLang="ko-KR" sz="1400" dirty="0"/>
              <a:t>, </a:t>
            </a:r>
            <a:r>
              <a:rPr lang="ko-KR" altLang="ko-KR" sz="1400" dirty="0"/>
              <a:t>신체장애 </a:t>
            </a:r>
            <a:r>
              <a:rPr lang="en-US" altLang="ko-KR" sz="1400" dirty="0" smtClean="0"/>
              <a:t> </a:t>
            </a:r>
          </a:p>
          <a:p>
            <a:r>
              <a:rPr lang="ko-KR" altLang="en-US" sz="1400" dirty="0" smtClean="0"/>
              <a:t>독립변수 </a:t>
            </a:r>
            <a:r>
              <a:rPr lang="en-US" altLang="ko-KR" sz="1400" dirty="0" smtClean="0"/>
              <a:t>= </a:t>
            </a:r>
            <a:r>
              <a:rPr lang="ko-KR" altLang="ko-KR" sz="1400" dirty="0" smtClean="0"/>
              <a:t>낮은 </a:t>
            </a:r>
            <a:r>
              <a:rPr lang="ko-KR" altLang="en-US" sz="1400" dirty="0" err="1" smtClean="0"/>
              <a:t>근육량</a:t>
            </a:r>
            <a:r>
              <a:rPr lang="ko-KR" altLang="en-US" sz="1400" dirty="0"/>
              <a:t> </a:t>
            </a:r>
            <a:r>
              <a:rPr lang="ko-KR" altLang="ko-KR" sz="1400" dirty="0" smtClean="0"/>
              <a:t> </a:t>
            </a:r>
            <a:endParaRPr lang="en-US" altLang="ko-KR" sz="1400" dirty="0" smtClean="0"/>
          </a:p>
          <a:p>
            <a:r>
              <a:rPr lang="ko-KR" altLang="ko-KR" sz="1400" dirty="0" smtClean="0"/>
              <a:t>교란 변수</a:t>
            </a:r>
            <a:r>
              <a:rPr lang="en-US" altLang="ko-KR" sz="1400" dirty="0" smtClean="0"/>
              <a:t> =</a:t>
            </a:r>
            <a:r>
              <a:rPr lang="ko-KR" altLang="ko-KR" sz="1400" dirty="0" smtClean="0"/>
              <a:t>인종</a:t>
            </a:r>
            <a:r>
              <a:rPr lang="en-US" altLang="ko-KR" sz="1400" dirty="0"/>
              <a:t>, </a:t>
            </a:r>
            <a:r>
              <a:rPr lang="ko-KR" altLang="ko-KR" sz="1400" dirty="0"/>
              <a:t>나이</a:t>
            </a:r>
            <a:r>
              <a:rPr lang="en-US" altLang="ko-KR" sz="1400" dirty="0"/>
              <a:t>, </a:t>
            </a:r>
            <a:r>
              <a:rPr lang="ko-KR" altLang="ko-KR" sz="1400" dirty="0"/>
              <a:t>질환</a:t>
            </a:r>
            <a:r>
              <a:rPr lang="en-US" altLang="ko-KR" sz="1400" dirty="0"/>
              <a:t>, </a:t>
            </a:r>
            <a:r>
              <a:rPr lang="ko-KR" altLang="ko-KR" sz="1400" dirty="0"/>
              <a:t>흡연</a:t>
            </a:r>
            <a:r>
              <a:rPr lang="en-US" altLang="ko-KR" sz="1400" dirty="0"/>
              <a:t>, </a:t>
            </a:r>
            <a:r>
              <a:rPr lang="ko-KR" altLang="ko-KR" sz="1400" dirty="0"/>
              <a:t>음주</a:t>
            </a:r>
            <a:r>
              <a:rPr lang="en-US" altLang="ko-KR" sz="1400" dirty="0"/>
              <a:t>, </a:t>
            </a:r>
            <a:r>
              <a:rPr lang="ko-KR" altLang="ko-KR" sz="1400" dirty="0"/>
              <a:t>운동 여부 </a:t>
            </a:r>
            <a:r>
              <a:rPr lang="ko-KR" altLang="ko-KR" sz="1400" dirty="0" smtClean="0"/>
              <a:t>등</a:t>
            </a:r>
            <a:r>
              <a:rPr lang="en-US" altLang="ko-KR" sz="1400" dirty="0" smtClean="0"/>
              <a:t> </a:t>
            </a:r>
          </a:p>
          <a:p>
            <a:endParaRPr lang="en-US" altLang="ko-KR" sz="1400" dirty="0"/>
          </a:p>
          <a:p>
            <a:r>
              <a:rPr lang="en-US" altLang="ko-KR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SMI = </a:t>
            </a:r>
            <a:r>
              <a:rPr lang="en-US" altLang="ko-KR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(skeletal muscle mass / body mass x </a:t>
            </a:r>
            <a:r>
              <a:rPr lang="en-US" altLang="ko-KR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100)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근감소증</a:t>
            </a:r>
            <a:r>
              <a:rPr lang="ko-KR" altLang="en-US" sz="1400" dirty="0" smtClean="0"/>
              <a:t> 측정 </a:t>
            </a:r>
            <a:endParaRPr lang="en-US" altLang="ko-KR" sz="1400" dirty="0" smtClean="0"/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최근 연구에서의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근감소증</a:t>
            </a:r>
            <a:r>
              <a:rPr lang="ko-KR" altLang="en-US" sz="1400" dirty="0" smtClean="0">
                <a:sym typeface="Wingdings" panose="05000000000000000000" pitchFamily="2" charset="2"/>
              </a:rPr>
              <a:t> 정의는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근육량</a:t>
            </a:r>
            <a:r>
              <a:rPr lang="ko-KR" altLang="en-US" sz="1400" dirty="0" smtClean="0">
                <a:sym typeface="Wingdings" panose="05000000000000000000" pitchFamily="2" charset="2"/>
              </a:rPr>
              <a:t> 감소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낮은 보행 속도 두 가지 기준을 충족해야 하지만 이는 과거의 논문 자료로 </a:t>
            </a:r>
            <a:r>
              <a:rPr lang="en-US" altLang="ko-KR" sz="1400" dirty="0" smtClean="0">
                <a:sym typeface="Wingdings" panose="05000000000000000000" pitchFamily="2" charset="2"/>
              </a:rPr>
              <a:t>SMI</a:t>
            </a:r>
            <a:r>
              <a:rPr lang="ko-KR" altLang="en-US" sz="1400" dirty="0" smtClean="0">
                <a:sym typeface="Wingdings" panose="05000000000000000000" pitchFamily="2" charset="2"/>
              </a:rPr>
              <a:t>로 도출해낸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근육량</a:t>
            </a:r>
            <a:r>
              <a:rPr lang="ko-KR" altLang="en-US" sz="1400" dirty="0" smtClean="0">
                <a:sym typeface="Wingdings" panose="05000000000000000000" pitchFamily="2" charset="2"/>
              </a:rPr>
              <a:t> 정보로만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근감소증을</a:t>
            </a:r>
            <a:r>
              <a:rPr lang="ko-KR" altLang="en-US" sz="1400" dirty="0" smtClean="0">
                <a:sym typeface="Wingdings" panose="05000000000000000000" pitchFamily="2" charset="2"/>
              </a:rPr>
              <a:t> 진단한 것으로 예측 됨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정상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Class </a:t>
            </a:r>
            <a:r>
              <a:rPr lang="en-US" altLang="ko-KR" sz="1400" dirty="0" smtClean="0"/>
              <a:t>I </a:t>
            </a:r>
            <a:r>
              <a:rPr lang="ko-KR" altLang="en-US" sz="1400" dirty="0" err="1" smtClean="0"/>
              <a:t>근감소증</a:t>
            </a:r>
            <a:r>
              <a:rPr lang="en-US" altLang="ko-KR" sz="1400" dirty="0" smtClean="0"/>
              <a:t>, Class </a:t>
            </a:r>
            <a:r>
              <a:rPr lang="en-US" altLang="ko-KR" sz="1400" dirty="0"/>
              <a:t>II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근감소증</a:t>
            </a:r>
            <a:r>
              <a:rPr lang="ko-KR" altLang="en-US" sz="1400" dirty="0" smtClean="0"/>
              <a:t> 집단 분류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ko-KR" altLang="en-US" sz="1200" dirty="0" smtClean="0"/>
              <a:t>정상</a:t>
            </a:r>
            <a:r>
              <a:rPr lang="en-US" altLang="ko-KR" sz="1200" dirty="0" smtClean="0"/>
              <a:t>: </a:t>
            </a:r>
            <a:r>
              <a:rPr lang="ko-KR" altLang="ko-KR" sz="1200" dirty="0"/>
              <a:t>SMI가 젊은 성인</a:t>
            </a:r>
            <a:r>
              <a:rPr lang="en-US" altLang="ko-KR" sz="1200" dirty="0"/>
              <a:t>(18-39</a:t>
            </a:r>
            <a:r>
              <a:rPr lang="ko-KR" altLang="ko-KR" sz="1200" dirty="0"/>
              <a:t>세</a:t>
            </a:r>
            <a:r>
              <a:rPr lang="en-US" altLang="ko-KR" sz="1200" dirty="0"/>
              <a:t>)</a:t>
            </a:r>
            <a:r>
              <a:rPr lang="ko-KR" altLang="ko-KR" sz="1200" dirty="0"/>
              <a:t>에 대한 </a:t>
            </a:r>
            <a:r>
              <a:rPr lang="ko-KR" altLang="ko-KR" sz="1200" dirty="0" err="1"/>
              <a:t>성별별</a:t>
            </a:r>
            <a:r>
              <a:rPr lang="ko-KR" altLang="ko-KR" sz="1200" dirty="0"/>
              <a:t> </a:t>
            </a:r>
            <a:r>
              <a:rPr lang="ko-KR" altLang="ko-KR" sz="1200" dirty="0" smtClean="0"/>
              <a:t>평균</a:t>
            </a:r>
            <a:r>
              <a:rPr lang="ko-KR" altLang="en-US" sz="1200" dirty="0" smtClean="0"/>
              <a:t>값보다 </a:t>
            </a:r>
            <a:r>
              <a:rPr lang="ko-KR" altLang="ko-KR" sz="1200" dirty="0" smtClean="0"/>
              <a:t>표준 편차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-1</a:t>
            </a:r>
            <a:r>
              <a:rPr lang="ko-KR" altLang="ko-KR" sz="1200" dirty="0" smtClean="0"/>
              <a:t>보다 </a:t>
            </a:r>
            <a:r>
              <a:rPr lang="ko-KR" altLang="en-US" sz="1200" dirty="0" smtClean="0"/>
              <a:t>큰 </a:t>
            </a:r>
            <a:r>
              <a:rPr lang="ko-KR" altLang="ko-KR" sz="1200" dirty="0" smtClean="0"/>
              <a:t>대상자 </a:t>
            </a:r>
            <a:endParaRPr lang="en-US" altLang="ko-KR" sz="1200" dirty="0" smtClean="0"/>
          </a:p>
          <a:p>
            <a:pPr marL="742950" lvl="1" indent="-285750">
              <a:buFontTx/>
              <a:buChar char="-"/>
            </a:pPr>
            <a:r>
              <a:rPr lang="en-US" altLang="ko-KR" sz="1200" dirty="0"/>
              <a:t>Class </a:t>
            </a:r>
            <a:r>
              <a:rPr lang="en-US" altLang="ko-KR" sz="1200" dirty="0" smtClean="0"/>
              <a:t>I </a:t>
            </a:r>
            <a:r>
              <a:rPr lang="ko-KR" altLang="en-US" sz="1200" dirty="0" err="1" smtClean="0"/>
              <a:t>근감소증</a:t>
            </a:r>
            <a:r>
              <a:rPr lang="en-US" altLang="ko-KR" sz="1200" dirty="0" smtClean="0"/>
              <a:t>: SMI</a:t>
            </a:r>
            <a:r>
              <a:rPr lang="ko-KR" altLang="ko-KR" sz="1200" dirty="0"/>
              <a:t>가 </a:t>
            </a:r>
            <a:r>
              <a:rPr lang="ko-KR" altLang="en-US" sz="1200" dirty="0" smtClean="0"/>
              <a:t>젊은 </a:t>
            </a:r>
            <a:r>
              <a:rPr lang="ko-KR" altLang="ko-KR" sz="1200" dirty="0" smtClean="0"/>
              <a:t>성인 </a:t>
            </a:r>
            <a:r>
              <a:rPr lang="ko-KR" altLang="en-US" sz="1200" dirty="0" smtClean="0"/>
              <a:t>평균값보다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표준편차가 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1 ~ -2 </a:t>
            </a:r>
            <a:r>
              <a:rPr lang="ko-KR" altLang="ko-KR" sz="1200" dirty="0" smtClean="0"/>
              <a:t>이내인 대상자</a:t>
            </a:r>
            <a:endParaRPr lang="en-US" altLang="ko-KR" sz="1200" dirty="0"/>
          </a:p>
          <a:p>
            <a:pPr marL="742950" lvl="1" indent="-285750">
              <a:buFontTx/>
              <a:buChar char="-"/>
            </a:pPr>
            <a:r>
              <a:rPr lang="en-US" altLang="ko-KR" sz="1200" dirty="0" smtClean="0"/>
              <a:t>Class </a:t>
            </a:r>
            <a:r>
              <a:rPr lang="en-US" altLang="ko-KR" sz="1200" dirty="0"/>
              <a:t>II </a:t>
            </a:r>
            <a:r>
              <a:rPr lang="ko-KR" altLang="ko-KR" sz="1200" dirty="0" err="1" smtClean="0"/>
              <a:t>근감소증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SMI</a:t>
            </a:r>
            <a:r>
              <a:rPr lang="ko-KR" altLang="ko-KR" sz="1200" dirty="0"/>
              <a:t>가 젊은 성인 </a:t>
            </a:r>
            <a:r>
              <a:rPr lang="ko-KR" altLang="en-US" sz="1200" dirty="0" smtClean="0"/>
              <a:t>평균</a:t>
            </a:r>
            <a:r>
              <a:rPr lang="ko-KR" altLang="ko-KR" sz="1200" dirty="0" smtClean="0"/>
              <a:t>값</a:t>
            </a:r>
            <a:r>
              <a:rPr lang="ko-KR" altLang="en-US" sz="1200" dirty="0" smtClean="0"/>
              <a:t>보</a:t>
            </a:r>
            <a:r>
              <a:rPr lang="ko-KR" altLang="en-US" sz="1200" dirty="0"/>
              <a:t>다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표준편차가 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2 </a:t>
            </a:r>
            <a:r>
              <a:rPr lang="ko-KR" altLang="ko-KR" sz="1200" dirty="0" smtClean="0"/>
              <a:t>미만인 대상자</a:t>
            </a:r>
            <a:endParaRPr lang="en-US" altLang="ko-KR" sz="1200" dirty="0" smtClean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다중 </a:t>
            </a:r>
            <a:r>
              <a:rPr lang="ko-KR" altLang="en-US" sz="1400" dirty="0" err="1"/>
              <a:t>로지스틱</a:t>
            </a:r>
            <a:r>
              <a:rPr lang="ko-KR" altLang="en-US" sz="1400" dirty="0"/>
              <a:t> 회귀 분석을 사용하여 </a:t>
            </a:r>
            <a:r>
              <a:rPr lang="ko-KR" altLang="en-US" sz="1400" dirty="0" err="1"/>
              <a:t>근감소증과</a:t>
            </a:r>
            <a:r>
              <a:rPr lang="ko-KR" altLang="en-US" sz="1400" dirty="0"/>
              <a:t> 기능 손상 및 장애 </a:t>
            </a:r>
            <a:r>
              <a:rPr lang="ko-KR" altLang="en-US" sz="1400" dirty="0" smtClean="0"/>
              <a:t>간의 </a:t>
            </a:r>
            <a:r>
              <a:rPr lang="ko-KR" altLang="en-US" sz="1400" dirty="0"/>
              <a:t>연관성을 </a:t>
            </a:r>
            <a:r>
              <a:rPr lang="ko-KR" altLang="en-US" sz="1400" dirty="0" smtClean="0"/>
              <a:t>분석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연구결과</a:t>
            </a:r>
            <a:r>
              <a:rPr lang="en-US" altLang="ko-KR" sz="1400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성별에 관계없이 연령이 증가할수록 </a:t>
            </a:r>
            <a:r>
              <a:rPr lang="ko-KR" altLang="en-US" sz="1400" dirty="0" err="1" smtClean="0"/>
              <a:t>근감소증</a:t>
            </a:r>
            <a:r>
              <a:rPr lang="ko-KR" altLang="en-US" sz="1400" dirty="0" smtClean="0"/>
              <a:t> 유병률 높아짐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SMI</a:t>
            </a:r>
            <a:r>
              <a:rPr lang="ko-KR" altLang="en-US" sz="1400" dirty="0"/>
              <a:t>가 남성 </a:t>
            </a:r>
            <a:r>
              <a:rPr lang="en-US" altLang="ko-KR" sz="1400" dirty="0"/>
              <a:t>31%, </a:t>
            </a:r>
            <a:r>
              <a:rPr lang="ko-KR" altLang="en-US" sz="1400" dirty="0"/>
              <a:t>여성 </a:t>
            </a:r>
            <a:r>
              <a:rPr lang="en-US" altLang="ko-KR" sz="1400" dirty="0"/>
              <a:t>22% </a:t>
            </a:r>
            <a:r>
              <a:rPr lang="ko-KR" altLang="en-US" sz="1400" dirty="0"/>
              <a:t>미만인  노인이 정상 </a:t>
            </a:r>
            <a:r>
              <a:rPr lang="ko-KR" altLang="en-US" sz="1400" dirty="0" err="1"/>
              <a:t>근육량을</a:t>
            </a:r>
            <a:r>
              <a:rPr lang="ko-KR" altLang="en-US" sz="1400" dirty="0"/>
              <a:t> 갖는 노인보다 기능 장애의 가능성이 증가함</a:t>
            </a:r>
          </a:p>
        </p:txBody>
      </p:sp>
    </p:spTree>
    <p:extLst>
      <p:ext uri="{BB962C8B-B14F-4D97-AF65-F5344CB8AC3E}">
        <p14:creationId xmlns:p14="http://schemas.microsoft.com/office/powerpoint/2010/main" val="258129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807" y="764704"/>
            <a:ext cx="864096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i="1" dirty="0" smtClean="0"/>
              <a:t>Association </a:t>
            </a:r>
            <a:r>
              <a:rPr lang="en-US" altLang="ko-KR" sz="1400" b="1" i="1" dirty="0"/>
              <a:t>between total protein intake and low muscle mass in Korean </a:t>
            </a:r>
            <a:r>
              <a:rPr lang="en-US" altLang="ko-KR" sz="1400" b="1" i="1" dirty="0" smtClean="0"/>
              <a:t>adults </a:t>
            </a:r>
            <a:endParaRPr lang="en-US" altLang="ko-KR" sz="1400" b="1" i="1" dirty="0"/>
          </a:p>
          <a:p>
            <a:r>
              <a:rPr lang="ko-KR" altLang="en-US" sz="1400" b="1" dirty="0" smtClean="0"/>
              <a:t>한국 </a:t>
            </a:r>
            <a:r>
              <a:rPr lang="ko-KR" altLang="en-US" sz="1400" b="1" dirty="0"/>
              <a:t>성인의 총 단백질 섭취량과 </a:t>
            </a:r>
            <a:r>
              <a:rPr lang="ko-KR" altLang="en-US" sz="1400" b="1" dirty="0" err="1"/>
              <a:t>저근육량의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연관성</a:t>
            </a:r>
            <a:r>
              <a:rPr lang="en-US" altLang="ko-KR" sz="1400" b="1" dirty="0" smtClean="0"/>
              <a:t>(2022)</a:t>
            </a:r>
            <a:endParaRPr lang="ko-KR" altLang="en-US" sz="1400" b="1" dirty="0"/>
          </a:p>
          <a:p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연구목적</a:t>
            </a:r>
            <a:r>
              <a:rPr lang="en-US" altLang="ko-KR" sz="1400" dirty="0" smtClean="0"/>
              <a:t>]</a:t>
            </a:r>
          </a:p>
          <a:p>
            <a:r>
              <a:rPr lang="ko-KR" altLang="en-US" sz="1400" dirty="0" smtClean="0"/>
              <a:t>제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차</a:t>
            </a:r>
            <a:r>
              <a:rPr lang="en-US" altLang="ko-KR" sz="1400" dirty="0" smtClean="0"/>
              <a:t>~5</a:t>
            </a:r>
            <a:r>
              <a:rPr lang="ko-KR" altLang="en-US" sz="1400" dirty="0" smtClean="0"/>
              <a:t>차 국건영 자료를 바탕으로 </a:t>
            </a:r>
            <a:r>
              <a:rPr lang="en-US" altLang="ko-KR" sz="1400" dirty="0" smtClean="0"/>
              <a:t>19</a:t>
            </a:r>
            <a:r>
              <a:rPr lang="ko-KR" altLang="en-US" sz="1400" dirty="0"/>
              <a:t>세 이상 한국 성인을 대상으로 총 단백질 섭취량과 </a:t>
            </a:r>
            <a:r>
              <a:rPr lang="ko-KR" altLang="en-US" sz="1400" dirty="0" smtClean="0"/>
              <a:t>낮은 </a:t>
            </a:r>
            <a:r>
              <a:rPr lang="ko-KR" altLang="en-US" sz="1400" dirty="0" err="1" smtClean="0"/>
              <a:t>근육량</a:t>
            </a:r>
            <a:r>
              <a:rPr lang="ko-KR" altLang="en-US" sz="1400" dirty="0" smtClean="0"/>
              <a:t> 간의 </a:t>
            </a:r>
            <a:r>
              <a:rPr lang="ko-KR" altLang="en-US" sz="1400" dirty="0"/>
              <a:t>연관성을 </a:t>
            </a:r>
            <a:r>
              <a:rPr lang="ko-KR" altLang="en-US" sz="1400" dirty="0" smtClean="0"/>
              <a:t>조사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연구방법</a:t>
            </a:r>
            <a:r>
              <a:rPr lang="en-US" altLang="ko-KR" sz="1400" dirty="0" smtClean="0"/>
              <a:t>]</a:t>
            </a:r>
          </a:p>
          <a:p>
            <a:r>
              <a:rPr lang="ko-KR" altLang="en-US" sz="1400" dirty="0" smtClean="0"/>
              <a:t>종속변수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낮은 </a:t>
            </a:r>
            <a:r>
              <a:rPr lang="ko-KR" altLang="en-US" sz="1400" dirty="0" err="1" smtClean="0"/>
              <a:t>근육량</a:t>
            </a:r>
            <a:endParaRPr lang="en-US" altLang="ko-KR" sz="1400" dirty="0" smtClean="0"/>
          </a:p>
          <a:p>
            <a:r>
              <a:rPr lang="ko-KR" altLang="en-US" sz="1400" dirty="0" smtClean="0"/>
              <a:t>독립변수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총 단백질 섭취량</a:t>
            </a:r>
            <a:endParaRPr lang="en-US" altLang="ko-KR" sz="1400" dirty="0"/>
          </a:p>
          <a:p>
            <a:r>
              <a:rPr lang="ko-KR" altLang="en-US" sz="1400" dirty="0" err="1" smtClean="0"/>
              <a:t>공변량</a:t>
            </a:r>
            <a:r>
              <a:rPr lang="en-US" altLang="ko-KR" sz="1400" dirty="0" smtClean="0"/>
              <a:t>(covariates)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연령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성별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교육수준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흡연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음주</a:t>
            </a:r>
            <a:r>
              <a:rPr lang="en-US" altLang="ko-KR" sz="1400" dirty="0" smtClean="0"/>
              <a:t>,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신체활동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섭취 칼로리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만성질환 등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근육량은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신체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능력의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정확한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예측인자는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아니지만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낮은</a:t>
            </a:r>
            <a:r>
              <a:rPr lang="en-US" altLang="ko-KR" sz="1400" dirty="0" smtClean="0"/>
              <a:t> </a:t>
            </a:r>
            <a:r>
              <a:rPr lang="ko-KR" altLang="en-US" sz="1400" dirty="0" err="1"/>
              <a:t>근육량은</a:t>
            </a:r>
            <a:r>
              <a:rPr lang="en-US" altLang="ko-KR" sz="1400" dirty="0"/>
              <a:t> </a:t>
            </a:r>
            <a:r>
              <a:rPr lang="ko-KR" altLang="en-US" sz="1400" dirty="0" err="1"/>
              <a:t>근감소증과</a:t>
            </a:r>
            <a:r>
              <a:rPr lang="en-US" altLang="ko-KR" sz="1400" dirty="0"/>
              <a:t> </a:t>
            </a:r>
            <a:r>
              <a:rPr lang="ko-KR" altLang="en-US" sz="1400" dirty="0"/>
              <a:t>유의한</a:t>
            </a:r>
            <a:r>
              <a:rPr lang="en-US" altLang="ko-KR" sz="1400" dirty="0"/>
              <a:t> </a:t>
            </a:r>
            <a:r>
              <a:rPr lang="ko-KR" altLang="en-US" sz="1400" dirty="0"/>
              <a:t>상관관계가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있다고 함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낮은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근육량만을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근감소증</a:t>
            </a:r>
            <a:r>
              <a:rPr lang="ko-KR" altLang="en-US" sz="1400" dirty="0" smtClean="0">
                <a:sym typeface="Wingdings" panose="05000000000000000000" pitchFamily="2" charset="2"/>
              </a:rPr>
              <a:t> 예측 자료로 이용 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SMI = </a:t>
            </a:r>
            <a:r>
              <a:rPr lang="en-US" altLang="ko-KR" sz="1400" dirty="0"/>
              <a:t>Appendicular skeletal muscle </a:t>
            </a:r>
            <a:r>
              <a:rPr lang="en-US" altLang="ko-KR" sz="1400" dirty="0" smtClean="0"/>
              <a:t>mass/ weight </a:t>
            </a:r>
            <a:r>
              <a:rPr lang="ko-KR" altLang="ko-KR" sz="1400" dirty="0" smtClean="0"/>
              <a:t>을 사용</a:t>
            </a:r>
            <a:r>
              <a:rPr lang="ko-KR" altLang="en-US" sz="1400" dirty="0" smtClean="0"/>
              <a:t>하여 </a:t>
            </a:r>
            <a:r>
              <a:rPr lang="ko-KR" altLang="en-US" sz="1400" dirty="0" err="1" smtClean="0"/>
              <a:t>근육량</a:t>
            </a:r>
            <a:r>
              <a:rPr lang="ko-KR" altLang="en-US" sz="1400" dirty="0" smtClean="0"/>
              <a:t> 측정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ko-KR" sz="1400" dirty="0" smtClean="0"/>
              <a:t>낮은 </a:t>
            </a:r>
            <a:r>
              <a:rPr lang="ko-KR" altLang="ko-KR" sz="1400" dirty="0" err="1" smtClean="0"/>
              <a:t>근육량</a:t>
            </a:r>
            <a:r>
              <a:rPr lang="ko-KR" altLang="en-US" sz="1400" dirty="0" err="1" smtClean="0"/>
              <a:t>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20-39</a:t>
            </a:r>
            <a:r>
              <a:rPr lang="ko-KR" altLang="ko-KR" sz="1400" dirty="0"/>
              <a:t>세 사이의 </a:t>
            </a:r>
            <a:r>
              <a:rPr lang="ko-KR" altLang="ko-KR" sz="1400" dirty="0" smtClean="0"/>
              <a:t>건강한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성인의 </a:t>
            </a:r>
            <a:r>
              <a:rPr lang="ko-KR" altLang="en-US" sz="1400" dirty="0" err="1" smtClean="0"/>
              <a:t>성별별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SMI </a:t>
            </a:r>
            <a:r>
              <a:rPr lang="ko-KR" altLang="en-US" sz="1400" dirty="0" smtClean="0"/>
              <a:t>평균보다 표준편차가 </a:t>
            </a:r>
            <a:r>
              <a:rPr lang="en-US" altLang="ko-KR" sz="1400" dirty="0" smtClean="0"/>
              <a:t>-2 </a:t>
            </a:r>
            <a:r>
              <a:rPr lang="ko-KR" altLang="en-US" sz="1400" dirty="0" smtClean="0"/>
              <a:t>미만인 대상자 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ko-KR" sz="1400" dirty="0" smtClean="0"/>
              <a:t>다</a:t>
            </a:r>
            <a:r>
              <a:rPr lang="ko-KR" altLang="en-US" sz="1400" dirty="0" smtClean="0"/>
              <a:t>중 </a:t>
            </a:r>
            <a:r>
              <a:rPr lang="ko-KR" altLang="ko-KR" sz="1400" dirty="0" err="1" smtClean="0"/>
              <a:t>로지스틱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회귀분석을 </a:t>
            </a:r>
            <a:r>
              <a:rPr lang="ko-KR" altLang="en-US" sz="1400" dirty="0" smtClean="0"/>
              <a:t>통해 단백질 섭취와 낮은 </a:t>
            </a:r>
            <a:r>
              <a:rPr lang="ko-KR" altLang="en-US" sz="1400" dirty="0" err="1" smtClean="0"/>
              <a:t>근육량</a:t>
            </a:r>
            <a:r>
              <a:rPr lang="ko-KR" altLang="en-US" sz="1400" dirty="0" smtClean="0"/>
              <a:t> 간의 연관성 조사 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71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836712"/>
            <a:ext cx="8208912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[</a:t>
            </a:r>
            <a:r>
              <a:rPr lang="ko-KR" altLang="en-US" sz="1500" dirty="0" smtClean="0"/>
              <a:t>연구결과</a:t>
            </a:r>
            <a:r>
              <a:rPr lang="en-US" altLang="ko-KR" sz="1500" dirty="0" smtClean="0"/>
              <a:t>]</a:t>
            </a:r>
          </a:p>
          <a:p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단백질 섭취량</a:t>
            </a:r>
            <a:r>
              <a:rPr lang="ko-KR" altLang="en-US" sz="1500" dirty="0" smtClean="0">
                <a:latin typeface="맑은 고딕"/>
                <a:ea typeface="맑은 고딕"/>
              </a:rPr>
              <a:t>↓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저근육량</a:t>
            </a:r>
            <a:r>
              <a:rPr lang="ko-KR" altLang="en-US" sz="1500" dirty="0" smtClean="0"/>
              <a:t> 비율</a:t>
            </a:r>
            <a:r>
              <a:rPr lang="ko-KR" altLang="en-US" sz="1500" dirty="0" smtClean="0">
                <a:latin typeface="맑은 고딕"/>
                <a:ea typeface="맑은 고딕"/>
              </a:rPr>
              <a:t>↑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ko-KR" sz="1500" dirty="0" smtClean="0"/>
              <a:t>연령</a:t>
            </a:r>
            <a:r>
              <a:rPr lang="ko-KR" altLang="en-US" sz="1500" dirty="0" smtClean="0"/>
              <a:t>↑</a:t>
            </a:r>
            <a:r>
              <a:rPr lang="en-US" altLang="ko-KR" sz="1500" dirty="0" smtClean="0"/>
              <a:t> </a:t>
            </a:r>
            <a:r>
              <a:rPr lang="ko-KR" altLang="ko-KR" sz="1500" dirty="0" err="1" smtClean="0"/>
              <a:t>저근육량의</a:t>
            </a:r>
            <a:r>
              <a:rPr lang="ko-KR" altLang="ko-KR" sz="1500" dirty="0" smtClean="0"/>
              <a:t> 비율</a:t>
            </a:r>
            <a:r>
              <a:rPr lang="ko-KR" altLang="en-US" sz="1500" dirty="0" smtClean="0"/>
              <a:t>↑</a:t>
            </a:r>
            <a:endParaRPr lang="en-US" altLang="ko-KR" sz="1500" dirty="0" smtClean="0"/>
          </a:p>
          <a:p>
            <a:pPr marL="285750" lvl="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ko-KR" sz="1500" dirty="0" smtClean="0"/>
              <a:t>교육수준</a:t>
            </a:r>
            <a:r>
              <a:rPr lang="en-US" altLang="ko-KR" sz="1500" dirty="0"/>
              <a:t>, </a:t>
            </a:r>
            <a:r>
              <a:rPr lang="ko-KR" altLang="ko-KR" sz="1500" dirty="0" smtClean="0"/>
              <a:t>소득수준</a:t>
            </a:r>
            <a:r>
              <a:rPr lang="ko-KR" altLang="en-US" sz="1500" dirty="0" smtClean="0"/>
              <a:t>↑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저</a:t>
            </a:r>
            <a:r>
              <a:rPr lang="ko-KR" altLang="ko-KR" sz="1500" dirty="0" err="1" smtClean="0"/>
              <a:t>근육량의</a:t>
            </a:r>
            <a:r>
              <a:rPr lang="ko-KR" altLang="ko-KR" sz="1500" dirty="0" smtClean="0"/>
              <a:t> </a:t>
            </a:r>
            <a:r>
              <a:rPr lang="ko-KR" altLang="en-US" sz="1500" dirty="0" smtClean="0"/>
              <a:t>비율↓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ko-KR" sz="1500" dirty="0" smtClean="0"/>
              <a:t>흡연</a:t>
            </a:r>
            <a:r>
              <a:rPr lang="en-US" altLang="ko-KR" sz="1500" dirty="0"/>
              <a:t>, </a:t>
            </a:r>
            <a:r>
              <a:rPr lang="ko-KR" altLang="ko-KR" sz="1500" dirty="0" smtClean="0"/>
              <a:t>신체활동</a:t>
            </a:r>
            <a:r>
              <a:rPr lang="ko-KR" altLang="en-US" sz="1500" dirty="0" smtClean="0"/>
              <a:t>부족  </a:t>
            </a:r>
            <a:r>
              <a:rPr lang="ko-KR" altLang="en-US" sz="1500" dirty="0" err="1" smtClean="0"/>
              <a:t>저근육량</a:t>
            </a:r>
            <a:r>
              <a:rPr lang="ko-KR" altLang="en-US" sz="1500" dirty="0" smtClean="0"/>
              <a:t> 비율 ↑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ko-KR" sz="1500" dirty="0" smtClean="0"/>
              <a:t>섭취 칼로리</a:t>
            </a:r>
            <a:r>
              <a:rPr lang="ko-KR" altLang="en-US" sz="1500" dirty="0" smtClean="0"/>
              <a:t>↓</a:t>
            </a:r>
            <a:r>
              <a:rPr lang="ko-KR" altLang="en-US" sz="1500" dirty="0" err="1" smtClean="0"/>
              <a:t>저근육량의</a:t>
            </a:r>
            <a:r>
              <a:rPr lang="ko-KR" altLang="en-US" sz="1500" dirty="0"/>
              <a:t> 비율</a:t>
            </a:r>
            <a:r>
              <a:rPr lang="ko-KR" altLang="en-US" sz="1500" dirty="0" smtClean="0"/>
              <a:t>↑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en-US" altLang="ko-KR" sz="1500" dirty="0" smtClean="0"/>
              <a:t>BMI </a:t>
            </a:r>
            <a:r>
              <a:rPr lang="ko-KR" altLang="en-US" sz="1500" dirty="0" smtClean="0"/>
              <a:t>↑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저근육량</a:t>
            </a:r>
            <a:r>
              <a:rPr lang="ko-KR" altLang="en-US" sz="1500" dirty="0" smtClean="0"/>
              <a:t> 집단 ↑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만성질환</a:t>
            </a:r>
            <a:r>
              <a:rPr lang="en-US" altLang="ko-KR" sz="1500" dirty="0"/>
              <a:t> </a:t>
            </a:r>
            <a:r>
              <a:rPr lang="ko-KR" altLang="ko-KR" sz="1500" dirty="0" err="1" smtClean="0"/>
              <a:t>저근육량의</a:t>
            </a:r>
            <a:r>
              <a:rPr lang="ko-KR" altLang="ko-KR" sz="1500" dirty="0" smtClean="0"/>
              <a:t> </a:t>
            </a:r>
            <a:r>
              <a:rPr lang="ko-KR" altLang="en-US" sz="1500" dirty="0" smtClean="0"/>
              <a:t>비율</a:t>
            </a:r>
            <a:r>
              <a:rPr lang="ko-KR" altLang="en-US" dirty="0" smtClean="0"/>
              <a:t>↑</a:t>
            </a:r>
            <a:endParaRPr lang="ko-KR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762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2225"/>
            <a:ext cx="5040560" cy="140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02716" y="1621150"/>
            <a:ext cx="45365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ym typeface="Wingdings" panose="05000000000000000000" pitchFamily="2" charset="2"/>
              </a:rPr>
              <a:t> </a:t>
            </a:r>
            <a:r>
              <a:rPr lang="en-US" altLang="ko-KR" sz="1500" dirty="0" smtClean="0"/>
              <a:t>‘</a:t>
            </a:r>
            <a:r>
              <a:rPr lang="ko-KR" altLang="en-US" sz="1500" dirty="0" smtClean="0"/>
              <a:t>스마트 </a:t>
            </a:r>
            <a:r>
              <a:rPr lang="ko-KR" altLang="en-US" sz="1500" dirty="0" err="1" smtClean="0"/>
              <a:t>식이코칭</a:t>
            </a:r>
            <a:r>
              <a:rPr lang="en-US" altLang="ko-KR" sz="1500" dirty="0" smtClean="0"/>
              <a:t>’ </a:t>
            </a:r>
            <a:r>
              <a:rPr lang="en-US" altLang="ko-KR" sz="1500" dirty="0" err="1" smtClean="0"/>
              <a:t>ppt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내용 중 일부</a:t>
            </a:r>
            <a:endParaRPr lang="ko-KR" alt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2132856"/>
            <a:ext cx="8712968" cy="394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근육 지수</a:t>
            </a:r>
            <a:r>
              <a:rPr lang="en-US" altLang="ko-KR" sz="1400" dirty="0" smtClean="0"/>
              <a:t>(SMI)</a:t>
            </a:r>
            <a:r>
              <a:rPr lang="ko-KR" altLang="en-US" sz="1400" dirty="0" smtClean="0"/>
              <a:t>의 경우 아시아 평가 위원회에서 골격근량</a:t>
            </a:r>
            <a:r>
              <a:rPr lang="en-US" altLang="ko-KR" sz="1400" dirty="0" smtClean="0"/>
              <a:t>/(</a:t>
            </a:r>
            <a:r>
              <a:rPr lang="ko-KR" altLang="en-US" sz="1400" dirty="0" smtClean="0"/>
              <a:t>신장</a:t>
            </a:r>
            <a:r>
              <a:rPr lang="en-US" altLang="ko-KR" sz="1400" dirty="0" smtClean="0"/>
              <a:t>)^2</a:t>
            </a:r>
            <a:r>
              <a:rPr lang="ko-KR" altLang="en-US" sz="1400" dirty="0" smtClean="0"/>
              <a:t>으로 진단 기준을 세웠지만 </a:t>
            </a:r>
            <a:endParaRPr lang="en-US" altLang="ko-KR" sz="14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최근 연구 논문인 </a:t>
            </a:r>
            <a:r>
              <a:rPr lang="en-US" altLang="ko-KR" sz="1400" b="1" dirty="0" smtClean="0"/>
              <a:t>Effects </a:t>
            </a:r>
            <a:r>
              <a:rPr lang="en-US" altLang="ko-KR" sz="1400" b="1" dirty="0"/>
              <a:t>of different definitions of low muscle mass </a:t>
            </a:r>
            <a:r>
              <a:rPr lang="en-US" altLang="ko-KR" sz="1400" b="1" dirty="0" err="1"/>
              <a:t>onits</a:t>
            </a:r>
            <a:r>
              <a:rPr lang="en-US" altLang="ko-KR" sz="1400" b="1" dirty="0"/>
              <a:t> association with metabolic syndrome in older adults: A Korean nationwide </a:t>
            </a:r>
            <a:r>
              <a:rPr lang="en-US" altLang="ko-KR" sz="1400" b="1" dirty="0" smtClean="0"/>
              <a:t>study(</a:t>
            </a:r>
            <a:r>
              <a:rPr lang="ko-KR" altLang="ko-KR" sz="1400" dirty="0" err="1"/>
              <a:t>저근육량의</a:t>
            </a:r>
            <a:r>
              <a:rPr lang="ko-KR" altLang="ko-KR" sz="1400" dirty="0"/>
              <a:t> 다양한 정의가 노인 대사증후군과의 연관성에 미치는 </a:t>
            </a:r>
            <a:r>
              <a:rPr lang="ko-KR" altLang="ko-KR" sz="1400" dirty="0" smtClean="0"/>
              <a:t>영향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국내 연구</a:t>
            </a:r>
            <a:r>
              <a:rPr lang="en-US" altLang="ko-KR" sz="1400" b="1" dirty="0" smtClean="0"/>
              <a:t>) </a:t>
            </a:r>
            <a:r>
              <a:rPr lang="ko-KR" altLang="en-US" sz="1400" dirty="0" smtClean="0"/>
              <a:t>에 의하면 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골격근 지수</a:t>
            </a:r>
            <a:r>
              <a:rPr lang="en-US" altLang="ko-KR" sz="1400" dirty="0" smtClean="0"/>
              <a:t>(SMI) =  </a:t>
            </a:r>
            <a:r>
              <a:rPr lang="ko-KR" altLang="en-US" sz="1400" dirty="0" smtClean="0"/>
              <a:t>골격근량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신장</a:t>
            </a:r>
            <a:r>
              <a:rPr lang="en-US" altLang="ko-KR" sz="1400" dirty="0" smtClean="0"/>
              <a:t>^2 </a:t>
            </a:r>
            <a:r>
              <a:rPr lang="ko-KR" altLang="en-US" sz="1400" dirty="0" smtClean="0"/>
              <a:t>보다 골격근량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체중이 대사증후군과의 더 정확한 연관성을 띈다는 연구결과를 도출해냄 </a:t>
            </a:r>
            <a:endParaRPr lang="en-US" altLang="ko-KR" sz="14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20000"/>
              </a:lnSpc>
              <a:buFont typeface="Wingdings"/>
              <a:buChar char="à"/>
            </a:pPr>
            <a:r>
              <a:rPr lang="ko-KR" altLang="en-US" sz="1400" dirty="0" smtClean="0">
                <a:sym typeface="Wingdings" panose="05000000000000000000" pitchFamily="2" charset="2"/>
              </a:rPr>
              <a:t>그리하여 대부분의 연구 논문에서는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체중에 대한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SMI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값으로 낮은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근육량을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정의</a:t>
            </a:r>
            <a:r>
              <a:rPr lang="ko-KR" altLang="en-US" sz="1400" dirty="0" smtClean="0">
                <a:sym typeface="Wingdings" panose="05000000000000000000" pitchFamily="2" charset="2"/>
              </a:rPr>
              <a:t>하고 있음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 typeface="Wingdings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ym typeface="Wingdings" panose="05000000000000000000" pitchFamily="2" charset="2"/>
              </a:rPr>
              <a:t>또한 현재의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근감소증</a:t>
            </a:r>
            <a:r>
              <a:rPr lang="ko-KR" altLang="en-US" sz="1400" dirty="0" smtClean="0">
                <a:sym typeface="Wingdings" panose="05000000000000000000" pitchFamily="2" charset="2"/>
              </a:rPr>
              <a:t> 진단 기준은 </a:t>
            </a:r>
            <a:r>
              <a:rPr lang="ko-KR" altLang="en-US" sz="1400" dirty="0" err="1">
                <a:sym typeface="Wingdings" panose="05000000000000000000" pitchFamily="2" charset="2"/>
              </a:rPr>
              <a:t>저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근육량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낮은 신체능력 두 가지 기준을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충족해야하지만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앞 논문에서는 낮은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근육량만을</a:t>
            </a:r>
            <a:r>
              <a:rPr lang="ko-KR" altLang="en-US" sz="1400" dirty="0" smtClean="0">
                <a:sym typeface="Wingdings" panose="05000000000000000000" pitchFamily="2" charset="2"/>
              </a:rPr>
              <a:t> 측정하여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근감소증의</a:t>
            </a:r>
            <a:r>
              <a:rPr lang="ko-KR" altLang="en-US" sz="1400" dirty="0" smtClean="0">
                <a:sym typeface="Wingdings" panose="05000000000000000000" pitchFamily="2" charset="2"/>
              </a:rPr>
              <a:t> 예측 요인으로 보고 있음 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스마트 체중계 역시 신체능력에 대한 정보를 도출하기 어려우므로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저근육량에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대한 정보를 도출해내어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근감소증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예방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식이코칭을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진행하면 좋을 것 같음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5570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스마트 체중계에서의 </a:t>
            </a:r>
            <a:r>
              <a:rPr lang="ko-KR" altLang="en-US" sz="1600" dirty="0" err="1" smtClean="0"/>
              <a:t>저근육량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rule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105614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/>
              <a:t>저근육량에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대한 </a:t>
            </a:r>
            <a:r>
              <a:rPr lang="en-US" altLang="ko-KR" sz="1500" dirty="0"/>
              <a:t>rule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종속변수 </a:t>
            </a:r>
            <a:r>
              <a:rPr lang="en-US" altLang="ko-KR" sz="1500" dirty="0"/>
              <a:t>Y = </a:t>
            </a:r>
            <a:r>
              <a:rPr lang="ko-KR" altLang="en-US" sz="1500" dirty="0" err="1" smtClean="0"/>
              <a:t>근육량</a:t>
            </a:r>
            <a:endParaRPr lang="en-US" altLang="ko-KR" sz="1500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 smtClean="0"/>
              <a:t>독립변수 </a:t>
            </a:r>
            <a:r>
              <a:rPr lang="en-US" altLang="ko-KR" sz="1500" dirty="0"/>
              <a:t>X = </a:t>
            </a:r>
            <a:r>
              <a:rPr lang="ko-KR" altLang="en-US" sz="1500" dirty="0" smtClean="0"/>
              <a:t>골격근량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성별</a:t>
            </a:r>
            <a:r>
              <a:rPr lang="en-US" altLang="ko-KR" sz="1500" dirty="0"/>
              <a:t>, </a:t>
            </a:r>
            <a:r>
              <a:rPr lang="ko-KR" altLang="en-US" sz="1500" dirty="0"/>
              <a:t>연령</a:t>
            </a:r>
            <a:r>
              <a:rPr lang="en-US" altLang="ko-KR" sz="1500" dirty="0"/>
              <a:t>, </a:t>
            </a:r>
            <a:r>
              <a:rPr lang="ko-KR" altLang="en-US" sz="1500" dirty="0"/>
              <a:t>소득</a:t>
            </a:r>
            <a:r>
              <a:rPr lang="en-US" altLang="ko-KR" sz="1500" dirty="0"/>
              <a:t>, </a:t>
            </a:r>
            <a:r>
              <a:rPr lang="ko-KR" altLang="en-US" sz="1500" dirty="0"/>
              <a:t>교육 </a:t>
            </a:r>
            <a:r>
              <a:rPr lang="ko-KR" altLang="en-US" sz="1500" dirty="0" smtClean="0"/>
              <a:t>수준</a:t>
            </a:r>
            <a:endParaRPr lang="en-US" altLang="ko-KR" sz="1500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/>
              <a:t>f</a:t>
            </a:r>
            <a:r>
              <a:rPr lang="ko-KR" altLang="en-US" sz="1500" dirty="0" smtClean="0"/>
              <a:t>를 가정해서 모델링 하는 방법 고려</a:t>
            </a:r>
            <a:endParaRPr lang="en-US" altLang="ko-KR" sz="15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500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SMI = (skeletal muscle mass / body mass x 100</a:t>
            </a:r>
            <a:r>
              <a:rPr lang="en-US" altLang="ko-KR" sz="1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이용하여 </a:t>
            </a:r>
            <a:r>
              <a:rPr lang="en-US" altLang="ko-KR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500" dirty="0" smtClean="0"/>
              <a:t>제 </a:t>
            </a:r>
            <a:r>
              <a:rPr lang="en-US" altLang="ko-KR" sz="1500" dirty="0"/>
              <a:t>4</a:t>
            </a:r>
            <a:r>
              <a:rPr lang="ko-KR" altLang="en-US" sz="1500" dirty="0"/>
              <a:t>차</a:t>
            </a:r>
            <a:r>
              <a:rPr lang="en-US" altLang="ko-KR" sz="1500" dirty="0"/>
              <a:t>~5</a:t>
            </a:r>
            <a:r>
              <a:rPr lang="ko-KR" altLang="en-US" sz="1500" dirty="0"/>
              <a:t>차 국민건강영양조사의 </a:t>
            </a:r>
            <a:r>
              <a:rPr lang="en-US" altLang="ko-KR" sz="1500" dirty="0"/>
              <a:t>20-39</a:t>
            </a:r>
            <a:r>
              <a:rPr lang="ko-KR" altLang="ko-KR" sz="1500" dirty="0"/>
              <a:t>세 사이의 건강한</a:t>
            </a:r>
            <a:r>
              <a:rPr lang="en-US" altLang="ko-KR" sz="1500" dirty="0"/>
              <a:t> </a:t>
            </a:r>
            <a:r>
              <a:rPr lang="ko-KR" altLang="en-US" sz="1500" dirty="0"/>
              <a:t>성인의 </a:t>
            </a:r>
            <a:r>
              <a:rPr lang="ko-KR" altLang="en-US" sz="1500" dirty="0" err="1"/>
              <a:t>성별별</a:t>
            </a:r>
            <a:r>
              <a:rPr lang="ko-KR" altLang="en-US" sz="1500" dirty="0"/>
              <a:t> </a:t>
            </a:r>
            <a:r>
              <a:rPr lang="en-US" altLang="ko-KR" sz="1500" dirty="0"/>
              <a:t>SMI </a:t>
            </a:r>
            <a:r>
              <a:rPr lang="ko-KR" altLang="en-US" sz="1500" dirty="0"/>
              <a:t>평균보다 표준편차가 </a:t>
            </a:r>
            <a:r>
              <a:rPr lang="en-US" altLang="ko-KR" sz="1500" dirty="0"/>
              <a:t>-2 </a:t>
            </a:r>
            <a:r>
              <a:rPr lang="ko-KR" altLang="en-US" sz="1500" dirty="0"/>
              <a:t>미만인 대상자인 경우 낮은 </a:t>
            </a:r>
            <a:r>
              <a:rPr lang="ko-KR" altLang="en-US" sz="1500" dirty="0" err="1"/>
              <a:t>근육량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진단</a:t>
            </a:r>
            <a:endParaRPr lang="en-US" altLang="ko-KR" sz="1500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 smtClean="0"/>
              <a:t>성별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연령은 직접 입력 받은 데이터를 활용</a:t>
            </a:r>
            <a:endParaRPr lang="en-US" altLang="ko-KR" sz="1500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500" b="1" dirty="0" smtClean="0"/>
              <a:t>스마트체중계로부터 소득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교육 수준 정보를 도출해낼 수 있을까</a:t>
            </a:r>
            <a:r>
              <a:rPr lang="en-US" altLang="ko-KR" sz="1500" b="1" dirty="0"/>
              <a:t>?</a:t>
            </a:r>
            <a:r>
              <a:rPr lang="ko-KR" altLang="en-US" sz="1500" b="1" dirty="0" smtClean="0"/>
              <a:t> </a:t>
            </a:r>
            <a:endParaRPr lang="en-US" altLang="ko-KR" sz="1500" b="1" dirty="0" smtClean="0"/>
          </a:p>
        </p:txBody>
      </p:sp>
    </p:spTree>
    <p:extLst>
      <p:ext uri="{BB962C8B-B14F-4D97-AF65-F5344CB8AC3E}">
        <p14:creationId xmlns:p14="http://schemas.microsoft.com/office/powerpoint/2010/main" val="16730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46605"/>
            <a:ext cx="7056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BMI</a:t>
            </a:r>
            <a:r>
              <a:rPr lang="ko-KR" altLang="en-US" sz="1600" dirty="0" smtClean="0"/>
              <a:t>와 소득수준 연관성 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456796"/>
            <a:ext cx="8676456" cy="712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 dirty="0" smtClean="0"/>
              <a:t>‘BMI(Body </a:t>
            </a:r>
            <a:r>
              <a:rPr lang="en-US" altLang="ko-KR" sz="1400" b="1" i="1" dirty="0"/>
              <a:t>Mass Index)</a:t>
            </a:r>
            <a:r>
              <a:rPr lang="ko-KR" altLang="ko-KR" sz="1400" b="1" i="1" dirty="0"/>
              <a:t>가 소득에 미치는 </a:t>
            </a:r>
            <a:r>
              <a:rPr lang="ko-KR" altLang="ko-KR" sz="1400" b="1" i="1" dirty="0" smtClean="0"/>
              <a:t>영향</a:t>
            </a:r>
            <a:r>
              <a:rPr lang="en-US" altLang="ko-KR" sz="1400" b="1" i="1" dirty="0" smtClean="0"/>
              <a:t>’(2012)</a:t>
            </a:r>
            <a:endParaRPr lang="en-US" altLang="ko-KR" sz="1400" b="1" i="1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미국인을 대상으로 함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국내 연구자료에 대한 조사가 추가적으로 필요함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연구목적</a:t>
            </a:r>
            <a:r>
              <a:rPr lang="en-US" altLang="ko-KR" sz="1400" dirty="0" smtClean="0"/>
              <a:t>]</a:t>
            </a:r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체형을 </a:t>
            </a:r>
            <a:r>
              <a:rPr lang="ko-KR" altLang="en-US" sz="1400" dirty="0"/>
              <a:t>나타내는 변수로 </a:t>
            </a:r>
            <a:r>
              <a:rPr lang="ko-KR" altLang="en-US" sz="1400" dirty="0" err="1" smtClean="0"/>
              <a:t>체질량지수를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대리변수</a:t>
            </a:r>
            <a:r>
              <a:rPr lang="en-US" altLang="ko-KR" sz="1400" dirty="0"/>
              <a:t>(Proxy variable)</a:t>
            </a:r>
            <a:r>
              <a:rPr lang="ko-KR" altLang="en-US" sz="1400" dirty="0"/>
              <a:t>로 사용하여 </a:t>
            </a:r>
            <a:r>
              <a:rPr lang="ko-KR" altLang="en-US" sz="1400" dirty="0" err="1"/>
              <a:t>체질량지수가</a:t>
            </a:r>
            <a:r>
              <a:rPr lang="ko-KR" altLang="en-US" sz="1400" dirty="0"/>
              <a:t> 소득에 미치는 영향에 대하여 </a:t>
            </a:r>
            <a:r>
              <a:rPr lang="ko-KR" altLang="en-US" sz="1400" dirty="0" smtClean="0"/>
              <a:t>분석하고자 함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연구방법</a:t>
            </a:r>
            <a:r>
              <a:rPr lang="en-US" altLang="ko-KR" sz="1400" dirty="0" smtClean="0"/>
              <a:t>]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400" dirty="0" smtClean="0"/>
              <a:t>NHIS(National </a:t>
            </a:r>
            <a:r>
              <a:rPr lang="en-US" altLang="ko-KR" sz="1400" dirty="0"/>
              <a:t>Health Interview Survey)</a:t>
            </a:r>
            <a:r>
              <a:rPr lang="ko-KR" altLang="en-US" sz="1400" dirty="0"/>
              <a:t>의 설문 자료를 </a:t>
            </a:r>
            <a:r>
              <a:rPr lang="ko-KR" altLang="en-US" sz="1400" dirty="0" smtClean="0"/>
              <a:t>이용</a:t>
            </a:r>
            <a:endParaRPr lang="en-US" altLang="ko-KR" sz="1400" dirty="0" smtClean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400" dirty="0" smtClean="0"/>
              <a:t>종속변수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소득수준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독립변수 </a:t>
            </a:r>
            <a:r>
              <a:rPr lang="en-US" altLang="ko-KR" sz="1400" dirty="0" smtClean="0"/>
              <a:t>= BMI, </a:t>
            </a:r>
            <a:r>
              <a:rPr lang="ko-KR" altLang="en-US" sz="1400" dirty="0" smtClean="0"/>
              <a:t>연령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성별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결혼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직업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교육수준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지역 등 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400" dirty="0" smtClean="0"/>
              <a:t>BMI </a:t>
            </a:r>
            <a:r>
              <a:rPr lang="ko-KR" altLang="en-US" sz="1400" dirty="0" err="1" smtClean="0"/>
              <a:t>내생성</a:t>
            </a:r>
            <a:r>
              <a:rPr lang="ko-KR" altLang="en-US" sz="1400" dirty="0" smtClean="0"/>
              <a:t> 문제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독립변수와 </a:t>
            </a:r>
            <a:r>
              <a:rPr lang="ko-KR" altLang="en-US" sz="1400" dirty="0" err="1" smtClean="0"/>
              <a:t>오차항인</a:t>
            </a:r>
            <a:r>
              <a:rPr lang="ko-KR" altLang="en-US" sz="1400" dirty="0" smtClean="0"/>
              <a:t> 건강상태 간의 상관관계 존재 가능성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종속변수와 독립변수 간의 </a:t>
            </a:r>
            <a:r>
              <a:rPr lang="ko-KR" altLang="en-US" sz="1400" dirty="0" err="1" smtClean="0"/>
              <a:t>역인과관계가</a:t>
            </a:r>
            <a:r>
              <a:rPr lang="ko-KR" altLang="en-US" sz="1400" dirty="0" smtClean="0"/>
              <a:t> 존재할 가능성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해결하기 위해 </a:t>
            </a:r>
            <a:r>
              <a:rPr lang="en-US" altLang="ko-KR" sz="1400" dirty="0" err="1"/>
              <a:t>2</a:t>
            </a:r>
            <a:r>
              <a:rPr lang="ko-KR" altLang="en-US" sz="1400" dirty="0" smtClean="0"/>
              <a:t>단계 추정방법 사용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 1</a:t>
            </a:r>
            <a:r>
              <a:rPr lang="ko-KR" altLang="en-US" sz="1400" dirty="0" smtClean="0">
                <a:sym typeface="Wingdings" panose="05000000000000000000" pitchFamily="2" charset="2"/>
              </a:rPr>
              <a:t>단계</a:t>
            </a:r>
            <a:r>
              <a:rPr lang="en-US" altLang="ko-KR" sz="1400" dirty="0" smtClean="0">
                <a:sym typeface="Wingdings" panose="05000000000000000000" pitchFamily="2" charset="2"/>
              </a:rPr>
              <a:t>: </a:t>
            </a:r>
            <a:r>
              <a:rPr lang="ko-KR" altLang="en-US" sz="1400" dirty="0" smtClean="0">
                <a:sym typeface="Wingdings" panose="05000000000000000000" pitchFamily="2" charset="2"/>
              </a:rPr>
              <a:t>식료품 소비자물가지수를 도구변수로 활용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 2</a:t>
            </a:r>
            <a:r>
              <a:rPr lang="ko-KR" altLang="en-US" sz="1400" dirty="0" smtClean="0">
                <a:sym typeface="Wingdings" panose="05000000000000000000" pitchFamily="2" charset="2"/>
              </a:rPr>
              <a:t>단계</a:t>
            </a:r>
            <a:r>
              <a:rPr lang="en-US" altLang="ko-KR" sz="1400" dirty="0" smtClean="0">
                <a:sym typeface="Wingdings" panose="05000000000000000000" pitchFamily="2" charset="2"/>
              </a:rPr>
              <a:t>: </a:t>
            </a:r>
            <a:r>
              <a:rPr lang="ko-KR" altLang="en-US" sz="1400" dirty="0" smtClean="0">
                <a:sym typeface="Wingdings" panose="05000000000000000000" pitchFamily="2" charset="2"/>
              </a:rPr>
              <a:t>추정된 </a:t>
            </a:r>
            <a:r>
              <a:rPr lang="en-US" altLang="ko-KR" sz="1400" dirty="0" smtClean="0">
                <a:sym typeface="Wingdings" panose="05000000000000000000" pitchFamily="2" charset="2"/>
              </a:rPr>
              <a:t>BMI</a:t>
            </a:r>
            <a:r>
              <a:rPr lang="ko-KR" altLang="en-US" sz="1400" dirty="0" smtClean="0">
                <a:sym typeface="Wingdings" panose="05000000000000000000" pitchFamily="2" charset="2"/>
              </a:rPr>
              <a:t>로 체형이 소득에 미치는 영향을 고찰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400" dirty="0" smtClean="0">
                <a:sym typeface="Wingdings" panose="05000000000000000000" pitchFamily="2" charset="2"/>
              </a:rPr>
              <a:t>BMI</a:t>
            </a:r>
            <a:r>
              <a:rPr lang="ko-KR" altLang="en-US" sz="1400" dirty="0" smtClean="0">
                <a:sym typeface="Wingdings" panose="05000000000000000000" pitchFamily="2" charset="2"/>
              </a:rPr>
              <a:t>를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연속형</a:t>
            </a:r>
            <a:r>
              <a:rPr lang="ko-KR" altLang="en-US" sz="1400" dirty="0" smtClean="0">
                <a:sym typeface="Wingdings" panose="05000000000000000000" pitchFamily="2" charset="2"/>
              </a:rPr>
              <a:t> 변수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가변수</a:t>
            </a:r>
            <a:r>
              <a:rPr lang="ko-KR" altLang="en-US" sz="1400" dirty="0" smtClean="0">
                <a:sym typeface="Wingdings" panose="05000000000000000000" pitchFamily="2" charset="2"/>
              </a:rPr>
              <a:t> 처리하여 분석한 </a:t>
            </a:r>
            <a:r>
              <a:rPr lang="en-US" altLang="ko-KR" sz="1400" dirty="0" smtClean="0">
                <a:sym typeface="Wingdings" panose="05000000000000000000" pitchFamily="2" charset="2"/>
              </a:rPr>
              <a:t>2</a:t>
            </a:r>
            <a:r>
              <a:rPr lang="ko-KR" altLang="en-US" sz="1400" dirty="0" smtClean="0">
                <a:sym typeface="Wingdings" panose="05000000000000000000" pitchFamily="2" charset="2"/>
              </a:rPr>
              <a:t>가지 결과를 도출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스마트 체중계에서는 </a:t>
            </a:r>
            <a:r>
              <a:rPr lang="en-US" altLang="ko-KR" sz="1400" dirty="0" smtClean="0">
                <a:sym typeface="Wingdings" panose="05000000000000000000" pitchFamily="2" charset="2"/>
              </a:rPr>
              <a:t>BMI</a:t>
            </a:r>
            <a:r>
              <a:rPr lang="ko-KR" altLang="en-US" sz="1400" dirty="0" smtClean="0">
                <a:sym typeface="Wingdings" panose="05000000000000000000" pitchFamily="2" charset="2"/>
              </a:rPr>
              <a:t>를 </a:t>
            </a:r>
            <a:r>
              <a:rPr lang="ko-KR" altLang="en-US" sz="1400" u="sng" dirty="0" err="1" smtClean="0">
                <a:sym typeface="Wingdings" panose="05000000000000000000" pitchFamily="2" charset="2"/>
              </a:rPr>
              <a:t>가변수</a:t>
            </a:r>
            <a:r>
              <a:rPr lang="ko-KR" altLang="en-US" sz="1400" u="sng" dirty="0" smtClean="0">
                <a:sym typeface="Wingdings" panose="05000000000000000000" pitchFamily="2" charset="2"/>
              </a:rPr>
              <a:t> 처리하여 도출하는 것이 가능할 것이라고 사료됨</a:t>
            </a:r>
            <a:endParaRPr lang="en-US" altLang="ko-KR" sz="1400" u="sng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400" dirty="0" err="1" smtClean="0">
                <a:sym typeface="Wingdings" panose="05000000000000000000" pitchFamily="2" charset="2"/>
              </a:rPr>
              <a:t>가변수</a:t>
            </a:r>
            <a:r>
              <a:rPr lang="ko-KR" altLang="en-US" sz="1400" dirty="0" smtClean="0">
                <a:sym typeface="Wingdings" panose="05000000000000000000" pitchFamily="2" charset="2"/>
              </a:rPr>
              <a:t> 처리할 경우</a:t>
            </a:r>
            <a:r>
              <a:rPr lang="en-US" altLang="ko-KR" sz="1400" dirty="0" smtClean="0">
                <a:sym typeface="Wingdings" panose="05000000000000000000" pitchFamily="2" charset="2"/>
              </a:rPr>
              <a:t>, BMI</a:t>
            </a:r>
            <a:r>
              <a:rPr lang="ko-KR" altLang="en-US" sz="1400" dirty="0" smtClean="0">
                <a:sym typeface="Wingdings" panose="05000000000000000000" pitchFamily="2" charset="2"/>
              </a:rPr>
              <a:t>를 </a:t>
            </a:r>
            <a:r>
              <a:rPr lang="en-US" altLang="ko-KR" sz="1400" dirty="0" smtClean="0">
                <a:sym typeface="Wingdings" panose="05000000000000000000" pitchFamily="2" charset="2"/>
              </a:rPr>
              <a:t>Severely underweight(16.0 </a:t>
            </a:r>
            <a:r>
              <a:rPr lang="ko-KR" altLang="en-US" sz="1400" dirty="0" smtClean="0">
                <a:sym typeface="Wingdings" panose="05000000000000000000" pitchFamily="2" charset="2"/>
              </a:rPr>
              <a:t>이하</a:t>
            </a:r>
            <a:r>
              <a:rPr lang="en-US" altLang="ko-KR" sz="1400" dirty="0">
                <a:sym typeface="Wingdings" panose="05000000000000000000" pitchFamily="2" charset="2"/>
              </a:rPr>
              <a:t>), </a:t>
            </a:r>
            <a:r>
              <a:rPr lang="en-US" altLang="ko-KR" sz="1400" dirty="0" smtClean="0">
                <a:sym typeface="Wingdings" panose="05000000000000000000" pitchFamily="2" charset="2"/>
              </a:rPr>
              <a:t>Underweight(16.0</a:t>
            </a:r>
            <a:r>
              <a:rPr lang="en-US" altLang="ko-KR" sz="1400" dirty="0">
                <a:sym typeface="Wingdings" panose="05000000000000000000" pitchFamily="2" charset="2"/>
              </a:rPr>
              <a:t>~</a:t>
            </a:r>
            <a:r>
              <a:rPr lang="en-US" altLang="ko-KR" sz="1400" dirty="0" smtClean="0">
                <a:sym typeface="Wingdings" panose="05000000000000000000" pitchFamily="2" charset="2"/>
              </a:rPr>
              <a:t>18.5</a:t>
            </a:r>
            <a:r>
              <a:rPr lang="ko-KR" altLang="en-US" sz="1400" dirty="0">
                <a:sym typeface="Wingdings" panose="05000000000000000000" pitchFamily="2" charset="2"/>
              </a:rPr>
              <a:t>사이</a:t>
            </a:r>
            <a:r>
              <a:rPr lang="en-US" altLang="ko-KR" sz="1400" dirty="0">
                <a:sym typeface="Wingdings" panose="05000000000000000000" pitchFamily="2" charset="2"/>
              </a:rPr>
              <a:t>), </a:t>
            </a:r>
            <a:r>
              <a:rPr lang="en-US" altLang="ko-KR" sz="1400" dirty="0" smtClean="0">
                <a:sym typeface="Wingdings" panose="05000000000000000000" pitchFamily="2" charset="2"/>
              </a:rPr>
              <a:t>Normal(18.5~25), </a:t>
            </a:r>
            <a:r>
              <a:rPr lang="en-US" altLang="ko-KR" sz="1400" dirty="0">
                <a:sym typeface="Wingdings" panose="05000000000000000000" pitchFamily="2" charset="2"/>
              </a:rPr>
              <a:t>Overweight(25</a:t>
            </a:r>
            <a:r>
              <a:rPr lang="ko-KR" altLang="en-US" sz="1400" dirty="0">
                <a:sym typeface="Wingdings" panose="05000000000000000000" pitchFamily="2" charset="2"/>
              </a:rPr>
              <a:t>와 </a:t>
            </a:r>
            <a:r>
              <a:rPr lang="en-US" altLang="ko-KR" sz="1400" dirty="0">
                <a:sym typeface="Wingdings" panose="05000000000000000000" pitchFamily="2" charset="2"/>
              </a:rPr>
              <a:t>30</a:t>
            </a:r>
            <a:r>
              <a:rPr lang="ko-KR" altLang="en-US" sz="1400" dirty="0">
                <a:sym typeface="Wingdings" panose="05000000000000000000" pitchFamily="2" charset="2"/>
              </a:rPr>
              <a:t>사이</a:t>
            </a:r>
            <a:r>
              <a:rPr lang="en-US" altLang="ko-KR" sz="1400" dirty="0">
                <a:sym typeface="Wingdings" panose="05000000000000000000" pitchFamily="2" charset="2"/>
              </a:rPr>
              <a:t>), Obese class </a:t>
            </a:r>
            <a:r>
              <a:rPr lang="en-US" altLang="ko-KR" sz="1400" dirty="0" smtClean="0">
                <a:sym typeface="Wingdings" panose="05000000000000000000" pitchFamily="2" charset="2"/>
              </a:rPr>
              <a:t>I(30~35), </a:t>
            </a:r>
            <a:r>
              <a:rPr lang="en-US" altLang="ko-KR" sz="1400" dirty="0">
                <a:sym typeface="Wingdings" panose="05000000000000000000" pitchFamily="2" charset="2"/>
              </a:rPr>
              <a:t>Obese class </a:t>
            </a:r>
            <a:r>
              <a:rPr lang="en-US" altLang="ko-KR" sz="1400" dirty="0" smtClean="0">
                <a:sym typeface="Wingdings" panose="05000000000000000000" pitchFamily="2" charset="2"/>
              </a:rPr>
              <a:t>II(35~40), </a:t>
            </a:r>
            <a:r>
              <a:rPr lang="en-US" altLang="ko-KR" sz="1400" dirty="0">
                <a:sym typeface="Wingdings" panose="05000000000000000000" pitchFamily="2" charset="2"/>
              </a:rPr>
              <a:t>Obese class III(40</a:t>
            </a:r>
            <a:r>
              <a:rPr lang="ko-KR" altLang="en-US" sz="1400" dirty="0">
                <a:sym typeface="Wingdings" panose="05000000000000000000" pitchFamily="2" charset="2"/>
              </a:rPr>
              <a:t>이상</a:t>
            </a:r>
            <a:r>
              <a:rPr lang="en-US" altLang="ko-KR" sz="1400" dirty="0">
                <a:sym typeface="Wingdings" panose="05000000000000000000" pitchFamily="2" charset="2"/>
              </a:rPr>
              <a:t>) </a:t>
            </a:r>
            <a:r>
              <a:rPr lang="ko-KR" altLang="en-US" sz="1400" dirty="0">
                <a:sym typeface="Wingdings" panose="05000000000000000000" pitchFamily="2" charset="2"/>
              </a:rPr>
              <a:t>등 총 </a:t>
            </a:r>
            <a:r>
              <a:rPr lang="en-US" altLang="ko-KR" sz="1400" dirty="0">
                <a:sym typeface="Wingdings" panose="05000000000000000000" pitchFamily="2" charset="2"/>
              </a:rPr>
              <a:t>7</a:t>
            </a:r>
            <a:r>
              <a:rPr lang="ko-KR" altLang="en-US" sz="1400" dirty="0">
                <a:sym typeface="Wingdings" panose="05000000000000000000" pitchFamily="2" charset="2"/>
              </a:rPr>
              <a:t>개의 구간으로 </a:t>
            </a:r>
            <a:r>
              <a:rPr lang="ko-KR" altLang="en-US" sz="1400" dirty="0" smtClean="0">
                <a:sym typeface="Wingdings" panose="05000000000000000000" pitchFamily="2" charset="2"/>
              </a:rPr>
              <a:t>구분하여 분석 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400" dirty="0">
                <a:sym typeface="Wingdings" panose="05000000000000000000" pitchFamily="2" charset="2"/>
              </a:rPr>
              <a:t>Generalized ordered logistic </a:t>
            </a:r>
            <a:r>
              <a:rPr lang="en-US" altLang="ko-KR" sz="1400" dirty="0" smtClean="0">
                <a:sym typeface="Wingdings" panose="05000000000000000000" pitchFamily="2" charset="2"/>
              </a:rPr>
              <a:t>regression</a:t>
            </a:r>
            <a:r>
              <a:rPr lang="ko-KR" altLang="en-US" sz="1400" dirty="0" smtClean="0">
                <a:sym typeface="Wingdings" panose="05000000000000000000" pitchFamily="2" charset="2"/>
              </a:rPr>
              <a:t>을 통한 연관성 분석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endParaRPr lang="ko-KR" altLang="ko-KR" dirty="0"/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915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671691"/>
            <a:ext cx="87129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ym typeface="Wingdings" panose="05000000000000000000" pitchFamily="2" charset="2"/>
              </a:rPr>
              <a:t>[</a:t>
            </a:r>
            <a:r>
              <a:rPr lang="ko-KR" altLang="en-US" sz="1500" dirty="0" smtClean="0">
                <a:sym typeface="Wingdings" panose="05000000000000000000" pitchFamily="2" charset="2"/>
              </a:rPr>
              <a:t>연구결과</a:t>
            </a:r>
            <a:r>
              <a:rPr lang="en-US" altLang="ko-KR" sz="1500" dirty="0" smtClean="0">
                <a:sym typeface="Wingdings" panose="05000000000000000000" pitchFamily="2" charset="2"/>
              </a:rPr>
              <a:t>]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ym typeface="Wingdings" panose="05000000000000000000" pitchFamily="2" charset="2"/>
              </a:rPr>
              <a:t>전체 표본 대상 분석 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 typeface="Wingdings"/>
              <a:buChar char="à"/>
            </a:pPr>
            <a:r>
              <a:rPr lang="ko-KR" altLang="en-US" sz="1500" dirty="0" smtClean="0">
                <a:sym typeface="Wingdings" panose="05000000000000000000" pitchFamily="2" charset="2"/>
              </a:rPr>
              <a:t>소득수준이 </a:t>
            </a:r>
            <a:r>
              <a:rPr lang="ko-KR" altLang="en-US" sz="1500" dirty="0">
                <a:sym typeface="Wingdings" panose="05000000000000000000" pitchFamily="2" charset="2"/>
              </a:rPr>
              <a:t>낮은 </a:t>
            </a:r>
            <a:r>
              <a:rPr lang="ko-KR" altLang="en-US" sz="1500" dirty="0" smtClean="0">
                <a:sym typeface="Wingdings" panose="05000000000000000000" pitchFamily="2" charset="2"/>
              </a:rPr>
              <a:t>구간</a:t>
            </a:r>
            <a:r>
              <a:rPr lang="en-US" altLang="ko-KR" sz="1500" dirty="0" smtClean="0">
                <a:sym typeface="Wingdings" panose="05000000000000000000" pitchFamily="2" charset="2"/>
              </a:rPr>
              <a:t>(</a:t>
            </a:r>
            <a:r>
              <a:rPr lang="ko-KR" altLang="en-US" sz="1500" dirty="0" err="1" smtClean="0">
                <a:sym typeface="Wingdings" panose="05000000000000000000" pitchFamily="2" charset="2"/>
              </a:rPr>
              <a:t>임계치</a:t>
            </a:r>
            <a:r>
              <a:rPr lang="ko-KR" altLang="en-US" sz="1500" dirty="0" smtClean="0">
                <a:sym typeface="Wingdings" panose="05000000000000000000" pitchFamily="2" charset="2"/>
              </a:rPr>
              <a:t> </a:t>
            </a:r>
            <a:r>
              <a:rPr lang="en-US" altLang="ko-KR" sz="1500" dirty="0" smtClean="0">
                <a:sym typeface="Wingdings" panose="05000000000000000000" pitchFamily="2" charset="2"/>
              </a:rPr>
              <a:t>1~4</a:t>
            </a:r>
            <a:r>
              <a:rPr lang="ko-KR" altLang="en-US" sz="1500" dirty="0" smtClean="0">
                <a:sym typeface="Wingdings" panose="05000000000000000000" pitchFamily="2" charset="2"/>
              </a:rPr>
              <a:t>구간</a:t>
            </a:r>
            <a:r>
              <a:rPr lang="en-US" altLang="ko-KR" sz="1500" dirty="0" smtClean="0">
                <a:sym typeface="Wingdings" panose="05000000000000000000" pitchFamily="2" charset="2"/>
              </a:rPr>
              <a:t>)</a:t>
            </a:r>
            <a:r>
              <a:rPr lang="ko-KR" altLang="en-US" sz="1500" dirty="0" smtClean="0">
                <a:sym typeface="Wingdings" panose="05000000000000000000" pitchFamily="2" charset="2"/>
              </a:rPr>
              <a:t>에서만 </a:t>
            </a:r>
            <a:r>
              <a:rPr lang="ko-KR" altLang="en-US" sz="1500" dirty="0" err="1" smtClean="0">
                <a:sym typeface="Wingdings" panose="05000000000000000000" pitchFamily="2" charset="2"/>
              </a:rPr>
              <a:t>저체중</a:t>
            </a:r>
            <a:r>
              <a:rPr lang="ko-KR" altLang="en-US" sz="1500" dirty="0" smtClean="0">
                <a:sym typeface="Wingdings" panose="05000000000000000000" pitchFamily="2" charset="2"/>
              </a:rPr>
              <a:t> 상태에 있는 사람들은 정상체중보다 소득 수준이 낮아지는 음의 효과를 나타냄</a:t>
            </a:r>
            <a:endParaRPr lang="en-US" altLang="ko-KR" sz="15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 typeface="Wingdings"/>
              <a:buChar char="à"/>
            </a:pPr>
            <a:r>
              <a:rPr lang="ko-KR" altLang="en-US" sz="1500" dirty="0" err="1" smtClean="0">
                <a:sym typeface="Wingdings" panose="05000000000000000000" pitchFamily="2" charset="2"/>
              </a:rPr>
              <a:t>과체중</a:t>
            </a:r>
            <a:r>
              <a:rPr lang="ko-KR" altLang="en-US" sz="1500" dirty="0" smtClean="0">
                <a:sym typeface="Wingdings" panose="05000000000000000000" pitchFamily="2" charset="2"/>
              </a:rPr>
              <a:t> 상태에 있는 사람들의 경우 모든 소득구간</a:t>
            </a:r>
            <a:r>
              <a:rPr lang="en-US" altLang="ko-KR" sz="1500" dirty="0" smtClean="0">
                <a:sym typeface="Wingdings" panose="05000000000000000000" pitchFamily="2" charset="2"/>
              </a:rPr>
              <a:t>(</a:t>
            </a:r>
            <a:r>
              <a:rPr lang="ko-KR" altLang="en-US" sz="1500" dirty="0" err="1" smtClean="0">
                <a:sym typeface="Wingdings" panose="05000000000000000000" pitchFamily="2" charset="2"/>
              </a:rPr>
              <a:t>임계치</a:t>
            </a:r>
            <a:r>
              <a:rPr lang="ko-KR" altLang="en-US" sz="1500" dirty="0" smtClean="0">
                <a:sym typeface="Wingdings" panose="05000000000000000000" pitchFamily="2" charset="2"/>
              </a:rPr>
              <a:t> </a:t>
            </a:r>
            <a:r>
              <a:rPr lang="en-US" altLang="ko-KR" sz="1500" dirty="0" smtClean="0">
                <a:sym typeface="Wingdings" panose="05000000000000000000" pitchFamily="2" charset="2"/>
              </a:rPr>
              <a:t>1~8</a:t>
            </a:r>
            <a:r>
              <a:rPr lang="ko-KR" altLang="en-US" sz="1500" dirty="0" smtClean="0">
                <a:sym typeface="Wingdings" panose="05000000000000000000" pitchFamily="2" charset="2"/>
              </a:rPr>
              <a:t>구간</a:t>
            </a:r>
            <a:r>
              <a:rPr lang="en-US" altLang="ko-KR" sz="1500" dirty="0" smtClean="0">
                <a:sym typeface="Wingdings" panose="05000000000000000000" pitchFamily="2" charset="2"/>
              </a:rPr>
              <a:t>)</a:t>
            </a:r>
            <a:r>
              <a:rPr lang="ko-KR" altLang="en-US" sz="1500" dirty="0" smtClean="0">
                <a:sym typeface="Wingdings" panose="05000000000000000000" pitchFamily="2" charset="2"/>
              </a:rPr>
              <a:t>에서 해당소득구간 대비 고소득 구간에 있을 확률이 높아짐 </a:t>
            </a:r>
            <a:endParaRPr lang="en-US" altLang="ko-KR" sz="15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 typeface="Wingdings"/>
              <a:buChar char="à"/>
            </a:pPr>
            <a:r>
              <a:rPr lang="ko-KR" altLang="en-US" sz="1500" dirty="0" smtClean="0">
                <a:sym typeface="Wingdings" panose="05000000000000000000" pitchFamily="2" charset="2"/>
              </a:rPr>
              <a:t>중등도비만</a:t>
            </a:r>
            <a:r>
              <a:rPr lang="en-US" altLang="ko-KR" sz="1500" dirty="0" smtClean="0">
                <a:sym typeface="Wingdings" panose="05000000000000000000" pitchFamily="2" charset="2"/>
              </a:rPr>
              <a:t>(Obese class </a:t>
            </a:r>
            <a:r>
              <a:rPr lang="en-US" altLang="ko-KR" sz="1500" dirty="0"/>
              <a:t>II</a:t>
            </a:r>
            <a:r>
              <a:rPr lang="en-US" altLang="ko-KR" sz="1500" dirty="0" smtClean="0">
                <a:sym typeface="Wingdings" panose="05000000000000000000" pitchFamily="2" charset="2"/>
              </a:rPr>
              <a:t>), </a:t>
            </a:r>
            <a:r>
              <a:rPr lang="ko-KR" altLang="en-US" sz="1500" dirty="0" smtClean="0">
                <a:sym typeface="Wingdings" panose="05000000000000000000" pitchFamily="2" charset="2"/>
              </a:rPr>
              <a:t>고도비만</a:t>
            </a:r>
            <a:r>
              <a:rPr lang="en-US" altLang="ko-KR" sz="1500" dirty="0" smtClean="0">
                <a:sym typeface="Wingdings" panose="05000000000000000000" pitchFamily="2" charset="2"/>
              </a:rPr>
              <a:t>(</a:t>
            </a:r>
            <a:r>
              <a:rPr lang="en-US" altLang="ko-KR" sz="1500" dirty="0"/>
              <a:t>Obese class III</a:t>
            </a:r>
            <a:r>
              <a:rPr lang="en-US" altLang="ko-KR" sz="1500" dirty="0" smtClean="0">
                <a:sym typeface="Wingdings" panose="05000000000000000000" pitchFamily="2" charset="2"/>
              </a:rPr>
              <a:t>)</a:t>
            </a:r>
            <a:r>
              <a:rPr lang="ko-KR" altLang="en-US" sz="1500" dirty="0" smtClean="0">
                <a:sym typeface="Wingdings" panose="05000000000000000000" pitchFamily="2" charset="2"/>
              </a:rPr>
              <a:t>에 있는 사람들에게는 정상체중에 있는 사람들보다 고소득구간에 포함될 확률 낮아짐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500" dirty="0" smtClean="0">
                <a:sym typeface="Wingdings" panose="05000000000000000000" pitchFamily="2" charset="2"/>
              </a:rPr>
              <a:t>여성</a:t>
            </a:r>
            <a:endParaRPr lang="en-US" altLang="ko-KR" sz="1500" dirty="0" smtClean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ko-KR" altLang="ko-KR" sz="1500" dirty="0" smtClean="0"/>
              <a:t>과소체중 </a:t>
            </a:r>
            <a:r>
              <a:rPr lang="ko-KR" altLang="ko-KR" sz="1500" dirty="0"/>
              <a:t>상태</a:t>
            </a:r>
            <a:r>
              <a:rPr lang="en-US" altLang="ko-KR" sz="1500" dirty="0"/>
              <a:t>(Underweight) </a:t>
            </a:r>
            <a:r>
              <a:rPr lang="ko-KR" altLang="ko-KR" sz="1500" dirty="0"/>
              <a:t>및 </a:t>
            </a:r>
            <a:r>
              <a:rPr lang="ko-KR" altLang="ko-KR" sz="1500" dirty="0" err="1"/>
              <a:t>과체중</a:t>
            </a:r>
            <a:r>
              <a:rPr lang="ko-KR" altLang="ko-KR" sz="1500" dirty="0"/>
              <a:t> 상태</a:t>
            </a:r>
            <a:r>
              <a:rPr lang="en-US" altLang="ko-KR" sz="1500" dirty="0"/>
              <a:t>(Overweight) </a:t>
            </a:r>
            <a:r>
              <a:rPr lang="ko-KR" altLang="ko-KR" sz="1500" dirty="0"/>
              <a:t>모두 정상체중 상태의 사람에 비해 고소득구간에 포함될 확률이 낮아</a:t>
            </a:r>
            <a:r>
              <a:rPr lang="ko-KR" altLang="en-US" sz="1500" dirty="0"/>
              <a:t>짐</a:t>
            </a:r>
            <a:endParaRPr lang="en-US" altLang="ko-KR" sz="1500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500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500" dirty="0"/>
              <a:t>남성 </a:t>
            </a:r>
            <a:endParaRPr lang="en-US" altLang="ko-KR" sz="1500" dirty="0" smtClean="0"/>
          </a:p>
          <a:p>
            <a:pPr marL="285750" indent="-285750">
              <a:lnSpc>
                <a:spcPct val="120000"/>
              </a:lnSpc>
              <a:buFont typeface="Wingdings"/>
              <a:buChar char="à"/>
            </a:pPr>
            <a:r>
              <a:rPr lang="ko-KR" altLang="ko-KR" sz="1500" dirty="0" smtClean="0"/>
              <a:t>과소체중 </a:t>
            </a:r>
            <a:r>
              <a:rPr lang="ko-KR" altLang="ko-KR" sz="1500" dirty="0"/>
              <a:t>상태의 사람들</a:t>
            </a:r>
            <a:r>
              <a:rPr lang="ko-KR" altLang="en-US" sz="1500" dirty="0"/>
              <a:t>에게서만</a:t>
            </a:r>
            <a:r>
              <a:rPr lang="ko-KR" altLang="ko-KR" sz="1500" dirty="0"/>
              <a:t> </a:t>
            </a:r>
            <a:r>
              <a:rPr lang="ko-KR" altLang="ko-KR" sz="1500" dirty="0" smtClean="0"/>
              <a:t>소득수준에</a:t>
            </a:r>
            <a:r>
              <a:rPr lang="en-US" altLang="ko-KR" sz="1500" dirty="0" smtClean="0"/>
              <a:t> </a:t>
            </a:r>
            <a:r>
              <a:rPr lang="ko-KR" altLang="ko-KR" sz="1500" dirty="0" smtClean="0"/>
              <a:t>음의 </a:t>
            </a:r>
            <a:r>
              <a:rPr lang="ko-KR" altLang="ko-KR" sz="1500" dirty="0"/>
              <a:t>영향이 발견</a:t>
            </a:r>
            <a:r>
              <a:rPr lang="en-US" altLang="ko-KR" sz="1500" dirty="0"/>
              <a:t> </a:t>
            </a:r>
            <a:endParaRPr lang="en-US" altLang="ko-KR" sz="1500" dirty="0" smtClean="0"/>
          </a:p>
          <a:p>
            <a:pPr marL="285750" indent="-285750">
              <a:lnSpc>
                <a:spcPct val="120000"/>
              </a:lnSpc>
              <a:buFont typeface="Wingdings"/>
              <a:buChar char="à"/>
            </a:pPr>
            <a:r>
              <a:rPr lang="ko-KR" altLang="ko-KR" sz="1500" dirty="0" err="1" smtClean="0"/>
              <a:t>과체중</a:t>
            </a:r>
            <a:r>
              <a:rPr lang="ko-KR" altLang="ko-KR" sz="1500" dirty="0" smtClean="0"/>
              <a:t> </a:t>
            </a:r>
            <a:r>
              <a:rPr lang="ko-KR" altLang="ko-KR" sz="1500" dirty="0"/>
              <a:t>상태에 있는 사람의 경우 음의 영향이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발견되지 않음</a:t>
            </a:r>
            <a:endParaRPr lang="en-US" altLang="ko-KR" sz="1500" dirty="0" smtClean="0"/>
          </a:p>
          <a:p>
            <a:pPr>
              <a:lnSpc>
                <a:spcPct val="120000"/>
              </a:lnSpc>
            </a:pPr>
            <a:endParaRPr lang="en-US" altLang="ko-KR" sz="1500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ko-KR" sz="1500" dirty="0"/>
              <a:t>따라서 남성의 경우보다 여성의 경우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BMI</a:t>
            </a:r>
            <a:r>
              <a:rPr lang="ko-KR" altLang="en-US" sz="1500" dirty="0" smtClean="0"/>
              <a:t>가 </a:t>
            </a:r>
            <a:r>
              <a:rPr lang="ko-KR" altLang="ko-KR" sz="1500" dirty="0" smtClean="0"/>
              <a:t>소득에 </a:t>
            </a:r>
            <a:r>
              <a:rPr lang="ko-KR" altLang="ko-KR" sz="1500" dirty="0"/>
              <a:t>미치는 </a:t>
            </a:r>
            <a:r>
              <a:rPr lang="ko-KR" altLang="ko-KR" sz="1500" dirty="0" smtClean="0"/>
              <a:t>영향력이</a:t>
            </a:r>
            <a:r>
              <a:rPr lang="en-US" altLang="ko-KR" sz="1500" dirty="0" smtClean="0"/>
              <a:t> </a:t>
            </a:r>
            <a:r>
              <a:rPr lang="ko-KR" altLang="ko-KR" sz="1500" dirty="0" smtClean="0"/>
              <a:t>큰 </a:t>
            </a:r>
            <a:r>
              <a:rPr lang="ko-KR" altLang="ko-KR" sz="1500" dirty="0"/>
              <a:t>것으로 </a:t>
            </a:r>
            <a:r>
              <a:rPr lang="ko-KR" altLang="ko-KR" sz="1500" dirty="0" smtClean="0"/>
              <a:t>나</a:t>
            </a:r>
            <a:r>
              <a:rPr lang="ko-KR" altLang="en-US" sz="1500" dirty="0" smtClean="0"/>
              <a:t>타남</a:t>
            </a:r>
            <a:endParaRPr lang="ko-KR" altLang="ko-KR" sz="1500" dirty="0"/>
          </a:p>
          <a:p>
            <a:pPr marL="285750" indent="-285750">
              <a:buFontTx/>
              <a:buChar char="-"/>
            </a:pPr>
            <a:endParaRPr lang="ko-KR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77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</TotalTime>
  <Words>2040</Words>
  <Application>Microsoft Office PowerPoint</Application>
  <PresentationFormat>화면 슬라이드 쇼(4:3)</PresentationFormat>
  <Paragraphs>203</Paragraphs>
  <Slides>14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근감소증, 치매 rule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근감소증, 치매 rule</dc:title>
  <dc:creator>821043080853</dc:creator>
  <cp:lastModifiedBy>821043080853</cp:lastModifiedBy>
  <cp:revision>302</cp:revision>
  <dcterms:created xsi:type="dcterms:W3CDTF">2022-08-11T12:58:36Z</dcterms:created>
  <dcterms:modified xsi:type="dcterms:W3CDTF">2022-08-16T06:02:02Z</dcterms:modified>
</cp:coreProperties>
</file>