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598" autoAdjust="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7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3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1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9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D630-534F-45BC-9DB1-F56B973674F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3D64-FAE7-44B7-AE8E-CED610EA5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9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14" y="195318"/>
            <a:ext cx="391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국민건강영양조사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7931" y="882614"/>
            <a:ext cx="43457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질병관리청에서 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기</a:t>
            </a:r>
            <a:r>
              <a:rPr lang="en-US" altLang="ko-KR" sz="1400" dirty="0" smtClean="0"/>
              <a:t>~ </a:t>
            </a:r>
            <a:r>
              <a:rPr lang="ko-KR" altLang="en-US" sz="1400" dirty="0" smtClean="0"/>
              <a:t>제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기 </a:t>
            </a:r>
            <a:r>
              <a:rPr lang="ko-KR" altLang="en-US" sz="1400" dirty="0" err="1" smtClean="0"/>
              <a:t>데이터셋</a:t>
            </a:r>
            <a:r>
              <a:rPr lang="ko-KR" altLang="en-US" sz="1400" dirty="0" smtClean="0"/>
              <a:t> 제공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 구성 및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구조 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DB</a:t>
            </a:r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SAS/SPSS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DB</a:t>
            </a:r>
            <a:r>
              <a:rPr lang="ko-KR" altLang="en-US" sz="1400" dirty="0"/>
              <a:t>파일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9961"/>
            <a:ext cx="5000972" cy="154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77846"/>
            <a:ext cx="5000972" cy="516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7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770" y="253877"/>
            <a:ext cx="7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국민건강영양조사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활용 사례 논문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025" y="836712"/>
            <a:ext cx="83169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 smtClean="0"/>
              <a:t>‘</a:t>
            </a:r>
            <a:r>
              <a:rPr lang="ko-KR" altLang="en-US" sz="1500" b="1" dirty="0" err="1" smtClean="0"/>
              <a:t>폐경</a:t>
            </a:r>
            <a:r>
              <a:rPr lang="ko-KR" altLang="en-US" sz="1500" b="1" dirty="0" smtClean="0"/>
              <a:t> </a:t>
            </a:r>
            <a:r>
              <a:rPr lang="ko-KR" altLang="en-US" sz="1500" b="1" dirty="0"/>
              <a:t>후 연령대별 </a:t>
            </a:r>
            <a:r>
              <a:rPr lang="ko-KR" altLang="en-US" sz="1500" b="1" dirty="0" err="1"/>
              <a:t>골밀도</a:t>
            </a:r>
            <a:r>
              <a:rPr lang="ko-KR" altLang="en-US" sz="1500" b="1" dirty="0"/>
              <a:t> 영향 </a:t>
            </a:r>
            <a:r>
              <a:rPr lang="ko-KR" altLang="en-US" sz="1500" b="1" dirty="0" smtClean="0"/>
              <a:t>요인</a:t>
            </a:r>
            <a:r>
              <a:rPr lang="en-US" altLang="ko-KR" sz="1500" b="1" dirty="0" smtClean="0"/>
              <a:t>’(</a:t>
            </a:r>
            <a:r>
              <a:rPr lang="en-US" altLang="ko-KR" sz="1500" dirty="0" smtClean="0"/>
              <a:t>2017)</a:t>
            </a:r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데이터 활용 목적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제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기 국민건강영양조사 </a:t>
            </a:r>
            <a:r>
              <a:rPr lang="en-US" altLang="ko-KR" sz="1500" dirty="0" smtClean="0"/>
              <a:t>(2010</a:t>
            </a:r>
            <a:r>
              <a:rPr lang="ko-KR" altLang="en-US" sz="1500" dirty="0" smtClean="0"/>
              <a:t>년</a:t>
            </a:r>
            <a:r>
              <a:rPr lang="en-US" altLang="ko-KR" sz="1500" dirty="0" smtClean="0"/>
              <a:t>~2011</a:t>
            </a:r>
            <a:r>
              <a:rPr lang="ko-KR" altLang="en-US" sz="1500" dirty="0" smtClean="0"/>
              <a:t>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자료를 사용하여 </a:t>
            </a:r>
            <a:r>
              <a:rPr lang="ko-KR" altLang="en-US" sz="1500" dirty="0" err="1" smtClean="0"/>
              <a:t>폐경</a:t>
            </a:r>
            <a:r>
              <a:rPr lang="ko-KR" altLang="en-US" sz="1500" dirty="0" smtClean="0"/>
              <a:t> 후 연령대에 </a:t>
            </a:r>
            <a:r>
              <a:rPr lang="ko-KR" altLang="en-US" sz="1500" dirty="0"/>
              <a:t>따른 </a:t>
            </a:r>
            <a:r>
              <a:rPr lang="ko-KR" altLang="en-US" sz="1500" dirty="0" err="1"/>
              <a:t>골밀도</a:t>
            </a:r>
            <a:r>
              <a:rPr lang="ko-KR" altLang="en-US" sz="1500" dirty="0"/>
              <a:t> 영향요인을 </a:t>
            </a:r>
            <a:r>
              <a:rPr lang="ko-KR" altLang="en-US" sz="1500" dirty="0" smtClean="0"/>
              <a:t>분석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데이터 활용 방법</a:t>
            </a:r>
            <a:r>
              <a:rPr lang="en-US" altLang="ko-KR" sz="1500" dirty="0" smtClean="0"/>
              <a:t>: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연구에서 사용한 변수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독립변수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일반적 </a:t>
            </a:r>
            <a:r>
              <a:rPr lang="ko-KR" altLang="en-US" sz="1500" dirty="0"/>
              <a:t>특성</a:t>
            </a:r>
            <a:r>
              <a:rPr lang="en-US" altLang="ko-KR" sz="1500" dirty="0"/>
              <a:t>(</a:t>
            </a:r>
            <a:r>
              <a:rPr lang="ko-KR" altLang="en-US" sz="1500" dirty="0"/>
              <a:t>나이</a:t>
            </a:r>
            <a:r>
              <a:rPr lang="en-US" altLang="ko-KR" sz="1500" dirty="0"/>
              <a:t>, </a:t>
            </a:r>
            <a:r>
              <a:rPr lang="ko-KR" altLang="en-US" sz="1500" dirty="0"/>
              <a:t>교육수준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경제상태</a:t>
            </a:r>
            <a:r>
              <a:rPr lang="en-US" altLang="ko-KR" sz="1500" dirty="0"/>
              <a:t>), </a:t>
            </a:r>
            <a:r>
              <a:rPr lang="ko-KR" altLang="en-US" sz="1500" dirty="0"/>
              <a:t>건강행태</a:t>
            </a:r>
            <a:r>
              <a:rPr lang="en-US" altLang="ko-KR" sz="1500" dirty="0"/>
              <a:t>(</a:t>
            </a:r>
            <a:r>
              <a:rPr lang="ko-KR" altLang="en-US" sz="1500" dirty="0"/>
              <a:t>흡연</a:t>
            </a:r>
            <a:r>
              <a:rPr lang="en-US" altLang="ko-KR" sz="1500" dirty="0"/>
              <a:t>, </a:t>
            </a:r>
            <a:r>
              <a:rPr lang="ko-KR" altLang="en-US" sz="1500" dirty="0"/>
              <a:t>음주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신체활동</a:t>
            </a:r>
            <a:r>
              <a:rPr lang="en-US" altLang="ko-KR" sz="1500" dirty="0"/>
              <a:t>, </a:t>
            </a:r>
            <a:r>
              <a:rPr lang="ko-KR" altLang="en-US" sz="1500" dirty="0"/>
              <a:t>커피와 </a:t>
            </a:r>
            <a:r>
              <a:rPr lang="ko-KR" altLang="en-US" sz="1500" dirty="0" smtClean="0"/>
              <a:t>우유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비만도</a:t>
            </a:r>
            <a:r>
              <a:rPr lang="en-US" altLang="ko-KR" sz="1500" dirty="0"/>
              <a:t>, </a:t>
            </a:r>
            <a:r>
              <a:rPr lang="ko-KR" altLang="en-US" sz="1500" dirty="0"/>
              <a:t>여성건강</a:t>
            </a:r>
            <a:r>
              <a:rPr lang="en-US" altLang="ko-KR" sz="1500" dirty="0"/>
              <a:t>(</a:t>
            </a:r>
            <a:r>
              <a:rPr lang="ko-KR" altLang="en-US" sz="1500" dirty="0"/>
              <a:t>초경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폐경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출산력</a:t>
            </a:r>
            <a:r>
              <a:rPr lang="ko-KR" altLang="en-US" sz="1500" dirty="0"/>
              <a:t> 및 수유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종속변수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골다공증 </a:t>
            </a:r>
            <a:r>
              <a:rPr lang="ko-KR" altLang="en-US" sz="1500" dirty="0" smtClean="0"/>
              <a:t>여부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골밀도</a:t>
            </a:r>
            <a:r>
              <a:rPr lang="ko-KR" altLang="en-US" sz="1600" dirty="0" smtClean="0"/>
              <a:t> 자료를 세계 보건기구 아시아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기준 대퇴골 경부 </a:t>
            </a:r>
            <a:r>
              <a:rPr lang="en-US" altLang="ko-KR" sz="1600" dirty="0" smtClean="0"/>
              <a:t>T-score </a:t>
            </a:r>
            <a:r>
              <a:rPr lang="ko-KR" altLang="en-US" sz="1600" dirty="0" smtClean="0"/>
              <a:t>이용</a:t>
            </a:r>
            <a:endParaRPr lang="en-US" altLang="ko-KR" sz="1600" dirty="0"/>
          </a:p>
          <a:p>
            <a:r>
              <a:rPr lang="ko-KR" altLang="en-US" sz="1600" dirty="0" smtClean="0"/>
              <a:t>정상</a:t>
            </a:r>
            <a:r>
              <a:rPr lang="en-US" altLang="ko-KR" sz="1600" dirty="0" smtClean="0"/>
              <a:t>(T-score</a:t>
            </a:r>
            <a:r>
              <a:rPr lang="ko-KR" altLang="en-US" sz="1600" dirty="0" smtClean="0"/>
              <a:t>≧</a:t>
            </a:r>
            <a:r>
              <a:rPr lang="en-US" altLang="ko-KR" sz="1600" dirty="0" smtClean="0"/>
              <a:t>-1.0), </a:t>
            </a:r>
            <a:r>
              <a:rPr lang="ko-KR" altLang="en-US" sz="1600" dirty="0" err="1" smtClean="0"/>
              <a:t>골감소증</a:t>
            </a:r>
            <a:r>
              <a:rPr lang="en-US" altLang="ko-KR" sz="1600" dirty="0" smtClean="0"/>
              <a:t>(-2.5&lt;T-score&lt;-1.0), </a:t>
            </a:r>
            <a:r>
              <a:rPr lang="ko-KR" altLang="en-US" sz="1600" dirty="0" smtClean="0"/>
              <a:t>골다공증 </a:t>
            </a:r>
            <a:r>
              <a:rPr lang="en-US" altLang="ko-KR" sz="1600" dirty="0" smtClean="0"/>
              <a:t>(T-score</a:t>
            </a:r>
            <a:r>
              <a:rPr lang="ko-KR" altLang="en-US" sz="1600" dirty="0" smtClean="0"/>
              <a:t>≦</a:t>
            </a:r>
            <a:r>
              <a:rPr lang="en-US" altLang="ko-KR" sz="1600" dirty="0" smtClean="0"/>
              <a:t>-2.5)</a:t>
            </a:r>
            <a:r>
              <a:rPr lang="ko-KR" altLang="en-US" sz="1600" dirty="0" smtClean="0"/>
              <a:t>으로 분류</a:t>
            </a:r>
            <a:endParaRPr lang="en-US" altLang="ko-KR" sz="1600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연구 결과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연령↑ 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교육수준↓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체질량지수</a:t>
            </a:r>
            <a:r>
              <a:rPr lang="ko-KR" altLang="en-US" sz="1500" dirty="0" smtClean="0"/>
              <a:t> ↓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출산력</a:t>
            </a:r>
            <a:r>
              <a:rPr lang="ko-KR" altLang="en-US" sz="1500" dirty="0" smtClean="0"/>
              <a:t> ↑ </a:t>
            </a:r>
            <a:r>
              <a:rPr lang="en-US" altLang="ko-KR" sz="1500" dirty="0" smtClean="0">
                <a:sym typeface="Wingdings" panose="05000000000000000000" pitchFamily="2" charset="2"/>
              </a:rPr>
              <a:t>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골다공증 유병률 ↑</a:t>
            </a:r>
            <a:endParaRPr lang="en-US" altLang="ko-KR" sz="1500" dirty="0" smtClean="0"/>
          </a:p>
          <a:p>
            <a:r>
              <a:rPr lang="ko-KR" altLang="en-US" sz="1500" dirty="0" smtClean="0"/>
              <a:t>연령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교육 수준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체질량지수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출산력</a:t>
            </a:r>
            <a:r>
              <a:rPr lang="ko-KR" altLang="en-US" sz="1500" dirty="0" smtClean="0"/>
              <a:t> 변수가 </a:t>
            </a:r>
            <a:r>
              <a:rPr lang="ko-KR" altLang="en-US" sz="1500" dirty="0" err="1" smtClean="0"/>
              <a:t>골밀도와</a:t>
            </a:r>
            <a:r>
              <a:rPr lang="ko-KR" altLang="en-US" sz="1500" dirty="0" smtClean="0"/>
              <a:t> 관련성이 높음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995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770" y="253877"/>
            <a:ext cx="764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국민건강영양조사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활용 사례 논문</a:t>
            </a:r>
            <a:r>
              <a:rPr lang="en-US" altLang="ko-KR" dirty="0" smtClean="0"/>
              <a:t>2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017" y="692696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한국인 </a:t>
            </a:r>
            <a:r>
              <a:rPr lang="ko-KR" altLang="en-US" sz="1500" b="1" dirty="0"/>
              <a:t>여성 노인의 </a:t>
            </a:r>
            <a:r>
              <a:rPr lang="ko-KR" altLang="en-US" sz="1500" b="1" dirty="0" smtClean="0"/>
              <a:t>단백질 섭취 </a:t>
            </a:r>
            <a:r>
              <a:rPr lang="ko-KR" altLang="en-US" sz="1500" b="1" dirty="0"/>
              <a:t>수준과 근력의 상관성 연구</a:t>
            </a:r>
            <a:r>
              <a:rPr lang="en-US" altLang="ko-KR" sz="1500" b="1" dirty="0" smtClean="0"/>
              <a:t>:</a:t>
            </a:r>
            <a:r>
              <a:rPr lang="ko-KR" altLang="en-US" sz="1500" b="1" dirty="0" smtClean="0"/>
              <a:t>국민건강영양조사 </a:t>
            </a:r>
            <a:r>
              <a:rPr lang="ko-KR" altLang="en-US" sz="1500" b="1" dirty="0"/>
              <a:t>제 </a:t>
            </a:r>
            <a:r>
              <a:rPr lang="en-US" altLang="ko-KR" sz="1500" b="1" dirty="0"/>
              <a:t>7</a:t>
            </a:r>
            <a:r>
              <a:rPr lang="ko-KR" altLang="en-US" sz="1500" b="1" dirty="0"/>
              <a:t>기</a:t>
            </a:r>
            <a:r>
              <a:rPr lang="en-US" altLang="ko-KR" sz="1500" b="1" dirty="0"/>
              <a:t>(2016-2018</a:t>
            </a:r>
            <a:r>
              <a:rPr lang="ko-KR" altLang="en-US" sz="1500" b="1" dirty="0"/>
              <a:t>년</a:t>
            </a:r>
            <a:r>
              <a:rPr lang="en-US" altLang="ko-KR" sz="1500" b="1" dirty="0"/>
              <a:t>) </a:t>
            </a:r>
            <a:r>
              <a:rPr lang="ko-KR" altLang="en-US" sz="1500" b="1" dirty="0"/>
              <a:t>자료를 </a:t>
            </a:r>
            <a:r>
              <a:rPr lang="ko-KR" altLang="en-US" sz="1500" b="1" dirty="0" smtClean="0"/>
              <a:t>이용하여</a:t>
            </a:r>
            <a:r>
              <a:rPr lang="en-US" altLang="ko-KR" sz="1500" b="1" dirty="0" smtClean="0"/>
              <a:t>’ </a:t>
            </a:r>
            <a:r>
              <a:rPr lang="en-US" altLang="ko-KR" sz="1500" dirty="0" smtClean="0"/>
              <a:t>(2020)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데이터 활용 목적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한국여성노인을 </a:t>
            </a:r>
            <a:r>
              <a:rPr lang="ko-KR" altLang="en-US" sz="1500" dirty="0"/>
              <a:t>대상으로 </a:t>
            </a:r>
            <a:r>
              <a:rPr lang="ko-KR" altLang="en-US" sz="1500" dirty="0" smtClean="0"/>
              <a:t>단백질 섭취 </a:t>
            </a:r>
            <a:r>
              <a:rPr lang="ko-KR" altLang="en-US" sz="1500" dirty="0"/>
              <a:t>수준을 파악하고</a:t>
            </a:r>
            <a:r>
              <a:rPr lang="en-US" altLang="ko-KR" sz="1500" dirty="0"/>
              <a:t>, </a:t>
            </a:r>
            <a:r>
              <a:rPr lang="ko-KR" altLang="en-US" sz="1500" dirty="0"/>
              <a:t>근력 감소에 따른 단백질 섭취 </a:t>
            </a:r>
            <a:r>
              <a:rPr lang="ko-KR" altLang="en-US" sz="1500" dirty="0" smtClean="0"/>
              <a:t>실태와 </a:t>
            </a:r>
            <a:r>
              <a:rPr lang="ko-KR" altLang="en-US" sz="1500" dirty="0"/>
              <a:t>근력과 단백질 섭취의 관련성을 </a:t>
            </a:r>
            <a:r>
              <a:rPr lang="ko-KR" altLang="en-US" sz="1500" dirty="0" smtClean="0"/>
              <a:t>분석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데이터 활용 방법</a:t>
            </a:r>
            <a:r>
              <a:rPr lang="en-US" altLang="ko-KR" sz="15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500" dirty="0" smtClean="0"/>
              <a:t>연구에서 사용한 변수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악력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식품섭취조사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영양조사</a:t>
            </a:r>
            <a:r>
              <a:rPr lang="en-US" altLang="ko-KR" sz="1500" dirty="0" smtClean="0"/>
              <a:t>), </a:t>
            </a:r>
            <a:r>
              <a:rPr lang="ko-KR" altLang="en-US" sz="1500" dirty="0"/>
              <a:t>나이</a:t>
            </a:r>
            <a:r>
              <a:rPr lang="en-US" altLang="ko-KR" sz="1500" dirty="0"/>
              <a:t>, </a:t>
            </a:r>
            <a:r>
              <a:rPr lang="ko-KR" altLang="en-US" sz="1500" dirty="0"/>
              <a:t>성별</a:t>
            </a:r>
            <a:r>
              <a:rPr lang="en-US" altLang="ko-KR" sz="1500" dirty="0"/>
              <a:t>, </a:t>
            </a:r>
            <a:r>
              <a:rPr lang="ko-KR" altLang="en-US" sz="1500" dirty="0"/>
              <a:t>가구소득</a:t>
            </a:r>
            <a:r>
              <a:rPr lang="en-US" altLang="ko-KR" sz="1500" dirty="0"/>
              <a:t>, </a:t>
            </a:r>
            <a:r>
              <a:rPr lang="ko-KR" altLang="en-US" sz="1500" dirty="0"/>
              <a:t>교육수준</a:t>
            </a:r>
            <a:r>
              <a:rPr lang="en-US" altLang="ko-KR" sz="1500" dirty="0"/>
              <a:t>, </a:t>
            </a:r>
            <a:r>
              <a:rPr lang="ko-KR" altLang="en-US" sz="1500" dirty="0"/>
              <a:t>흡연</a:t>
            </a:r>
            <a:r>
              <a:rPr lang="en-US" altLang="ko-KR" sz="1500" dirty="0"/>
              <a:t>, </a:t>
            </a:r>
            <a:r>
              <a:rPr lang="ko-KR" altLang="en-US" sz="1500" dirty="0" smtClean="0"/>
              <a:t>음주</a:t>
            </a:r>
            <a:r>
              <a:rPr lang="en-US" altLang="ko-KR" sz="1500" dirty="0" smtClean="0"/>
              <a:t>, </a:t>
            </a:r>
            <a:r>
              <a:rPr lang="ko-KR" altLang="en-US" sz="1500" dirty="0"/>
              <a:t>운동여부와 </a:t>
            </a:r>
            <a:r>
              <a:rPr lang="ko-KR" altLang="en-US" sz="1500" dirty="0" err="1"/>
              <a:t>폐경</a:t>
            </a:r>
            <a:r>
              <a:rPr lang="en-US" altLang="ko-KR" sz="1500" dirty="0"/>
              <a:t>, </a:t>
            </a:r>
            <a:r>
              <a:rPr lang="ko-KR" altLang="en-US" sz="1500" dirty="0"/>
              <a:t>만성질환에 관한 자료를 </a:t>
            </a:r>
            <a:r>
              <a:rPr lang="ko-KR" altLang="en-US" sz="1500" dirty="0" smtClean="0"/>
              <a:t>사용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악력을 </a:t>
            </a:r>
            <a:r>
              <a:rPr lang="ko-KR" altLang="en-US" sz="1500" dirty="0" err="1" smtClean="0"/>
              <a:t>근감소증의</a:t>
            </a:r>
            <a:r>
              <a:rPr lang="ko-KR" altLang="en-US" sz="1500" dirty="0" smtClean="0"/>
              <a:t> 지표로 사</a:t>
            </a:r>
            <a:r>
              <a:rPr lang="ko-KR" altLang="en-US" sz="1500" dirty="0" smtClean="0"/>
              <a:t>용 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AWGS(Asian Working Group for Sarcopenia)</a:t>
            </a:r>
            <a:r>
              <a:rPr lang="ko-KR" altLang="en-US" sz="1500" dirty="0" smtClean="0"/>
              <a:t> 제시한 아시안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기준을 적용하여 양손의 최대 악력이 </a:t>
            </a:r>
            <a:r>
              <a:rPr lang="en-US" altLang="ko-KR" sz="1500" dirty="0" smtClean="0"/>
              <a:t>18 kg </a:t>
            </a:r>
            <a:r>
              <a:rPr lang="ko-KR" altLang="en-US" sz="1500" dirty="0" smtClean="0"/>
              <a:t>이하인 사람을 근력이 저하된 사람으로 분류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식품 섭취 조사 중 단백질 섭취량은 </a:t>
            </a:r>
            <a:r>
              <a:rPr lang="ko-KR" altLang="en-US" sz="1500" dirty="0" err="1" smtClean="0"/>
              <a:t>급원에</a:t>
            </a:r>
            <a:r>
              <a:rPr lang="ko-KR" altLang="en-US" sz="1500" dirty="0" smtClean="0"/>
              <a:t> 따라 동물성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식물성 단백질의 일일 섭취량을 분석 </a:t>
            </a:r>
            <a:r>
              <a:rPr lang="en-US" altLang="ko-KR" sz="1500" dirty="0" smtClean="0">
                <a:sym typeface="Wingdings" panose="05000000000000000000" pitchFamily="2" charset="2"/>
              </a:rPr>
              <a:t> KDRI </a:t>
            </a:r>
            <a:r>
              <a:rPr lang="ko-KR" altLang="en-US" sz="1500" dirty="0" smtClean="0">
                <a:sym typeface="Wingdings" panose="05000000000000000000" pitchFamily="2" charset="2"/>
              </a:rPr>
              <a:t>기준에 따라 단백질 섭취 적정성 평가 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연구 결과</a:t>
            </a:r>
            <a:r>
              <a:rPr lang="en-US" altLang="ko-KR" sz="1500" dirty="0" smtClean="0"/>
              <a:t>: </a:t>
            </a:r>
            <a:r>
              <a:rPr lang="ko-KR" altLang="en-US" sz="1500" dirty="0"/>
              <a:t>총 에너지의 </a:t>
            </a:r>
            <a:r>
              <a:rPr lang="ko-KR" altLang="en-US" sz="1500" dirty="0" smtClean="0"/>
              <a:t>섭취량이 </a:t>
            </a:r>
            <a:r>
              <a:rPr lang="ko-KR" altLang="en-US" sz="1500" dirty="0" smtClean="0"/>
              <a:t>↑</a:t>
            </a:r>
            <a:r>
              <a:rPr lang="en-US" altLang="ko-KR" sz="1500" dirty="0" smtClean="0"/>
              <a:t>, </a:t>
            </a:r>
            <a:r>
              <a:rPr lang="ko-KR" altLang="en-US" sz="1500" dirty="0"/>
              <a:t>단백질의 </a:t>
            </a:r>
            <a:r>
              <a:rPr lang="ko-KR" altLang="en-US" sz="1500" dirty="0" smtClean="0"/>
              <a:t>섭취 중 </a:t>
            </a:r>
            <a:r>
              <a:rPr lang="ko-KR" altLang="en-US" sz="1500" dirty="0"/>
              <a:t>특히 동물성 단백질의 </a:t>
            </a:r>
            <a:r>
              <a:rPr lang="ko-KR" altLang="en-US" sz="1500" dirty="0" smtClean="0"/>
              <a:t>섭취</a:t>
            </a:r>
            <a:r>
              <a:rPr lang="ko-KR" altLang="en-US" sz="1500" dirty="0" smtClean="0"/>
              <a:t> ↑ </a:t>
            </a:r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en-US" sz="1500" dirty="0" smtClean="0"/>
              <a:t>근력</a:t>
            </a:r>
            <a:r>
              <a:rPr lang="ko-KR" altLang="en-US" sz="1500" dirty="0" smtClean="0">
                <a:latin typeface="맑은 고딕"/>
                <a:ea typeface="맑은 고딕"/>
              </a:rPr>
              <a:t>↑</a:t>
            </a:r>
            <a:r>
              <a:rPr lang="en-US" altLang="ko-KR" sz="1500" dirty="0" smtClean="0">
                <a:latin typeface="맑은 고딕"/>
                <a:ea typeface="맑은 고딕"/>
              </a:rPr>
              <a:t>, </a:t>
            </a:r>
            <a:r>
              <a:rPr lang="ko-KR" altLang="en-US" sz="1500" dirty="0" smtClean="0"/>
              <a:t>근력저하 위험</a:t>
            </a:r>
            <a:r>
              <a:rPr lang="ko-KR" altLang="en-US" sz="1500" dirty="0" smtClean="0">
                <a:latin typeface="맑은 고딕"/>
                <a:ea typeface="맑은 고딕"/>
              </a:rPr>
              <a:t>↓</a:t>
            </a:r>
            <a:endParaRPr lang="en-US" altLang="ko-KR" sz="1500" dirty="0" smtClean="0">
              <a:latin typeface="맑은 고딕"/>
              <a:ea typeface="맑은 고딕"/>
            </a:endParaRPr>
          </a:p>
          <a:p>
            <a:r>
              <a:rPr lang="ko-KR" altLang="en-US" sz="1500" dirty="0"/>
              <a:t>근력 감소와 관련한 식사 중재 프로그램을 개발하는데 </a:t>
            </a:r>
            <a:r>
              <a:rPr lang="ko-KR" altLang="en-US" sz="1500" dirty="0" smtClean="0"/>
              <a:t>기초 자료를 </a:t>
            </a:r>
            <a:r>
              <a:rPr lang="ko-KR" altLang="en-US" sz="1500" dirty="0"/>
              <a:t>마련했다는 점에서 영양학적 </a:t>
            </a:r>
            <a:r>
              <a:rPr lang="ko-KR" altLang="en-US" sz="1500" dirty="0" smtClean="0"/>
              <a:t>의의</a:t>
            </a:r>
            <a:r>
              <a:rPr lang="en-US" altLang="ko-KR" sz="1500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국민건강영양조사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활용 방안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986766"/>
            <a:ext cx="87849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2</a:t>
            </a:r>
            <a:r>
              <a:rPr lang="ko-KR" altLang="en-US" sz="1500" dirty="0" smtClean="0"/>
              <a:t>번 논문의 한계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 자료의 한계로 </a:t>
            </a:r>
            <a:r>
              <a:rPr lang="ko-KR" altLang="ko-KR" sz="1600" dirty="0" smtClean="0"/>
              <a:t>골격근량의 </a:t>
            </a:r>
            <a:r>
              <a:rPr lang="ko-KR" altLang="ko-KR" sz="1600" dirty="0"/>
              <a:t>감소나 수행 </a:t>
            </a:r>
            <a:r>
              <a:rPr lang="ko-KR" altLang="ko-KR" sz="1600" dirty="0" smtClean="0"/>
              <a:t>능력</a:t>
            </a:r>
            <a:r>
              <a:rPr lang="ko-KR" altLang="en-US" sz="1600" dirty="0" smtClean="0"/>
              <a:t>을 제외하고 </a:t>
            </a:r>
            <a:r>
              <a:rPr lang="ko-KR" altLang="en-US" sz="1600" dirty="0" err="1" smtClean="0"/>
              <a:t>근감소증을</a:t>
            </a:r>
            <a:r>
              <a:rPr lang="ko-KR" altLang="en-US" sz="1600" dirty="0" smtClean="0"/>
              <a:t> 판단했다는 점 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골밀도검사를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통한 골격근량 </a:t>
            </a:r>
            <a:r>
              <a:rPr lang="ko-KR" altLang="en-US" sz="1600" dirty="0" smtClean="0"/>
              <a:t>추정은 </a:t>
            </a:r>
            <a:r>
              <a:rPr lang="en-US" altLang="ko-KR" sz="1600" dirty="0" smtClean="0"/>
              <a:t>2008~2011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악력검사를 </a:t>
            </a:r>
            <a:r>
              <a:rPr lang="ko-KR" altLang="en-US" sz="1600" dirty="0" smtClean="0"/>
              <a:t>통한 근력측정은 </a:t>
            </a:r>
            <a:r>
              <a:rPr lang="en-US" altLang="ko-KR" sz="1600" dirty="0" smtClean="0"/>
              <a:t>2014</a:t>
            </a:r>
            <a:r>
              <a:rPr lang="en-US" altLang="ko-KR" sz="1600" dirty="0"/>
              <a:t>~</a:t>
            </a:r>
            <a:r>
              <a:rPr lang="en-US" altLang="ko-KR" sz="1600" dirty="0" smtClean="0"/>
              <a:t>2018</a:t>
            </a:r>
            <a:r>
              <a:rPr lang="ko-KR" altLang="en-US" sz="1600" dirty="0"/>
              <a:t>년까지 수행되어 </a:t>
            </a:r>
            <a:r>
              <a:rPr lang="ko-KR" altLang="en-US" sz="1600" dirty="0" err="1" smtClean="0"/>
              <a:t>근육량과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근력을 동시에 포함한 </a:t>
            </a:r>
            <a:r>
              <a:rPr lang="ko-KR" altLang="en-US" sz="1600" dirty="0" err="1" smtClean="0"/>
              <a:t>근감소증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평가가 </a:t>
            </a:r>
            <a:r>
              <a:rPr lang="ko-KR" altLang="en-US" sz="1600" dirty="0" smtClean="0"/>
              <a:t>불가하였음</a:t>
            </a:r>
            <a:r>
              <a:rPr lang="en-US" altLang="ko-KR" sz="1600" dirty="0" smtClean="0"/>
              <a:t>)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1</a:t>
            </a:r>
            <a:r>
              <a:rPr lang="ko-KR" altLang="en-US" sz="1500" dirty="0" smtClean="0"/>
              <a:t>번 논문에서는 </a:t>
            </a:r>
            <a:r>
              <a:rPr lang="ko-KR" altLang="en-US" sz="1500" dirty="0" err="1" smtClean="0"/>
              <a:t>골밀도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제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기 국건영 데이터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로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판정</a:t>
            </a:r>
            <a:r>
              <a:rPr lang="en-US" altLang="ko-KR" sz="1500" dirty="0" smtClean="0"/>
              <a:t>, 2</a:t>
            </a:r>
            <a:r>
              <a:rPr lang="ko-KR" altLang="en-US" sz="1500" dirty="0" smtClean="0"/>
              <a:t>번 논문에서는 악력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제 </a:t>
            </a:r>
            <a:r>
              <a:rPr lang="en-US" altLang="ko-KR" sz="1500" dirty="0" smtClean="0"/>
              <a:t>7</a:t>
            </a:r>
            <a:r>
              <a:rPr lang="ko-KR" altLang="en-US" sz="1500" dirty="0" smtClean="0"/>
              <a:t>기 국건영 데이터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으로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판정</a:t>
            </a:r>
            <a:endParaRPr lang="en-US" altLang="ko-KR" sz="1500" dirty="0" smtClean="0"/>
          </a:p>
          <a:p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sym typeface="Wingdings" panose="05000000000000000000" pitchFamily="2" charset="2"/>
              </a:rPr>
              <a:t>스마트 체중계로 </a:t>
            </a:r>
            <a:r>
              <a:rPr lang="ko-KR" altLang="en-US" sz="1500" dirty="0" err="1" smtClean="0">
                <a:sym typeface="Wingdings" panose="05000000000000000000" pitchFamily="2" charset="2"/>
              </a:rPr>
              <a:t>골밀도</a:t>
            </a:r>
            <a:r>
              <a:rPr lang="en-US" altLang="ko-KR" sz="1500" dirty="0" smtClean="0">
                <a:sym typeface="Wingdings" panose="05000000000000000000" pitchFamily="2" charset="2"/>
              </a:rPr>
              <a:t>,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체지방 측정 가능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제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기 국민건강영양조사 </a:t>
            </a:r>
            <a:r>
              <a:rPr lang="ko-KR" altLang="en-US" sz="1500" dirty="0" err="1" smtClean="0"/>
              <a:t>데이터셋의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65</a:t>
            </a:r>
            <a:r>
              <a:rPr lang="ko-KR" altLang="en-US" sz="1500" dirty="0" smtClean="0"/>
              <a:t>세 이상 남녀의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골밀도</a:t>
            </a:r>
            <a:r>
              <a:rPr lang="ko-KR" altLang="en-US" sz="1500" dirty="0" smtClean="0"/>
              <a:t> 및 체지방 검사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검진조사</a:t>
            </a:r>
            <a:r>
              <a:rPr lang="en-US" altLang="ko-KR" sz="1500" dirty="0" smtClean="0"/>
              <a:t>)’, </a:t>
            </a:r>
            <a:r>
              <a:rPr lang="ko-KR" altLang="en-US" sz="1500" dirty="0" smtClean="0"/>
              <a:t>식품섭취조사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영양조사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변수를 활용</a:t>
            </a:r>
            <a:endParaRPr lang="en-US" altLang="ko-KR" sz="1500" dirty="0" smtClean="0"/>
          </a:p>
          <a:p>
            <a:r>
              <a:rPr lang="en-US" altLang="ko-KR" sz="1500" dirty="0" smtClean="0">
                <a:sym typeface="Wingdings" panose="05000000000000000000" pitchFamily="2" charset="2"/>
              </a:rPr>
              <a:t> </a:t>
            </a:r>
            <a:r>
              <a:rPr lang="ko-KR" altLang="en-US" sz="1500" dirty="0" err="1" smtClean="0"/>
              <a:t>골밀도</a:t>
            </a:r>
            <a:r>
              <a:rPr lang="ko-KR" altLang="en-US" sz="1500" dirty="0" smtClean="0"/>
              <a:t> 및 체지방과 단백질 섭취 간의 관련성에 대한 데이터 분석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/>
              <a:t>골밀도</a:t>
            </a:r>
            <a:r>
              <a:rPr lang="ko-KR" altLang="en-US" sz="1500" dirty="0" smtClean="0"/>
              <a:t> 측정을 통해 </a:t>
            </a:r>
            <a:r>
              <a:rPr lang="ko-KR" altLang="en-US" sz="1500" dirty="0" err="1" smtClean="0"/>
              <a:t>근감소증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위험이 있는 집단에게 </a:t>
            </a:r>
            <a:r>
              <a:rPr lang="ko-KR" altLang="en-US" sz="1500" dirty="0" smtClean="0"/>
              <a:t>동물성 단백질을 위주로 한 식사 제공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204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476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821043080853</dc:creator>
  <cp:lastModifiedBy>821043080853</cp:lastModifiedBy>
  <cp:revision>69</cp:revision>
  <dcterms:created xsi:type="dcterms:W3CDTF">2022-08-05T07:46:38Z</dcterms:created>
  <dcterms:modified xsi:type="dcterms:W3CDTF">2022-08-05T12:34:40Z</dcterms:modified>
</cp:coreProperties>
</file>