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7" r:id="rId9"/>
    <p:sldId id="268" r:id="rId10"/>
    <p:sldId id="270" r:id="rId11"/>
    <p:sldId id="261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02C8C-1D95-4E0D-9D10-E4812D50312B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12439-3770-46EE-B968-8B073E377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09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12439-3770-46EE-B968-8B073E377C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00E-5858-45E0-A0D2-315A12CA3B4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5C9-D1F0-4F68-9A32-C3CDFC00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2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00E-5858-45E0-A0D2-315A12CA3B4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5C9-D1F0-4F68-9A32-C3CDFC00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37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00E-5858-45E0-A0D2-315A12CA3B4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5C9-D1F0-4F68-9A32-C3CDFC00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7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00E-5858-45E0-A0D2-315A12CA3B4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5C9-D1F0-4F68-9A32-C3CDFC00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75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00E-5858-45E0-A0D2-315A12CA3B4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5C9-D1F0-4F68-9A32-C3CDFC00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3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00E-5858-45E0-A0D2-315A12CA3B4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5C9-D1F0-4F68-9A32-C3CDFC00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0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00E-5858-45E0-A0D2-315A12CA3B4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5C9-D1F0-4F68-9A32-C3CDFC00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00E-5858-45E0-A0D2-315A12CA3B4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5C9-D1F0-4F68-9A32-C3CDFC00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7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00E-5858-45E0-A0D2-315A12CA3B4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5C9-D1F0-4F68-9A32-C3CDFC00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1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00E-5858-45E0-A0D2-315A12CA3B4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5C9-D1F0-4F68-9A32-C3CDFC00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0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00E-5858-45E0-A0D2-315A12CA3B4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445C9-D1F0-4F68-9A32-C3CDFC00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3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CF00E-5858-45E0-A0D2-315A12CA3B40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45C9-D1F0-4F68-9A32-C3CDFC00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스마트 체중계를 이용한 식이 </a:t>
            </a:r>
            <a:r>
              <a:rPr lang="ko-KR" altLang="en-US" sz="3000" dirty="0" err="1" smtClean="0"/>
              <a:t>코칭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2000" dirty="0" smtClean="0"/>
              <a:t>식품영양학과 </a:t>
            </a:r>
            <a:r>
              <a:rPr lang="en-US" altLang="ko-KR" sz="2000" dirty="0" smtClean="0"/>
              <a:t>19</a:t>
            </a:r>
            <a:r>
              <a:rPr lang="ko-KR" altLang="en-US" sz="2000" dirty="0" smtClean="0"/>
              <a:t>학번 조민서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31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07176" cy="36004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000" dirty="0" smtClean="0"/>
              <a:t>다량 무기질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비타민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나트륨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칼슘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비타민 </a:t>
            </a:r>
            <a:r>
              <a:rPr lang="en-US" altLang="ko-KR" sz="2000" dirty="0" smtClean="0"/>
              <a:t>D) </a:t>
            </a:r>
            <a:r>
              <a:rPr lang="ko-KR" altLang="en-US" sz="2000" dirty="0" smtClean="0"/>
              <a:t>식이 </a:t>
            </a:r>
            <a:r>
              <a:rPr lang="ko-KR" altLang="en-US" sz="2000" dirty="0" err="1" smtClean="0"/>
              <a:t>코칭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나트륨 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798273"/>
            <a:ext cx="68407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세포 외 </a:t>
            </a:r>
            <a:r>
              <a:rPr lang="ko-KR" altLang="en-US" sz="1500" b="1" dirty="0" err="1" smtClean="0"/>
              <a:t>수분비</a:t>
            </a:r>
            <a:r>
              <a:rPr lang="en-US" altLang="ko-KR" sz="1500" b="1" dirty="0" smtClean="0"/>
              <a:t>(ECW)</a:t>
            </a:r>
            <a:r>
              <a:rPr lang="ko-KR" altLang="en-US" sz="1500" b="1" dirty="0" smtClean="0"/>
              <a:t> </a:t>
            </a:r>
            <a:r>
              <a:rPr lang="ko-KR" altLang="en-US" sz="1500" dirty="0" smtClean="0"/>
              <a:t>수치를 토대로 식이 </a:t>
            </a:r>
            <a:r>
              <a:rPr lang="ko-KR" altLang="en-US" sz="1500" dirty="0" err="1" smtClean="0"/>
              <a:t>코칭</a:t>
            </a:r>
            <a:r>
              <a:rPr lang="ko-KR" altLang="en-US" sz="1500" dirty="0" smtClean="0"/>
              <a:t>   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28114" y="1155858"/>
            <a:ext cx="748883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ko-KR" sz="1500" dirty="0" smtClean="0"/>
              <a:t>세포</a:t>
            </a:r>
            <a:r>
              <a:rPr lang="en-US" altLang="ko-KR" sz="1500" dirty="0" smtClean="0"/>
              <a:t> </a:t>
            </a:r>
            <a:r>
              <a:rPr lang="ko-KR" altLang="ko-KR" sz="1500" dirty="0" smtClean="0"/>
              <a:t>외 </a:t>
            </a:r>
            <a:r>
              <a:rPr lang="ko-KR" altLang="ko-KR" sz="1500" dirty="0" err="1"/>
              <a:t>수분비</a:t>
            </a:r>
            <a:r>
              <a:rPr lang="en-US" altLang="ko-KR" sz="1500" dirty="0"/>
              <a:t>: </a:t>
            </a:r>
            <a:r>
              <a:rPr lang="ko-KR" altLang="ko-KR" sz="1500" dirty="0" err="1"/>
              <a:t>체수분의</a:t>
            </a:r>
            <a:r>
              <a:rPr lang="ko-KR" altLang="ko-KR" sz="1500" dirty="0"/>
              <a:t> 균형을 나타내는 </a:t>
            </a:r>
            <a:r>
              <a:rPr lang="ko-KR" altLang="ko-KR" sz="1500" dirty="0" smtClean="0"/>
              <a:t>지표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세포 외 수분의 비율이 높아지면 부종 </a:t>
            </a:r>
            <a:endParaRPr lang="en-US" altLang="ko-KR" sz="1500" dirty="0" smtClean="0"/>
          </a:p>
          <a:p>
            <a:r>
              <a:rPr lang="en-US" altLang="ko-KR" sz="1500" dirty="0" smtClean="0"/>
              <a:t>-&gt; </a:t>
            </a:r>
            <a:r>
              <a:rPr lang="ko-KR" altLang="ko-KR" sz="1400" dirty="0"/>
              <a:t>과도한 염분 식이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근육량</a:t>
            </a:r>
            <a:r>
              <a:rPr lang="ko-KR" altLang="ko-KR" sz="1400" dirty="0"/>
              <a:t> 감소</a:t>
            </a:r>
            <a:r>
              <a:rPr lang="en-US" altLang="ko-KR" sz="1400" dirty="0"/>
              <a:t>, </a:t>
            </a:r>
            <a:r>
              <a:rPr lang="ko-KR" altLang="ko-KR" sz="1400" dirty="0"/>
              <a:t>단백질 섭취 부족</a:t>
            </a:r>
            <a:r>
              <a:rPr lang="ko-KR" altLang="en-US" sz="1400" dirty="0"/>
              <a:t>이 원인</a:t>
            </a:r>
            <a:endParaRPr lang="en-US" altLang="ko-KR" sz="1400" dirty="0"/>
          </a:p>
          <a:p>
            <a:r>
              <a:rPr lang="ko-KR" altLang="ko-KR" sz="1400" dirty="0"/>
              <a:t>원인이 다양하므로 </a:t>
            </a:r>
            <a:r>
              <a:rPr lang="ko-KR" altLang="en-US" sz="1400" dirty="0"/>
              <a:t>단백질 식이 </a:t>
            </a:r>
            <a:r>
              <a:rPr lang="ko-KR" altLang="en-US" sz="1400" dirty="0" err="1"/>
              <a:t>코칭과</a:t>
            </a:r>
            <a:r>
              <a:rPr lang="ko-KR" altLang="en-US" sz="1400" dirty="0"/>
              <a:t> 함께 종합적인 가이드라인 제공 필요</a:t>
            </a:r>
            <a:endParaRPr lang="en-US" altLang="ko-KR" sz="1500" dirty="0"/>
          </a:p>
          <a:p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en-US" altLang="ko-KR" sz="1500" dirty="0" smtClean="0"/>
              <a:t>[</a:t>
            </a:r>
            <a:r>
              <a:rPr lang="ko-KR" altLang="en-US" sz="1500" dirty="0" smtClean="0"/>
              <a:t>세포 외 수분 비율</a:t>
            </a:r>
            <a:r>
              <a:rPr lang="en-US" altLang="ko-KR" sz="1500" dirty="0" smtClean="0"/>
              <a:t>]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r>
              <a:rPr lang="en-US" altLang="ko-KR" sz="1500" dirty="0"/>
              <a:t>0.36 </a:t>
            </a:r>
            <a:r>
              <a:rPr lang="ko-KR" altLang="ko-KR" sz="1500" dirty="0"/>
              <a:t>미만</a:t>
            </a:r>
            <a:r>
              <a:rPr lang="en-US" altLang="ko-KR" sz="1500" dirty="0"/>
              <a:t> :</a:t>
            </a:r>
            <a:r>
              <a:rPr lang="ko-KR" altLang="ko-KR" sz="1500" dirty="0" smtClean="0"/>
              <a:t>표준</a:t>
            </a:r>
            <a:r>
              <a:rPr lang="en-US" altLang="ko-KR" sz="1500" dirty="0" smtClean="0"/>
              <a:t> </a:t>
            </a:r>
            <a:r>
              <a:rPr lang="ko-KR" altLang="ko-KR" sz="1500" dirty="0" smtClean="0"/>
              <a:t>이하</a:t>
            </a:r>
            <a:endParaRPr lang="ko-KR" altLang="ko-KR" sz="1500" dirty="0"/>
          </a:p>
          <a:p>
            <a:r>
              <a:rPr lang="en-US" altLang="ko-KR" sz="1500" dirty="0"/>
              <a:t>0.36~0.39 : </a:t>
            </a:r>
            <a:r>
              <a:rPr lang="ko-KR" altLang="ko-KR" sz="1500" dirty="0"/>
              <a:t>표준 범위</a:t>
            </a:r>
          </a:p>
          <a:p>
            <a:r>
              <a:rPr lang="en-US" altLang="ko-KR" sz="1500" dirty="0"/>
              <a:t>0.39 </a:t>
            </a:r>
            <a:r>
              <a:rPr lang="ko-KR" altLang="ko-KR" sz="1500" dirty="0"/>
              <a:t>이상 </a:t>
            </a:r>
            <a:r>
              <a:rPr lang="en-US" altLang="ko-KR" sz="1500" dirty="0"/>
              <a:t>: </a:t>
            </a:r>
            <a:r>
              <a:rPr lang="ko-KR" altLang="ko-KR" sz="1500" dirty="0"/>
              <a:t>부종 </a:t>
            </a:r>
            <a:r>
              <a:rPr lang="ko-KR" altLang="ko-KR" sz="1500" dirty="0" smtClean="0"/>
              <a:t>상</a:t>
            </a:r>
            <a:r>
              <a:rPr lang="ko-KR" altLang="en-US" sz="1500" dirty="0" smtClean="0"/>
              <a:t>태</a:t>
            </a:r>
            <a:endParaRPr lang="ko-KR" altLang="ko-KR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933541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Ex)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ko-KR" sz="1400" dirty="0" smtClean="0"/>
              <a:t>간장</a:t>
            </a:r>
            <a:r>
              <a:rPr lang="en-US" altLang="ko-KR" sz="1400" dirty="0"/>
              <a:t>, </a:t>
            </a:r>
            <a:r>
              <a:rPr lang="ko-KR" altLang="ko-KR" sz="1400" dirty="0"/>
              <a:t>고추장</a:t>
            </a:r>
            <a:r>
              <a:rPr lang="en-US" altLang="ko-KR" sz="1400" dirty="0"/>
              <a:t>, </a:t>
            </a:r>
            <a:r>
              <a:rPr lang="ko-KR" altLang="ko-KR" sz="1400" dirty="0"/>
              <a:t>된장</a:t>
            </a:r>
            <a:r>
              <a:rPr lang="en-US" altLang="ko-KR" sz="1400" dirty="0"/>
              <a:t>, </a:t>
            </a:r>
            <a:r>
              <a:rPr lang="ko-KR" altLang="ko-KR" sz="1400" dirty="0" smtClean="0"/>
              <a:t>화학조미료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등의 </a:t>
            </a:r>
            <a:r>
              <a:rPr lang="ko-KR" altLang="ko-KR" sz="1400" dirty="0"/>
              <a:t>사용을 </a:t>
            </a:r>
            <a:r>
              <a:rPr lang="ko-KR" altLang="ko-KR" sz="1400" dirty="0" smtClean="0"/>
              <a:t>줄이세요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ko-KR" sz="1400" dirty="0" smtClean="0"/>
              <a:t>가공식품</a:t>
            </a:r>
            <a:r>
              <a:rPr lang="en-US" altLang="ko-KR" sz="1400" dirty="0"/>
              <a:t>, </a:t>
            </a:r>
            <a:r>
              <a:rPr lang="ko-KR" altLang="ko-KR" sz="1400" dirty="0"/>
              <a:t>인스턴트식품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젓갈류</a:t>
            </a:r>
            <a:r>
              <a:rPr lang="ko-KR" altLang="ko-KR" sz="1400" dirty="0"/>
              <a:t> 섭취를 줄이세요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ko-KR" sz="1400" dirty="0"/>
              <a:t>짠맛을 내는 양념 대신 식초</a:t>
            </a:r>
            <a:r>
              <a:rPr lang="en-US" altLang="ko-KR" sz="1400" dirty="0"/>
              <a:t>, </a:t>
            </a:r>
            <a:r>
              <a:rPr lang="ko-KR" altLang="ko-KR" sz="1400" dirty="0"/>
              <a:t>레몬즙 등 신맛을 내는 소스와 후추</a:t>
            </a:r>
            <a:r>
              <a:rPr lang="en-US" altLang="ko-KR" sz="1400" dirty="0"/>
              <a:t>, </a:t>
            </a:r>
            <a:r>
              <a:rPr lang="ko-KR" altLang="ko-KR" sz="1400" dirty="0"/>
              <a:t>겨자 등의 향신료를 이용하세요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ko-KR" sz="1400" dirty="0"/>
              <a:t>가공식품</a:t>
            </a:r>
            <a:r>
              <a:rPr lang="en-US" altLang="ko-KR" sz="1400" dirty="0"/>
              <a:t>(</a:t>
            </a:r>
            <a:r>
              <a:rPr lang="ko-KR" altLang="ko-KR" sz="1400" dirty="0"/>
              <a:t>라면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즉석국</a:t>
            </a:r>
            <a:r>
              <a:rPr lang="en-US" altLang="ko-KR" sz="1400" dirty="0"/>
              <a:t>) </a:t>
            </a:r>
            <a:r>
              <a:rPr lang="ko-KR" altLang="ko-KR" sz="1400" dirty="0"/>
              <a:t>조리</a:t>
            </a:r>
            <a:r>
              <a:rPr lang="en-US" altLang="ko-KR" sz="1400" dirty="0"/>
              <a:t> </a:t>
            </a:r>
            <a:r>
              <a:rPr lang="ko-KR" altLang="ko-KR" sz="1400" dirty="0"/>
              <a:t>시에는 </a:t>
            </a:r>
            <a:r>
              <a:rPr lang="ko-KR" altLang="ko-KR" sz="1400" dirty="0" err="1"/>
              <a:t>스프의</a:t>
            </a:r>
            <a:r>
              <a:rPr lang="ko-KR" altLang="ko-KR" sz="1400" dirty="0"/>
              <a:t> 양을 적게 하세요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국 그릇은 작은 용기로</a:t>
            </a:r>
            <a:r>
              <a:rPr lang="en-US" altLang="ko-KR" sz="1400" dirty="0"/>
              <a:t>, </a:t>
            </a:r>
            <a:r>
              <a:rPr lang="ko-KR" altLang="en-US" sz="1400" dirty="0"/>
              <a:t>국물보다는 건더기 위주로 드세요</a:t>
            </a:r>
            <a:r>
              <a:rPr lang="en-US" altLang="ko-KR" sz="1400" dirty="0"/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3610376"/>
            <a:ext cx="72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세포 외 </a:t>
            </a:r>
            <a:r>
              <a:rPr lang="ko-KR" altLang="en-US" sz="1500" b="1" dirty="0" smtClean="0"/>
              <a:t>수분비</a:t>
            </a:r>
            <a:r>
              <a:rPr lang="ko-KR" altLang="en-US" sz="1500" b="1" dirty="0"/>
              <a:t>율</a:t>
            </a:r>
            <a:r>
              <a:rPr lang="ko-KR" altLang="en-US" sz="1500" b="1" dirty="0" smtClean="0"/>
              <a:t>이 </a:t>
            </a:r>
            <a:r>
              <a:rPr lang="en-US" altLang="ko-KR" sz="1500" b="1" dirty="0"/>
              <a:t>0.39 </a:t>
            </a:r>
            <a:r>
              <a:rPr lang="ko-KR" altLang="en-US" sz="1500" b="1" dirty="0"/>
              <a:t>이상일 때 </a:t>
            </a:r>
            <a:r>
              <a:rPr lang="ko-KR" altLang="en-US" sz="1500" dirty="0"/>
              <a:t>나트륨에 대한 식이 </a:t>
            </a:r>
            <a:r>
              <a:rPr lang="ko-KR" altLang="en-US" sz="1500" dirty="0" err="1"/>
              <a:t>코칭</a:t>
            </a:r>
            <a:r>
              <a:rPr lang="ko-KR" altLang="en-US" sz="1500" dirty="0"/>
              <a:t> 진행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9996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07176" cy="36004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000" dirty="0" smtClean="0"/>
              <a:t>다량 무기질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비타민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나트륨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칼슘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비타민 </a:t>
            </a:r>
            <a:r>
              <a:rPr lang="en-US" altLang="ko-KR" sz="2000" dirty="0" smtClean="0"/>
              <a:t>D) </a:t>
            </a:r>
            <a:r>
              <a:rPr lang="ko-KR" altLang="en-US" sz="2000" dirty="0" smtClean="0"/>
              <a:t>식이 </a:t>
            </a:r>
            <a:r>
              <a:rPr lang="ko-KR" altLang="en-US" sz="2000" dirty="0" err="1" smtClean="0"/>
              <a:t>코칭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칼슘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비타민 </a:t>
            </a:r>
            <a:r>
              <a:rPr lang="en-US" altLang="ko-KR" sz="2000" dirty="0" smtClean="0"/>
              <a:t>D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31540" y="1052736"/>
            <a:ext cx="59046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아시아 평가위원회에서 제시한 </a:t>
            </a:r>
            <a:r>
              <a:rPr lang="ko-KR" altLang="en-US" sz="1500" dirty="0" err="1" smtClean="0"/>
              <a:t>근감소증</a:t>
            </a:r>
            <a:r>
              <a:rPr lang="ko-KR" altLang="en-US" sz="1500" dirty="0" smtClean="0"/>
              <a:t> 진단 기준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729570"/>
            <a:ext cx="5760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골격근량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단백질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무기질</a:t>
            </a:r>
            <a:r>
              <a:rPr lang="en-US" altLang="ko-KR" sz="1500" b="1" dirty="0" smtClean="0"/>
              <a:t>(</a:t>
            </a:r>
            <a:r>
              <a:rPr lang="ko-KR" altLang="en-US" sz="1500" b="1" dirty="0" err="1" smtClean="0"/>
              <a:t>골밀도</a:t>
            </a:r>
            <a:r>
              <a:rPr lang="en-US" altLang="ko-KR" sz="1500" b="1" dirty="0" smtClean="0"/>
              <a:t>)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수치를 토대로 </a:t>
            </a:r>
            <a:r>
              <a:rPr lang="ko-KR" altLang="en-US" sz="1500" dirty="0" err="1" smtClean="0"/>
              <a:t>근감소증</a:t>
            </a:r>
            <a:r>
              <a:rPr lang="ko-KR" altLang="en-US" sz="1500" dirty="0" smtClean="0"/>
              <a:t> 진단</a:t>
            </a:r>
            <a:endParaRPr lang="ko-KR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492649" y="1342406"/>
            <a:ext cx="5832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근육지수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골격근량</a:t>
            </a:r>
            <a:r>
              <a:rPr lang="en-US" altLang="ko-KR" sz="1500" dirty="0" smtClean="0"/>
              <a:t>/ (</a:t>
            </a:r>
            <a:r>
              <a:rPr lang="ko-KR" altLang="en-US" sz="1500" dirty="0" smtClean="0"/>
              <a:t>신장</a:t>
            </a:r>
            <a:r>
              <a:rPr lang="en-US" altLang="ko-KR" sz="1500" dirty="0" smtClean="0"/>
              <a:t>)^2</a:t>
            </a:r>
          </a:p>
          <a:p>
            <a:r>
              <a:rPr lang="en-US" altLang="ko-KR" sz="1500" dirty="0" smtClean="0"/>
              <a:t>-&gt; </a:t>
            </a:r>
            <a:r>
              <a:rPr lang="ko-KR" altLang="en-US" sz="1500" dirty="0" smtClean="0"/>
              <a:t>남성 </a:t>
            </a:r>
            <a:r>
              <a:rPr lang="en-US" altLang="ko-KR" sz="1500" dirty="0" smtClean="0"/>
              <a:t>7.9</a:t>
            </a:r>
            <a:r>
              <a:rPr lang="en-US" altLang="ko-KR" sz="1500" dirty="0"/>
              <a:t>㎏/</a:t>
            </a:r>
            <a:r>
              <a:rPr lang="en-US" altLang="ko-KR" sz="1500" dirty="0" smtClean="0"/>
              <a:t>㎡, </a:t>
            </a:r>
            <a:r>
              <a:rPr lang="ko-KR" altLang="en-US" sz="1500" dirty="0" smtClean="0"/>
              <a:t>여성 </a:t>
            </a:r>
            <a:r>
              <a:rPr lang="en-US" altLang="ko-KR" sz="1500" dirty="0"/>
              <a:t>5.7 </a:t>
            </a:r>
            <a:r>
              <a:rPr lang="en-US" altLang="ko-KR" sz="1500" dirty="0" smtClean="0"/>
              <a:t>㎏/㎡ </a:t>
            </a:r>
            <a:r>
              <a:rPr lang="ko-KR" altLang="en-US" sz="1500" dirty="0" smtClean="0"/>
              <a:t>이하면 </a:t>
            </a:r>
            <a:r>
              <a:rPr lang="ko-KR" altLang="en-US" sz="1500" dirty="0" err="1" smtClean="0"/>
              <a:t>근감소증</a:t>
            </a:r>
            <a:r>
              <a:rPr lang="ko-KR" altLang="en-US" sz="1500" dirty="0" smtClean="0"/>
              <a:t> 판정</a:t>
            </a:r>
            <a:endParaRPr lang="en-US" altLang="ko-KR" sz="15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79512" y="1866068"/>
            <a:ext cx="6360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&lt;1</a:t>
            </a:r>
            <a:r>
              <a:rPr lang="ko-KR" altLang="ko-KR" sz="1500" dirty="0"/>
              <a:t>일 칼슘 권장 섭취량</a:t>
            </a:r>
            <a:r>
              <a:rPr lang="en-US" altLang="ko-KR" sz="1500" dirty="0"/>
              <a:t>(65</a:t>
            </a:r>
            <a:r>
              <a:rPr lang="ko-KR" altLang="ko-KR" sz="1500" dirty="0"/>
              <a:t>세 이상</a:t>
            </a:r>
            <a:r>
              <a:rPr lang="en-US" altLang="ko-KR" sz="1500" dirty="0" smtClean="0"/>
              <a:t>)&gt;  </a:t>
            </a:r>
            <a:endParaRPr lang="ko-KR" altLang="ko-KR" sz="1500" dirty="0"/>
          </a:p>
          <a:p>
            <a:r>
              <a:rPr lang="ko-KR" altLang="ko-KR" sz="1500" dirty="0"/>
              <a:t>남성</a:t>
            </a:r>
            <a:r>
              <a:rPr lang="en-US" altLang="ko-KR" sz="1500" dirty="0"/>
              <a:t> 700mg </a:t>
            </a:r>
            <a:r>
              <a:rPr lang="ko-KR" altLang="ko-KR" sz="1500" dirty="0"/>
              <a:t>이상</a:t>
            </a:r>
          </a:p>
          <a:p>
            <a:r>
              <a:rPr lang="ko-KR" altLang="ko-KR" sz="1500" dirty="0"/>
              <a:t>여성</a:t>
            </a:r>
            <a:r>
              <a:rPr lang="en-US" altLang="ko-KR" sz="1500" dirty="0"/>
              <a:t> 600mg </a:t>
            </a:r>
            <a:r>
              <a:rPr lang="ko-KR" altLang="ko-KR" sz="1500" dirty="0"/>
              <a:t>이상 </a:t>
            </a:r>
          </a:p>
          <a:p>
            <a:r>
              <a:rPr lang="en-US" altLang="ko-KR" sz="1500" dirty="0"/>
              <a:t>1</a:t>
            </a:r>
            <a:r>
              <a:rPr lang="ko-KR" altLang="ko-KR" sz="1500" dirty="0"/>
              <a:t>일 칼슘 </a:t>
            </a:r>
            <a:r>
              <a:rPr lang="ko-KR" altLang="en-US" sz="1500" dirty="0" smtClean="0"/>
              <a:t>상한섭취량 </a:t>
            </a:r>
            <a:r>
              <a:rPr lang="en-US" altLang="ko-KR" sz="1500" dirty="0" smtClean="0"/>
              <a:t>(</a:t>
            </a:r>
            <a:r>
              <a:rPr lang="en-US" altLang="ko-KR" sz="1500" dirty="0"/>
              <a:t>65</a:t>
            </a:r>
            <a:r>
              <a:rPr lang="ko-KR" altLang="ko-KR" sz="1500" dirty="0"/>
              <a:t>세 이상</a:t>
            </a:r>
            <a:r>
              <a:rPr lang="en-US" altLang="ko-KR" sz="1500" dirty="0" smtClean="0"/>
              <a:t>) 2000mg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</p:txBody>
      </p:sp>
      <p:pic>
        <p:nvPicPr>
          <p:cNvPr id="11" name="그림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213" y="3928175"/>
            <a:ext cx="4320480" cy="289585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91354" y="2996952"/>
            <a:ext cx="8341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근육 지수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골격근량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단백질량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무기질이 표준 이하일 때</a:t>
            </a:r>
            <a:r>
              <a:rPr lang="ko-KR" altLang="en-US" sz="1500" dirty="0" smtClean="0"/>
              <a:t> 칼슘 식이 </a:t>
            </a:r>
            <a:r>
              <a:rPr lang="ko-KR" altLang="en-US" sz="1500" dirty="0" err="1" smtClean="0"/>
              <a:t>코칭</a:t>
            </a:r>
            <a:r>
              <a:rPr lang="ko-KR" altLang="en-US" sz="1500" dirty="0" smtClean="0"/>
              <a:t> 진행 </a:t>
            </a:r>
            <a:r>
              <a:rPr lang="en-US" altLang="ko-KR" sz="1500" dirty="0" smtClean="0"/>
              <a:t> </a:t>
            </a:r>
          </a:p>
          <a:p>
            <a:r>
              <a:rPr lang="ko-KR" altLang="en-US" sz="1500" b="1" dirty="0" smtClean="0"/>
              <a:t>한 끼에 </a:t>
            </a:r>
            <a:r>
              <a:rPr lang="en-US" altLang="ko-KR" sz="1500" b="1" dirty="0" smtClean="0"/>
              <a:t>150mg </a:t>
            </a:r>
            <a:r>
              <a:rPr lang="ko-KR" altLang="en-US" sz="1500" b="1" dirty="0" smtClean="0"/>
              <a:t>이상 칼슘 섭취 권장 </a:t>
            </a:r>
            <a:endParaRPr lang="en-US" altLang="ko-KR" sz="15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0169" y="3563739"/>
            <a:ext cx="83460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Ex) </a:t>
            </a:r>
            <a:r>
              <a:rPr lang="ko-KR" altLang="en-US" sz="1500" dirty="0" err="1" smtClean="0"/>
              <a:t>요거트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우유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치즈를 하루에 한 번 이상 간식으로 드세요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오늘은 뼈째 </a:t>
            </a:r>
            <a:r>
              <a:rPr lang="ko-KR" altLang="en-US" sz="1500" dirty="0"/>
              <a:t>먹는 </a:t>
            </a:r>
            <a:r>
              <a:rPr lang="ko-KR" altLang="en-US" sz="1500" dirty="0" smtClean="0"/>
              <a:t>멸치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생선을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한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토막 이상 드세요</a:t>
            </a:r>
            <a:r>
              <a:rPr lang="en-US" altLang="ko-KR" sz="1500" dirty="0" smtClean="0"/>
              <a:t>. 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4128" y="6594847"/>
            <a:ext cx="51845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700" dirty="0" smtClean="0"/>
              <a:t>출처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보건복지부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한국영양학회</a:t>
            </a:r>
            <a:r>
              <a:rPr lang="en-US" altLang="ko-KR" sz="700" dirty="0" smtClean="0"/>
              <a:t>, 2020 </a:t>
            </a:r>
            <a:r>
              <a:rPr lang="ko-KR" altLang="en-US" sz="700" dirty="0" smtClean="0"/>
              <a:t>한국인 영양소 섭취 기준 </a:t>
            </a:r>
            <a:r>
              <a:rPr lang="en-US" altLang="ko-KR" sz="700" dirty="0" smtClean="0"/>
              <a:t>– </a:t>
            </a:r>
            <a:r>
              <a:rPr lang="ko-KR" altLang="en-US" sz="700" dirty="0" smtClean="0"/>
              <a:t>무기질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비타민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0292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07176" cy="36004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000" dirty="0" smtClean="0"/>
              <a:t>미량 영양소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나트륨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칼슘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비타민 </a:t>
            </a:r>
            <a:r>
              <a:rPr lang="en-US" altLang="ko-KR" sz="2000" dirty="0" smtClean="0"/>
              <a:t>D) </a:t>
            </a:r>
            <a:r>
              <a:rPr lang="ko-KR" altLang="en-US" sz="2000" dirty="0" smtClean="0"/>
              <a:t>식이 </a:t>
            </a:r>
            <a:r>
              <a:rPr lang="ko-KR" altLang="en-US" sz="2000" dirty="0" err="1" smtClean="0"/>
              <a:t>코칭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칼슘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비타민 </a:t>
            </a:r>
            <a:r>
              <a:rPr lang="en-US" altLang="ko-KR" sz="2000" dirty="0" smtClean="0"/>
              <a:t>D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779512"/>
            <a:ext cx="5256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[</a:t>
            </a:r>
            <a:r>
              <a:rPr lang="ko-KR" altLang="en-US" sz="1500" b="1" dirty="0" smtClean="0"/>
              <a:t>칼슘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비타민 </a:t>
            </a:r>
            <a:r>
              <a:rPr lang="en-US" altLang="ko-KR" sz="1500" b="1" dirty="0" smtClean="0"/>
              <a:t>D </a:t>
            </a:r>
            <a:r>
              <a:rPr lang="ko-KR" altLang="en-US" sz="1500" b="1" dirty="0" err="1" smtClean="0"/>
              <a:t>보충제</a:t>
            </a:r>
            <a:r>
              <a:rPr lang="ko-KR" altLang="en-US" sz="1500" b="1" dirty="0" smtClean="0"/>
              <a:t> </a:t>
            </a:r>
            <a:r>
              <a:rPr lang="ko-KR" altLang="en-US" sz="1500" dirty="0" smtClean="0"/>
              <a:t>식이 </a:t>
            </a:r>
            <a:r>
              <a:rPr lang="ko-KR" altLang="en-US" sz="1500" dirty="0" err="1" smtClean="0"/>
              <a:t>코칭</a:t>
            </a:r>
            <a:r>
              <a:rPr lang="en-US" altLang="ko-KR" sz="1500" dirty="0" smtClean="0"/>
              <a:t>]</a:t>
            </a:r>
            <a:r>
              <a:rPr lang="ko-KR" altLang="en-US" sz="1500" dirty="0" smtClean="0"/>
              <a:t> 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102677"/>
            <a:ext cx="892899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ko-KR" sz="1500" dirty="0" smtClean="0"/>
              <a:t>개인의 </a:t>
            </a:r>
            <a:r>
              <a:rPr lang="ko-KR" altLang="ko-KR" sz="1500" dirty="0"/>
              <a:t>식습관</a:t>
            </a:r>
            <a:r>
              <a:rPr lang="en-US" altLang="ko-KR" sz="1500" dirty="0"/>
              <a:t>, </a:t>
            </a:r>
            <a:r>
              <a:rPr lang="ko-KR" altLang="ko-KR" sz="1500" dirty="0"/>
              <a:t>신체적</a:t>
            </a:r>
            <a:r>
              <a:rPr lang="en-US" altLang="ko-KR" sz="1500" dirty="0"/>
              <a:t>· </a:t>
            </a:r>
            <a:r>
              <a:rPr lang="ko-KR" altLang="ko-KR" sz="1500" dirty="0"/>
              <a:t>생리적</a:t>
            </a:r>
            <a:r>
              <a:rPr lang="en-US" altLang="ko-KR" sz="1500" dirty="0"/>
              <a:t>·</a:t>
            </a:r>
            <a:r>
              <a:rPr lang="ko-KR" altLang="ko-KR" sz="1500" dirty="0"/>
              <a:t>환경적인 여러 가지 </a:t>
            </a:r>
            <a:r>
              <a:rPr lang="ko-KR" altLang="en-US" sz="1500" dirty="0"/>
              <a:t>요인으로 인해 </a:t>
            </a:r>
            <a:r>
              <a:rPr lang="ko-KR" altLang="ko-KR" sz="1500" dirty="0"/>
              <a:t>식사로부터 충분한 칼슘을 공급받지 못할 경우</a:t>
            </a:r>
            <a:r>
              <a:rPr lang="en-US" altLang="ko-KR" sz="1500" dirty="0"/>
              <a:t>, </a:t>
            </a:r>
            <a:r>
              <a:rPr lang="ko-KR" altLang="ko-KR" sz="1500" dirty="0"/>
              <a:t>칼슘강화식품이나 </a:t>
            </a:r>
            <a:r>
              <a:rPr lang="ko-KR" altLang="ko-KR" sz="1500" dirty="0" err="1"/>
              <a:t>칼슘보충제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복용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ko-KR" sz="1500" b="1" dirty="0" err="1" smtClean="0"/>
              <a:t>칼슘보충제는</a:t>
            </a:r>
            <a:r>
              <a:rPr lang="ko-KR" altLang="ko-KR" sz="1500" b="1" dirty="0" smtClean="0"/>
              <a:t> 최대안전복용량</a:t>
            </a:r>
            <a:r>
              <a:rPr lang="en-US" altLang="ko-KR" sz="1500" b="1" dirty="0" smtClean="0"/>
              <a:t>(</a:t>
            </a:r>
            <a:r>
              <a:rPr lang="en-US" altLang="ko-KR" sz="1500" b="1" dirty="0"/>
              <a:t>1500mg/d) </a:t>
            </a:r>
            <a:r>
              <a:rPr lang="ko-KR" altLang="ko-KR" sz="1500" dirty="0"/>
              <a:t>이내로 </a:t>
            </a:r>
            <a:r>
              <a:rPr lang="ko-KR" altLang="ko-KR" sz="1500" dirty="0" smtClean="0"/>
              <a:t>권장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. </a:t>
            </a:r>
            <a:r>
              <a:rPr lang="ko-KR" altLang="ko-KR" sz="1500" dirty="0"/>
              <a:t>체내이용성을 높이기 위해 적당량의 </a:t>
            </a:r>
            <a:r>
              <a:rPr lang="ko-KR" altLang="ko-KR" sz="1500" b="1" dirty="0"/>
              <a:t>비타민</a:t>
            </a:r>
            <a:r>
              <a:rPr lang="en-US" altLang="ko-KR" sz="1500" b="1" dirty="0"/>
              <a:t>D</a:t>
            </a:r>
            <a:r>
              <a:rPr lang="ko-KR" altLang="en-US" sz="1500" b="1" dirty="0"/>
              <a:t>를 첨가한 복합제제의 형태</a:t>
            </a:r>
            <a:r>
              <a:rPr lang="ko-KR" altLang="en-US" sz="1500" dirty="0"/>
              <a:t>로 시중에 판매되고 </a:t>
            </a:r>
            <a:r>
              <a:rPr lang="ko-KR" altLang="en-US" sz="1500" dirty="0" smtClean="0"/>
              <a:t>있음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ko-KR" sz="1500" dirty="0"/>
              <a:t>칼슘의 과다섭취가 심근경색 등 </a:t>
            </a:r>
            <a:r>
              <a:rPr lang="ko-KR" altLang="ko-KR" sz="1500" dirty="0" err="1"/>
              <a:t>심혈관질환의</a:t>
            </a:r>
            <a:r>
              <a:rPr lang="ko-KR" altLang="ko-KR" sz="1500" dirty="0"/>
              <a:t> 위험도를 </a:t>
            </a:r>
            <a:r>
              <a:rPr lang="ko-KR" altLang="ko-KR" sz="1500" dirty="0" smtClean="0"/>
              <a:t>높인다는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결과가 </a:t>
            </a:r>
            <a:r>
              <a:rPr lang="ko-KR" altLang="ko-KR" sz="1500" dirty="0" smtClean="0"/>
              <a:t>최근 </a:t>
            </a:r>
            <a:r>
              <a:rPr lang="ko-KR" altLang="ko-KR" sz="1500" dirty="0"/>
              <a:t>연구에서 보고되고 있기 </a:t>
            </a:r>
            <a:r>
              <a:rPr lang="ko-KR" altLang="en-US" sz="1500" dirty="0"/>
              <a:t>때</a:t>
            </a:r>
            <a:r>
              <a:rPr lang="ko-KR" altLang="ko-KR" sz="1500" dirty="0" smtClean="0"/>
              <a:t>문에 </a:t>
            </a:r>
            <a:r>
              <a:rPr lang="ko-KR" altLang="ko-KR" sz="1500" dirty="0"/>
              <a:t>칼슘 </a:t>
            </a:r>
            <a:r>
              <a:rPr lang="ko-KR" altLang="ko-KR" sz="1500" dirty="0" err="1"/>
              <a:t>보충제를</a:t>
            </a:r>
            <a:r>
              <a:rPr lang="ko-KR" altLang="ko-KR" sz="1500" dirty="0"/>
              <a:t> 사용할 경우 </a:t>
            </a:r>
            <a:r>
              <a:rPr lang="ko-KR" altLang="ko-KR" sz="1500" dirty="0" smtClean="0"/>
              <a:t>칼슘이 </a:t>
            </a:r>
            <a:r>
              <a:rPr lang="ko-KR" altLang="ko-KR" sz="1500" dirty="0"/>
              <a:t>과다하게 들어가지 않는 약제를 선택하는 것이 </a:t>
            </a:r>
            <a:r>
              <a:rPr lang="ko-KR" altLang="ko-KR" sz="1500" dirty="0" err="1" smtClean="0"/>
              <a:t>바람직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대부분의 칼슘</a:t>
            </a:r>
            <a:r>
              <a:rPr lang="en-US" altLang="ko-KR" sz="1500" dirty="0" smtClean="0"/>
              <a:t>-</a:t>
            </a:r>
            <a:r>
              <a:rPr lang="ko-KR" altLang="en-US" sz="1500" dirty="0" smtClean="0"/>
              <a:t>활성 비타민 </a:t>
            </a:r>
            <a:r>
              <a:rPr lang="en-US" altLang="ko-KR" sz="1500" dirty="0" smtClean="0"/>
              <a:t>D</a:t>
            </a:r>
            <a:r>
              <a:rPr lang="ko-KR" altLang="en-US" sz="1500" dirty="0"/>
              <a:t> </a:t>
            </a:r>
            <a:r>
              <a:rPr lang="ko-KR" altLang="en-US" sz="1500" dirty="0" err="1" smtClean="0"/>
              <a:t>복합제는</a:t>
            </a:r>
            <a:r>
              <a:rPr lang="ko-KR" altLang="en-US" sz="1500" dirty="0" smtClean="0"/>
              <a:t> 탄산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또는 구연산 칼슘 형태로 </a:t>
            </a:r>
            <a:r>
              <a:rPr lang="en-US" altLang="ko-KR" sz="1500" dirty="0" smtClean="0"/>
              <a:t>150mg~600mg </a:t>
            </a:r>
            <a:r>
              <a:rPr lang="ko-KR" altLang="en-US" sz="1500" dirty="0" smtClean="0"/>
              <a:t>정도 함유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복용량 하루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회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정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또는 최대 </a:t>
            </a:r>
            <a:r>
              <a:rPr lang="en-US" altLang="ko-KR" sz="1500" dirty="0" smtClean="0"/>
              <a:t>2</a:t>
            </a:r>
            <a:r>
              <a:rPr lang="ko-KR" altLang="en-US" sz="1500" dirty="0" smtClean="0"/>
              <a:t>정으로 복용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7112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고찰 및 한계점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052736"/>
            <a:ext cx="792088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sz="1600" dirty="0"/>
              <a:t>저소득층 노인 분들은 </a:t>
            </a:r>
            <a:r>
              <a:rPr lang="ko-KR" altLang="en-US" sz="1600" dirty="0" smtClean="0"/>
              <a:t>경제적인 면에 있어 </a:t>
            </a:r>
            <a:r>
              <a:rPr lang="ko-KR" altLang="ko-KR" sz="1600" dirty="0" smtClean="0"/>
              <a:t>특정 </a:t>
            </a:r>
            <a:r>
              <a:rPr lang="ko-KR" altLang="ko-KR" sz="1600" dirty="0"/>
              <a:t>영양소가 강화된 </a:t>
            </a:r>
            <a:r>
              <a:rPr lang="ko-KR" altLang="ko-KR" sz="1600" dirty="0" smtClean="0"/>
              <a:t>식단</a:t>
            </a:r>
            <a:r>
              <a:rPr lang="en-US" altLang="ko-KR" sz="1600" dirty="0" smtClean="0"/>
              <a:t>,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영양제를 </a:t>
            </a:r>
            <a:r>
              <a:rPr lang="ko-KR" altLang="en-US" sz="1600" dirty="0" smtClean="0"/>
              <a:t>스스로 </a:t>
            </a:r>
            <a:r>
              <a:rPr lang="ko-KR" altLang="ko-KR" sz="1600" dirty="0" smtClean="0"/>
              <a:t>챙기시는 </a:t>
            </a:r>
            <a:r>
              <a:rPr lang="ko-KR" altLang="ko-KR" sz="1600" dirty="0"/>
              <a:t>데 어려움이 있을 것임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5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sz="1600" dirty="0" smtClean="0"/>
              <a:t>일반 </a:t>
            </a:r>
            <a:r>
              <a:rPr lang="ko-KR" altLang="ko-KR" sz="1600" dirty="0"/>
              <a:t>독거 노인 </a:t>
            </a:r>
            <a:r>
              <a:rPr lang="ko-KR" altLang="ko-KR" sz="1600" dirty="0" smtClean="0"/>
              <a:t>분들의 경우 저소득층 </a:t>
            </a:r>
            <a:r>
              <a:rPr lang="ko-KR" altLang="ko-KR" sz="1600" dirty="0"/>
              <a:t>노인 분들보다는 </a:t>
            </a:r>
            <a:r>
              <a:rPr lang="ko-KR" altLang="ko-KR" sz="1600" dirty="0" smtClean="0"/>
              <a:t>교육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수준</a:t>
            </a:r>
            <a:r>
              <a:rPr lang="en-US" altLang="ko-KR" sz="1600" dirty="0"/>
              <a:t>, </a:t>
            </a:r>
            <a:r>
              <a:rPr lang="ko-KR" altLang="ko-KR" sz="1600" dirty="0" smtClean="0"/>
              <a:t>경제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활동 </a:t>
            </a:r>
            <a:r>
              <a:rPr lang="ko-KR" altLang="ko-KR" sz="1600" dirty="0"/>
              <a:t>참여율의 분포가 더 높게 나타나기 때문에 스마트 식이 </a:t>
            </a:r>
            <a:r>
              <a:rPr lang="ko-KR" altLang="ko-KR" sz="1600" dirty="0" err="1" smtClean="0"/>
              <a:t>코칭이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노인 분들 스스로 건강을 챙기시는 데 도움을 줄 것이라 생각함</a:t>
            </a:r>
            <a:r>
              <a:rPr lang="en-US" altLang="ko-KR" sz="1600" dirty="0" smtClean="0"/>
              <a:t>. 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500" dirty="0" smtClean="0"/>
              <a:t> </a:t>
            </a:r>
            <a:r>
              <a:rPr lang="ko-KR" altLang="en-US" sz="1500" dirty="0" smtClean="0"/>
              <a:t>다량 영양소의 지질의 경우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심혈관계질환 예방을 위해 포화지방산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트랜스지방산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콜레스테롤의 섭취에 대한 관리가 필요하지만 스마트 체중계로부터 이에 대한 정보를 얻기 어려움</a:t>
            </a:r>
            <a:endParaRPr lang="en-US" altLang="ko-KR" sz="15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500" dirty="0" smtClean="0"/>
              <a:t>그 외 노인기에 중요한 영양소인 비타민 </a:t>
            </a:r>
            <a:r>
              <a:rPr lang="en-US" altLang="ko-KR" sz="1500" dirty="0" smtClean="0"/>
              <a:t>C, </a:t>
            </a:r>
            <a:r>
              <a:rPr lang="ko-KR" altLang="en-US" sz="1500" dirty="0" smtClean="0"/>
              <a:t>리보플라빈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비타민 </a:t>
            </a:r>
            <a:r>
              <a:rPr lang="en-US" altLang="ko-KR" sz="1500" dirty="0" smtClean="0"/>
              <a:t>A</a:t>
            </a:r>
            <a:r>
              <a:rPr lang="ko-KR" altLang="en-US" sz="1500" dirty="0" smtClean="0"/>
              <a:t>에 관한 식이 지침 근거 도출이 어려움</a:t>
            </a:r>
            <a:endParaRPr lang="en-US" altLang="ko-KR" sz="15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500" dirty="0" smtClean="0"/>
              <a:t>가정용 스마트 체중계의 경우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의료기기가 아니기 때문에 측정 데이터 및 결과는 정확한 의학적 근거가 아닌 </a:t>
            </a:r>
            <a:r>
              <a:rPr lang="ko-KR" altLang="en-US" sz="1500" dirty="0" err="1" smtClean="0"/>
              <a:t>참고치임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5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500" dirty="0" smtClean="0"/>
              <a:t>치매 어르신의 경우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스마트 체중계의 식이 </a:t>
            </a:r>
            <a:r>
              <a:rPr lang="ko-KR" altLang="en-US" sz="1500" dirty="0" err="1" smtClean="0"/>
              <a:t>코칭</a:t>
            </a:r>
            <a:r>
              <a:rPr lang="ko-KR" altLang="en-US" sz="1500" dirty="0" smtClean="0"/>
              <a:t> 정보가 노인 영양사 분에게 제공되어야 영양적인 관리가 이루어질 것임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30414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08720"/>
            <a:ext cx="867645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김명철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김해인 외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근감소증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성인의 신체 기능 </a:t>
            </a:r>
            <a:r>
              <a:rPr lang="ko-KR" altLang="en-US" sz="1400" dirty="0" smtClean="0"/>
              <a:t>분석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Journal of The Korean Society of Integrative Medicine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8(2), </a:t>
            </a:r>
            <a:r>
              <a:rPr lang="en-US" altLang="ko-KR" sz="1400" dirty="0" smtClean="0"/>
              <a:t>2020, p. 200~p.202.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김지명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우리나라 성인 및 노인의 </a:t>
            </a:r>
            <a:r>
              <a:rPr lang="ko-KR" altLang="en-US" sz="1400" dirty="0" err="1"/>
              <a:t>식이보충제</a:t>
            </a:r>
            <a:r>
              <a:rPr lang="ko-KR" altLang="en-US" sz="1400" dirty="0"/>
              <a:t> 복용에 따른</a:t>
            </a:r>
          </a:p>
          <a:p>
            <a:r>
              <a:rPr lang="ko-KR" altLang="en-US" sz="1400" dirty="0"/>
              <a:t>비타민 및 무기질 영양상태 평가</a:t>
            </a:r>
            <a:r>
              <a:rPr lang="en-US" altLang="ko-KR" sz="1400" dirty="0"/>
              <a:t>: 2017 </a:t>
            </a:r>
            <a:r>
              <a:rPr lang="ko-KR" altLang="en-US" sz="1400" dirty="0"/>
              <a:t>국민건강영양조사 </a:t>
            </a:r>
            <a:r>
              <a:rPr lang="ko-KR" altLang="en-US" sz="1400" dirty="0" smtClean="0"/>
              <a:t>자료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대한지역사회영양학회지 </a:t>
            </a:r>
            <a:r>
              <a:rPr lang="en-US" altLang="ko-KR" sz="1400" dirty="0"/>
              <a:t>25(4</a:t>
            </a:r>
            <a:r>
              <a:rPr lang="en-US" altLang="ko-KR" sz="1400" dirty="0" smtClean="0"/>
              <a:t>), 2020 p. 329~p. 330. 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대한영양학회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보건복지부</a:t>
            </a:r>
            <a:r>
              <a:rPr lang="en-US" altLang="ko-KR" sz="1400" dirty="0" smtClean="0"/>
              <a:t>, 2020 </a:t>
            </a:r>
            <a:r>
              <a:rPr lang="ko-KR" altLang="en-US" sz="1400" dirty="0" smtClean="0"/>
              <a:t>한국인 영양소 섭취 기준 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최 선</a:t>
            </a:r>
            <a:r>
              <a:rPr lang="en-US" altLang="ko-KR" sz="1400" dirty="0" smtClean="0"/>
              <a:t>, “</a:t>
            </a:r>
            <a:r>
              <a:rPr lang="ko-KR" altLang="en-US" sz="1400" dirty="0" smtClean="0"/>
              <a:t>안 </a:t>
            </a:r>
            <a:r>
              <a:rPr lang="ko-KR" altLang="en-US" sz="1400" dirty="0"/>
              <a:t>먹느니만 못한 </a:t>
            </a:r>
            <a:r>
              <a:rPr lang="ko-KR" altLang="en-US" sz="1400" dirty="0" err="1"/>
              <a:t>보충제</a:t>
            </a:r>
            <a:r>
              <a:rPr lang="en-US" altLang="ko-KR" sz="1400" dirty="0"/>
              <a:t>…</a:t>
            </a:r>
            <a:r>
              <a:rPr lang="ko-KR" altLang="en-US" sz="1400" dirty="0"/>
              <a:t>고령층</a:t>
            </a:r>
            <a:r>
              <a:rPr lang="en-US" altLang="ko-KR" sz="1400" dirty="0"/>
              <a:t>, </a:t>
            </a:r>
            <a:r>
              <a:rPr lang="ko-KR" altLang="en-US" sz="1400" dirty="0"/>
              <a:t>칼슘 </a:t>
            </a:r>
            <a:r>
              <a:rPr lang="ko-KR" altLang="en-US" sz="1400" dirty="0" err="1"/>
              <a:t>보충제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주의해야</a:t>
            </a:r>
            <a:r>
              <a:rPr lang="en-US" altLang="ko-KR" sz="1400" dirty="0" smtClean="0"/>
              <a:t>”,  Medical Times, 2022. 05. 02</a:t>
            </a:r>
          </a:p>
          <a:p>
            <a:r>
              <a:rPr lang="en-US" altLang="ko-KR" sz="1400" dirty="0"/>
              <a:t>https://</a:t>
            </a:r>
            <a:r>
              <a:rPr lang="en-US" altLang="ko-KR" sz="1400" dirty="0" smtClean="0"/>
              <a:t>www.medicaltimes.com/Main/News/NewsView.html?ID=1147116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인터니스트</a:t>
            </a:r>
            <a:r>
              <a:rPr lang="en-US" altLang="ko-KR" sz="1400" dirty="0"/>
              <a:t>, </a:t>
            </a:r>
            <a:r>
              <a:rPr lang="ko-KR" altLang="en-US" sz="1400" dirty="0" err="1" smtClean="0"/>
              <a:t>골감소증</a:t>
            </a:r>
            <a:r>
              <a:rPr lang="ko-KR" altLang="en-US" sz="1400" dirty="0" smtClean="0"/>
              <a:t> 관리와 치료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칼슘제</a:t>
            </a:r>
            <a:r>
              <a:rPr lang="ko-KR" altLang="en-US" sz="1400" dirty="0" smtClean="0"/>
              <a:t> 및 비타민 </a:t>
            </a:r>
            <a:r>
              <a:rPr lang="en-US" altLang="ko-KR" sz="1400" dirty="0" smtClean="0"/>
              <a:t>D </a:t>
            </a:r>
            <a:r>
              <a:rPr lang="ko-KR" altLang="en-US" sz="1400" dirty="0" smtClean="0"/>
              <a:t>사용법</a:t>
            </a:r>
            <a:r>
              <a:rPr lang="en-US" altLang="ko-KR" sz="1400" dirty="0" smtClean="0"/>
              <a:t>),</a:t>
            </a:r>
          </a:p>
          <a:p>
            <a:r>
              <a:rPr lang="en-US" altLang="ko-KR" sz="1400" dirty="0" smtClean="0"/>
              <a:t>https</a:t>
            </a:r>
            <a:r>
              <a:rPr lang="en-US" altLang="ko-KR" sz="1400" dirty="0"/>
              <a:t>://</a:t>
            </a:r>
            <a:r>
              <a:rPr lang="en-US" altLang="ko-KR" sz="1400" dirty="0" smtClean="0"/>
              <a:t>m.blog.naver.com/PostView.naver?isHttpsRedirect=true&amp;blogId=i-doctor&amp;logNo=221040344485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문수영</a:t>
            </a:r>
            <a:r>
              <a:rPr lang="en-US" altLang="ko-KR" sz="1400" dirty="0" smtClean="0"/>
              <a:t>, “</a:t>
            </a:r>
            <a:r>
              <a:rPr lang="ko-KR" altLang="en-US" sz="1400" dirty="0" smtClean="0"/>
              <a:t>중랑노인종합복지관</a:t>
            </a:r>
            <a:r>
              <a:rPr lang="en-US" altLang="ko-KR" sz="1400" dirty="0"/>
              <a:t>, </a:t>
            </a:r>
            <a:r>
              <a:rPr lang="ko-KR" altLang="en-US" sz="1400" dirty="0"/>
              <a:t>어르신 위한 “건강한 나트륨 섭취방법</a:t>
            </a:r>
            <a:r>
              <a:rPr lang="ko-KR" altLang="en-US" sz="1400" dirty="0" smtClean="0"/>
              <a:t>”건강정보 </a:t>
            </a:r>
            <a:r>
              <a:rPr lang="ko-KR" altLang="en-US" sz="1400" dirty="0"/>
              <a:t>동영상 </a:t>
            </a:r>
            <a:r>
              <a:rPr lang="ko-KR" altLang="en-US" sz="1400" dirty="0" smtClean="0"/>
              <a:t>제작</a:t>
            </a:r>
            <a:r>
              <a:rPr lang="en-US" altLang="ko-KR" sz="1400" dirty="0" smtClean="0"/>
              <a:t>”, </a:t>
            </a:r>
            <a:r>
              <a:rPr lang="ko-KR" altLang="en-US" sz="1400" dirty="0" smtClean="0"/>
              <a:t>시니어 신문</a:t>
            </a:r>
            <a:r>
              <a:rPr lang="en-US" altLang="ko-KR" sz="1400" dirty="0"/>
              <a:t>, 2020.08.31. </a:t>
            </a:r>
            <a:endParaRPr lang="en-US" altLang="ko-KR" sz="1400" dirty="0" smtClean="0"/>
          </a:p>
          <a:p>
            <a:r>
              <a:rPr lang="en-US" altLang="ko-KR" sz="1400" dirty="0" smtClean="0"/>
              <a:t>http</a:t>
            </a:r>
            <a:r>
              <a:rPr lang="en-US" altLang="ko-KR" sz="1400" dirty="0"/>
              <a:t>://</a:t>
            </a:r>
            <a:r>
              <a:rPr lang="en-US" altLang="ko-KR" sz="1400" dirty="0" smtClean="0"/>
              <a:t>www.seniorsinmun.com/news/articleView.html?idxno=39164</a:t>
            </a:r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일상생활</a:t>
            </a:r>
            <a:r>
              <a:rPr lang="en-US" altLang="ko-KR" sz="1400" dirty="0" smtClean="0"/>
              <a:t>, “</a:t>
            </a:r>
            <a:r>
              <a:rPr lang="ko-KR" altLang="en-US" sz="1400" dirty="0" err="1" smtClean="0"/>
              <a:t>체수분균형의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특징과 </a:t>
            </a:r>
            <a:r>
              <a:rPr lang="ko-KR" altLang="en-US" sz="1400" dirty="0" smtClean="0"/>
              <a:t>중요성</a:t>
            </a:r>
            <a:r>
              <a:rPr lang="en-US" altLang="ko-KR" sz="1400" dirty="0" smtClean="0"/>
              <a:t>”, </a:t>
            </a:r>
            <a:r>
              <a:rPr lang="en-US" altLang="ko-KR" sz="1400" dirty="0"/>
              <a:t>2021. 12. 9.</a:t>
            </a:r>
          </a:p>
          <a:p>
            <a:r>
              <a:rPr lang="en-US" altLang="ko-KR" sz="1400" dirty="0" smtClean="0"/>
              <a:t>https</a:t>
            </a:r>
            <a:r>
              <a:rPr lang="en-US" altLang="ko-KR" sz="1400" dirty="0"/>
              <a:t>://hunigo.com/entry/%EC%B2%B4%EC%88%98%EB%B6%84%EA%B7%A0%ED%98%95%EC%9D%98-%ED%8A%B9%EC%A7%95%EA%B3%BC-%</a:t>
            </a:r>
            <a:r>
              <a:rPr lang="en-US" altLang="ko-KR" sz="1400" dirty="0" smtClean="0"/>
              <a:t>EC%A4%91%EC%9A%94%EC%84%B1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9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634082"/>
          </a:xfrm>
        </p:spPr>
        <p:txBody>
          <a:bodyPr>
            <a:noAutofit/>
          </a:bodyPr>
          <a:lstStyle/>
          <a:p>
            <a:pPr algn="l"/>
            <a:r>
              <a:rPr lang="ko-KR" altLang="en-US" sz="1800" dirty="0" smtClean="0"/>
              <a:t>현재 노인 요양 시설에서 이루어지는 식이 </a:t>
            </a:r>
            <a:r>
              <a:rPr lang="ko-KR" altLang="en-US" sz="1800" dirty="0" err="1" smtClean="0"/>
              <a:t>코칭</a:t>
            </a:r>
            <a:r>
              <a:rPr lang="ko-KR" altLang="en-US" sz="1800" dirty="0" smtClean="0"/>
              <a:t> 현황</a:t>
            </a: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849694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/>
              <a:t>24</a:t>
            </a:r>
            <a:r>
              <a:rPr lang="ko-KR" altLang="ko-KR" sz="1500" dirty="0"/>
              <a:t>시간 돌봄을 제공하는 </a:t>
            </a:r>
            <a:r>
              <a:rPr lang="ko-KR" altLang="ko-KR" sz="1500" dirty="0" smtClean="0"/>
              <a:t>노인요양시설</a:t>
            </a:r>
            <a:r>
              <a:rPr lang="ko-KR" altLang="en-US" sz="1500" dirty="0" smtClean="0"/>
              <a:t>에서는 </a:t>
            </a:r>
            <a:r>
              <a:rPr lang="ko-KR" altLang="ko-KR" sz="1500" dirty="0" smtClean="0"/>
              <a:t>아침</a:t>
            </a:r>
            <a:r>
              <a:rPr lang="en-US" altLang="ko-KR" sz="1500" dirty="0"/>
              <a:t>, </a:t>
            </a:r>
            <a:r>
              <a:rPr lang="ko-KR" altLang="ko-KR" sz="1500" dirty="0"/>
              <a:t>점심</a:t>
            </a:r>
            <a:r>
              <a:rPr lang="en-US" altLang="ko-KR" sz="1500" dirty="0"/>
              <a:t>, </a:t>
            </a:r>
            <a:r>
              <a:rPr lang="ko-KR" altLang="ko-KR" sz="1500" dirty="0" smtClean="0"/>
              <a:t>저녁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3</a:t>
            </a:r>
            <a:r>
              <a:rPr lang="ko-KR" altLang="ko-KR" sz="1500" dirty="0"/>
              <a:t>끼의 식사와 간식을</a:t>
            </a:r>
            <a:r>
              <a:rPr lang="en-US" altLang="ko-KR" sz="1500" dirty="0"/>
              <a:t>, </a:t>
            </a:r>
            <a:r>
              <a:rPr lang="ko-KR" altLang="ko-KR" sz="1500" dirty="0" err="1" smtClean="0"/>
              <a:t>주ㆍ야간보호기관</a:t>
            </a:r>
            <a:r>
              <a:rPr lang="ko-KR" altLang="en-US" sz="1500" dirty="0" err="1" smtClean="0"/>
              <a:t>에서는</a:t>
            </a:r>
            <a:r>
              <a:rPr lang="ko-KR" altLang="ko-KR" sz="1500" dirty="0" smtClean="0"/>
              <a:t> 하루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1∼2</a:t>
            </a:r>
            <a:r>
              <a:rPr lang="ko-KR" altLang="ko-KR" sz="1500" dirty="0"/>
              <a:t>끼의 식사와 간식을 </a:t>
            </a:r>
            <a:r>
              <a:rPr lang="ko-KR" altLang="en-US" sz="1500" dirty="0" smtClean="0"/>
              <a:t>제공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위탁급식업체를 통한 식단 제공의 경우 기존 </a:t>
            </a:r>
            <a:r>
              <a:rPr lang="ko-KR" altLang="en-US" sz="1500" dirty="0" err="1"/>
              <a:t>식재료와</a:t>
            </a:r>
            <a:r>
              <a:rPr lang="ko-KR" altLang="en-US" sz="1500" dirty="0"/>
              <a:t> 식단에 대해 </a:t>
            </a:r>
            <a:r>
              <a:rPr lang="ko-KR" altLang="en-US" sz="1500" dirty="0" smtClean="0"/>
              <a:t>위탁업체의 </a:t>
            </a:r>
            <a:r>
              <a:rPr lang="ko-KR" altLang="en-US" sz="1500" dirty="0"/>
              <a:t>고령식품 전문 영양사가 기초진단</a:t>
            </a:r>
            <a:r>
              <a:rPr lang="en-US" altLang="ko-KR" sz="1500" dirty="0"/>
              <a:t>, </a:t>
            </a:r>
            <a:r>
              <a:rPr lang="ko-KR" altLang="en-US" sz="1500" dirty="0"/>
              <a:t>심화진단 과정을 거쳐 최상의 어르신 맞춤 </a:t>
            </a:r>
            <a:r>
              <a:rPr lang="ko-KR" altLang="en-US" sz="1500" dirty="0" smtClean="0"/>
              <a:t>식단을 제공 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b="1" dirty="0" smtClean="0"/>
              <a:t>노인 분들에게 직접적인 식이 </a:t>
            </a:r>
            <a:r>
              <a:rPr lang="ko-KR" altLang="en-US" sz="1500" b="1" dirty="0" err="1" smtClean="0"/>
              <a:t>코칭은</a:t>
            </a:r>
            <a:r>
              <a:rPr lang="ko-KR" altLang="en-US" sz="1500" b="1" dirty="0" smtClean="0"/>
              <a:t> 이루어지고 있지 않음</a:t>
            </a:r>
            <a:endParaRPr lang="en-US" altLang="ko-KR" sz="1500" b="1" dirty="0" smtClean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영양제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보충제의 경우 노인 분들 스스로 복용량에 맞게 잘 섭취하고 계심</a:t>
            </a:r>
            <a:r>
              <a:rPr lang="en-US" altLang="ko-KR" sz="1500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하지만 </a:t>
            </a:r>
            <a:r>
              <a:rPr lang="ko-KR" altLang="en-US" sz="1500" b="1" dirty="0" smtClean="0"/>
              <a:t>치매 어르신의 경우</a:t>
            </a:r>
            <a:r>
              <a:rPr lang="en-US" altLang="ko-KR" sz="1500" b="1" dirty="0" smtClean="0"/>
              <a:t>, </a:t>
            </a:r>
            <a:r>
              <a:rPr lang="ko-KR" altLang="en-US" sz="1500" b="1" dirty="0" smtClean="0"/>
              <a:t>영양제를 복용하는 데 도움이 필요함  </a:t>
            </a:r>
            <a:endParaRPr lang="ko-KR" altLang="ko-KR" sz="1500" b="1" dirty="0"/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5" y="3789040"/>
            <a:ext cx="7586070" cy="22367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727684" y="6156012"/>
            <a:ext cx="568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그림 </a:t>
            </a:r>
            <a:r>
              <a:rPr lang="en-US" altLang="ko-KR" sz="1000" dirty="0" smtClean="0"/>
              <a:t>1] </a:t>
            </a:r>
            <a:r>
              <a:rPr lang="ko-KR" altLang="en-US" sz="1000" dirty="0" smtClean="0"/>
              <a:t>위탁 급식 업체 </a:t>
            </a:r>
            <a:r>
              <a:rPr lang="en-US" altLang="ko-KR" sz="1000" dirty="0" smtClean="0"/>
              <a:t>‘(</a:t>
            </a:r>
            <a:r>
              <a:rPr lang="ko-KR" altLang="en-US" sz="1000" dirty="0" smtClean="0"/>
              <a:t>주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사랑과 선행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맛상</a:t>
            </a:r>
            <a:r>
              <a:rPr lang="ko-KR" altLang="en-US" sz="1000" dirty="0" smtClean="0"/>
              <a:t> 위탁 급식 시스템 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6519259"/>
            <a:ext cx="40324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출처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사랑과 선행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시니어 </a:t>
            </a:r>
            <a:r>
              <a:rPr lang="ko-KR" altLang="en-US" sz="700" dirty="0" err="1" smtClean="0"/>
              <a:t>푸드</a:t>
            </a:r>
            <a:r>
              <a:rPr lang="ko-KR" altLang="en-US" sz="700" dirty="0" smtClean="0"/>
              <a:t> 위탁급식</a:t>
            </a:r>
            <a:r>
              <a:rPr lang="en-US" altLang="ko-KR" sz="700" dirty="0"/>
              <a:t>, http://</a:t>
            </a:r>
            <a:r>
              <a:rPr lang="en-US" altLang="ko-KR" sz="700" dirty="0" smtClean="0"/>
              <a:t>massang.com/contents/content.php?cIdx=1 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3819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634082"/>
          </a:xfrm>
        </p:spPr>
        <p:txBody>
          <a:bodyPr>
            <a:noAutofit/>
          </a:bodyPr>
          <a:lstStyle/>
          <a:p>
            <a:pPr algn="l"/>
            <a:r>
              <a:rPr lang="ko-KR" altLang="en-US" sz="1800" dirty="0" smtClean="0"/>
              <a:t>현재 노인 요양 시설에서 제공되는 식단</a:t>
            </a:r>
            <a:endParaRPr lang="ko-KR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951113"/>
            <a:ext cx="86409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 smtClean="0"/>
              <a:t>연하곤란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저작 기능 장애가 있으신 분들을 위해 죽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미음 형태로 급식이 제공되고 있음 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영양사가 노인 분들에게 맞춤 식단을 제공하고 있지만 어느 정도 보편적인 식단으로 제공되기 때문에 특정 영양소 보충 식이를 위한 식단으로는 한계가 있음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건강에 관심이 많으신 노인 분들에게 식이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영양제 </a:t>
            </a:r>
            <a:r>
              <a:rPr lang="ko-KR" altLang="en-US" sz="1500" dirty="0" err="1" smtClean="0"/>
              <a:t>코칭이</a:t>
            </a:r>
            <a:r>
              <a:rPr lang="ko-KR" altLang="en-US" sz="1500" dirty="0" smtClean="0"/>
              <a:t> 이루어진다면 질병 예방 관리에 도움이 될 것임</a:t>
            </a:r>
            <a:endParaRPr lang="ko-KR" altLang="en-US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46" y="2796054"/>
            <a:ext cx="6543675" cy="367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99045" y="6222242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국민건강보험 서울 요양원 주간 식단표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283968" y="6509374"/>
            <a:ext cx="5328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700" dirty="0" smtClean="0"/>
              <a:t>출처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국민건강보험 서울요양원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주간 식단표</a:t>
            </a:r>
            <a:r>
              <a:rPr lang="en-US" altLang="ko-KR" sz="700" dirty="0"/>
              <a:t>, https://www.xn--2i4bo5fgwadewe.kr/sgcf/service/facility/WeeklyMenus/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08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617" y="332656"/>
            <a:ext cx="6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스마트 체중계로부터 도출해낼 수 있는 생체 정보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0617" y="1052736"/>
            <a:ext cx="55446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체중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BMI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체지방량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체지방률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내장지방레벨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골격근량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체수분량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세포 외 </a:t>
            </a:r>
            <a:r>
              <a:rPr lang="ko-KR" altLang="en-US" dirty="0" err="1" smtClean="0"/>
              <a:t>수분비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체단백질량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무기질</a:t>
            </a:r>
            <a:r>
              <a:rPr lang="en-US" altLang="ko-KR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67" y="1052736"/>
            <a:ext cx="4479646" cy="36849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494067" y="4957834"/>
            <a:ext cx="4536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그림 </a:t>
            </a:r>
            <a:r>
              <a:rPr lang="en-US" altLang="ko-KR" sz="1000" dirty="0" smtClean="0"/>
              <a:t>2] </a:t>
            </a:r>
            <a:r>
              <a:rPr lang="ko-KR" altLang="en-US" sz="1000" dirty="0" smtClean="0"/>
              <a:t>스마트 체중계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앳플리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TX’</a:t>
            </a:r>
            <a:r>
              <a:rPr lang="ko-KR" altLang="en-US" sz="1000" dirty="0" smtClean="0"/>
              <a:t>와 연동하여 이용하는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어플리케이션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475072" y="6093296"/>
            <a:ext cx="46085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출처</a:t>
            </a:r>
            <a:r>
              <a:rPr lang="en-US" altLang="ko-KR" sz="700" dirty="0" smtClean="0"/>
              <a:t>: AMORE Mall,  [</a:t>
            </a:r>
            <a:r>
              <a:rPr lang="ko-KR" altLang="en-US" sz="700" dirty="0" err="1" smtClean="0"/>
              <a:t>앳플리</a:t>
            </a:r>
            <a:r>
              <a:rPr lang="en-US" altLang="ko-KR" sz="700" dirty="0" smtClean="0"/>
              <a:t>] </a:t>
            </a:r>
            <a:r>
              <a:rPr lang="en-US" altLang="ko-KR" sz="700" dirty="0"/>
              <a:t>TX </a:t>
            </a:r>
            <a:r>
              <a:rPr lang="ko-KR" altLang="en-US" sz="700" dirty="0"/>
              <a:t>스마트 </a:t>
            </a:r>
            <a:r>
              <a:rPr lang="ko-KR" altLang="en-US" sz="700" dirty="0" err="1"/>
              <a:t>인바디</a:t>
            </a:r>
            <a:r>
              <a:rPr lang="ko-KR" altLang="en-US" sz="700" dirty="0"/>
              <a:t> </a:t>
            </a:r>
            <a:r>
              <a:rPr lang="ko-KR" altLang="en-US" sz="700" dirty="0" err="1"/>
              <a:t>체성분</a:t>
            </a:r>
            <a:r>
              <a:rPr lang="ko-KR" altLang="en-US" sz="700" dirty="0"/>
              <a:t> </a:t>
            </a:r>
            <a:r>
              <a:rPr lang="ko-KR" altLang="en-US" sz="700" dirty="0" smtClean="0"/>
              <a:t>체중계</a:t>
            </a:r>
            <a:r>
              <a:rPr lang="en-US" altLang="ko-KR" sz="700" dirty="0"/>
              <a:t>, https://www.amoremall.com/kr/ko/product/detail?onlineProdSn=51243&amp;prodSn=188614&amp;utm_source=google&amp;utm_medium=da&amp;utm_campaign=ao_google_productdpa&amp;utm_content=&amp;</a:t>
            </a:r>
            <a:r>
              <a:rPr lang="en-US" altLang="ko-KR" sz="700" dirty="0" smtClean="0"/>
              <a:t>utm_campaign=ao_google_productdpa&amp;gclid=CjwKCAjwoMSWBhAdEiwAVJ2ndufS79VDONYVn_U_buFGRVt75eRYoRPuQMNmg1BHPR1kC0qNLqAEMxoC6wYQAvD_BwE&amp;onlineProdCode=006021000019</a:t>
            </a:r>
          </a:p>
        </p:txBody>
      </p:sp>
    </p:spTree>
    <p:extLst>
      <p:ext uri="{BB962C8B-B14F-4D97-AF65-F5344CB8AC3E}">
        <p14:creationId xmlns:p14="http://schemas.microsoft.com/office/powerpoint/2010/main" val="7149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2872" y="1053891"/>
            <a:ext cx="31865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체중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BMI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체지방량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체지방률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내장지방레벨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골격근량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체수분량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세포 외 </a:t>
            </a:r>
            <a:r>
              <a:rPr lang="ko-KR" altLang="en-US" dirty="0" err="1" smtClean="0"/>
              <a:t>수분비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체단백질량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무기질</a:t>
            </a:r>
            <a:r>
              <a:rPr lang="en-US" altLang="ko-KR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10" name="오른쪽 중괄호 9"/>
          <p:cNvSpPr/>
          <p:nvPr/>
        </p:nvSpPr>
        <p:spPr>
          <a:xfrm>
            <a:off x="3059832" y="1268760"/>
            <a:ext cx="1008112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11960" y="192612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저체중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근감소성</a:t>
            </a:r>
            <a:r>
              <a:rPr lang="ko-KR" altLang="en-US" dirty="0" smtClean="0"/>
              <a:t> 비만 진단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3053339" y="3408787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139952" y="3440145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단백질 영양 불량 진단 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3053339" y="4501191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211960" y="45811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근감소증</a:t>
            </a:r>
            <a:r>
              <a:rPr lang="en-US" altLang="ko-KR" dirty="0"/>
              <a:t> </a:t>
            </a:r>
            <a:r>
              <a:rPr lang="ko-KR" altLang="en-US" dirty="0" smtClean="0"/>
              <a:t>진단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0617" y="332656"/>
            <a:ext cx="6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스마트 체중계로부터 도출해낼 수 있는 생체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8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852" y="260648"/>
            <a:ext cx="8207176" cy="36004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000" dirty="0" smtClean="0"/>
              <a:t>열량 영양소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탄수화물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단백질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식이 </a:t>
            </a:r>
            <a:r>
              <a:rPr lang="ko-KR" altLang="en-US" sz="2000" dirty="0" err="1" smtClean="0"/>
              <a:t>코칭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비만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저체중</a:t>
            </a:r>
            <a:r>
              <a:rPr lang="ko-KR" altLang="en-US" sz="2000" dirty="0" smtClean="0"/>
              <a:t> 판정</a:t>
            </a:r>
            <a:endParaRPr lang="ko-KR" altLang="en-US" sz="2000" dirty="0"/>
          </a:p>
        </p:txBody>
      </p:sp>
      <p:pic>
        <p:nvPicPr>
          <p:cNvPr id="5" name="그림 4" descr="체지방률 기준표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1" y="3527923"/>
            <a:ext cx="2721413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4" y="879103"/>
            <a:ext cx="266067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87824" y="764704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1) BMI</a:t>
            </a:r>
          </a:p>
          <a:p>
            <a:r>
              <a:rPr lang="ko-KR" altLang="ko-KR" sz="1500" dirty="0" smtClean="0"/>
              <a:t>노인 </a:t>
            </a:r>
            <a:r>
              <a:rPr lang="ko-KR" altLang="ko-KR" sz="1500" dirty="0"/>
              <a:t>비만은 </a:t>
            </a:r>
            <a:r>
              <a:rPr lang="ko-KR" altLang="ko-KR" sz="1500" dirty="0" err="1"/>
              <a:t>제지방</a:t>
            </a:r>
            <a:r>
              <a:rPr lang="en-US" altLang="ko-KR" sz="1500" dirty="0"/>
              <a:t>(</a:t>
            </a:r>
            <a:r>
              <a:rPr lang="ko-KR" altLang="ko-KR" sz="1500" dirty="0"/>
              <a:t>근육</a:t>
            </a:r>
            <a:r>
              <a:rPr lang="en-US" altLang="ko-KR" sz="1500" dirty="0"/>
              <a:t>) </a:t>
            </a:r>
            <a:r>
              <a:rPr lang="ko-KR" altLang="ko-KR" sz="1500" dirty="0"/>
              <a:t>손실 및 체중의 증가 없이 지방 조직의 </a:t>
            </a:r>
            <a:r>
              <a:rPr lang="ko-KR" altLang="en-US" sz="1500" dirty="0" smtClean="0"/>
              <a:t>증가가 특징이기 때문에 </a:t>
            </a:r>
            <a:r>
              <a:rPr lang="ko-KR" altLang="en-US" sz="1500" dirty="0" err="1" smtClean="0"/>
              <a:t>비만도만으로</a:t>
            </a:r>
            <a:r>
              <a:rPr lang="ko-KR" altLang="en-US" sz="1500" dirty="0" smtClean="0"/>
              <a:t> 비만 판정에는 한계</a:t>
            </a:r>
            <a:endParaRPr lang="en-US" altLang="ko-KR" sz="1500" dirty="0"/>
          </a:p>
          <a:p>
            <a:r>
              <a:rPr lang="ko-KR" altLang="en-US" sz="1500" dirty="0" smtClean="0"/>
              <a:t> </a:t>
            </a:r>
            <a:r>
              <a:rPr lang="en-US" altLang="ko-KR" sz="1500" dirty="0" smtClean="0"/>
              <a:t>-&gt; </a:t>
            </a:r>
            <a:r>
              <a:rPr lang="ko-KR" altLang="en-US" sz="1500" b="1" dirty="0" smtClean="0"/>
              <a:t>체지방률과 내장지방레벨 기준 비만 판정이 더 정확 </a:t>
            </a:r>
            <a:endParaRPr lang="ko-KR" altLang="en-US" sz="1500" b="1" dirty="0"/>
          </a:p>
        </p:txBody>
      </p:sp>
      <p:pic>
        <p:nvPicPr>
          <p:cNvPr id="11" name="그림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894" y="3709466"/>
            <a:ext cx="2484276" cy="24558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069766" y="1777619"/>
            <a:ext cx="6102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2) </a:t>
            </a:r>
            <a:r>
              <a:rPr lang="ko-KR" altLang="en-US" sz="1500" dirty="0" smtClean="0"/>
              <a:t>체지방률 </a:t>
            </a:r>
            <a:endParaRPr lang="en-US" altLang="ko-KR" sz="1500" dirty="0" smtClean="0"/>
          </a:p>
          <a:p>
            <a:r>
              <a:rPr lang="ko-KR" altLang="en-US" sz="1500" dirty="0" smtClean="0"/>
              <a:t>전체 무게에서 체지방이 차지하는 비율</a:t>
            </a:r>
            <a:r>
              <a:rPr lang="en-US" altLang="ko-KR" sz="1500" dirty="0" smtClean="0"/>
              <a:t>, </a:t>
            </a:r>
          </a:p>
          <a:p>
            <a:r>
              <a:rPr lang="ko-KR" altLang="en-US" sz="1500" dirty="0" smtClean="0"/>
              <a:t>체지방이 표준 이하라면 노인 분들의 경우 근육과 체지방 둘 다 적은 경우이기 때문에 골격근량과 종합하여 </a:t>
            </a:r>
            <a:r>
              <a:rPr lang="ko-KR" altLang="en-US" sz="1500" dirty="0" err="1" smtClean="0"/>
              <a:t>저체중</a:t>
            </a:r>
            <a:r>
              <a:rPr lang="ko-KR" altLang="en-US" sz="1500" dirty="0" smtClean="0"/>
              <a:t> 판정 가능</a:t>
            </a:r>
            <a:endParaRPr lang="en-US" altLang="ko-KR" sz="15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056441" y="2821459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3)</a:t>
            </a:r>
            <a:r>
              <a:rPr lang="ko-KR" altLang="en-US" sz="1500" dirty="0" smtClean="0"/>
              <a:t>내장 지방 레벨 </a:t>
            </a:r>
            <a:endParaRPr lang="en-US" altLang="ko-KR" sz="1500" dirty="0" smtClean="0"/>
          </a:p>
          <a:p>
            <a:r>
              <a:rPr lang="ko-KR" altLang="en-US" sz="1500" dirty="0" smtClean="0"/>
              <a:t>복부 체지방 결과를 토대로 판정 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3645024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저체중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진단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b="1" dirty="0" smtClean="0"/>
              <a:t>BMI 18.5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이하</a:t>
            </a:r>
            <a:r>
              <a:rPr lang="en-US" altLang="ko-KR" sz="1400" b="1" dirty="0" smtClean="0"/>
              <a:t>, </a:t>
            </a:r>
          </a:p>
          <a:p>
            <a:r>
              <a:rPr lang="ko-KR" altLang="en-US" sz="1400" b="1" dirty="0" smtClean="0"/>
              <a:t>체지방률 </a:t>
            </a:r>
            <a:r>
              <a:rPr lang="en-US" altLang="ko-KR" sz="1400" b="1" dirty="0" smtClean="0"/>
              <a:t>23%(</a:t>
            </a:r>
            <a:r>
              <a:rPr lang="ko-KR" altLang="en-US" sz="1400" b="1" dirty="0" smtClean="0"/>
              <a:t>여성</a:t>
            </a:r>
            <a:r>
              <a:rPr lang="en-US" altLang="ko-KR" sz="1400" b="1" dirty="0" smtClean="0"/>
              <a:t>), 12%(</a:t>
            </a:r>
            <a:r>
              <a:rPr lang="ko-KR" altLang="en-US" sz="1400" b="1" dirty="0" smtClean="0"/>
              <a:t>남성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이하</a:t>
            </a:r>
            <a:r>
              <a:rPr lang="en-US" altLang="ko-KR" sz="1400" b="1" dirty="0" smtClean="0"/>
              <a:t>, </a:t>
            </a:r>
          </a:p>
          <a:p>
            <a:r>
              <a:rPr lang="ko-KR" altLang="en-US" sz="1400" b="1" dirty="0" smtClean="0"/>
              <a:t>내장지방 레벨 </a:t>
            </a:r>
            <a:r>
              <a:rPr lang="en-US" altLang="ko-KR" sz="1400" b="1" dirty="0" smtClean="0"/>
              <a:t>5 </a:t>
            </a:r>
            <a:r>
              <a:rPr lang="ko-KR" altLang="en-US" sz="1400" b="1" dirty="0" smtClean="0"/>
              <a:t>이하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5772492" y="4608235"/>
            <a:ext cx="33999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/>
              <a:t>비만</a:t>
            </a:r>
            <a:r>
              <a:rPr lang="en-US" altLang="ko-KR" sz="1400" b="1" dirty="0"/>
              <a:t>, </a:t>
            </a:r>
            <a:r>
              <a:rPr lang="ko-KR" altLang="en-US" sz="1400" b="1" dirty="0" err="1" smtClean="0"/>
              <a:t>근감소성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비만 </a:t>
            </a:r>
            <a:r>
              <a:rPr lang="ko-KR" altLang="en-US" sz="1400" dirty="0"/>
              <a:t>진단</a:t>
            </a:r>
            <a:r>
              <a:rPr lang="en-US" altLang="ko-KR" sz="1400" dirty="0"/>
              <a:t>)</a:t>
            </a:r>
          </a:p>
          <a:p>
            <a:r>
              <a:rPr lang="en-US" altLang="ko-KR" sz="1400" b="1" dirty="0"/>
              <a:t>BMI 23 </a:t>
            </a:r>
            <a:r>
              <a:rPr lang="ko-KR" altLang="en-US" sz="1400" b="1" dirty="0"/>
              <a:t>이상</a:t>
            </a:r>
            <a:r>
              <a:rPr lang="en-US" altLang="ko-KR" sz="1400" b="1" dirty="0"/>
              <a:t>,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체지방률 </a:t>
            </a:r>
            <a:r>
              <a:rPr lang="en-US" altLang="ko-KR" sz="1400" b="1" dirty="0"/>
              <a:t>35%(</a:t>
            </a:r>
            <a:r>
              <a:rPr lang="ko-KR" altLang="en-US" sz="1400" b="1" dirty="0"/>
              <a:t>여성</a:t>
            </a:r>
            <a:r>
              <a:rPr lang="en-US" altLang="ko-KR" sz="1400" b="1" dirty="0"/>
              <a:t>), 24%(</a:t>
            </a:r>
            <a:r>
              <a:rPr lang="ko-KR" altLang="en-US" sz="1400" b="1" dirty="0"/>
              <a:t>남성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이상</a:t>
            </a:r>
            <a:r>
              <a:rPr lang="en-US" altLang="ko-KR" sz="1400" b="1" dirty="0"/>
              <a:t>,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내장지방 </a:t>
            </a:r>
            <a:r>
              <a:rPr lang="ko-KR" altLang="en-US" sz="1400" b="1" dirty="0"/>
              <a:t>레벨 </a:t>
            </a:r>
            <a:r>
              <a:rPr lang="en-US" altLang="ko-KR" sz="1400" b="1" dirty="0"/>
              <a:t>9</a:t>
            </a:r>
            <a:r>
              <a:rPr lang="ko-KR" altLang="en-US" sz="1400" b="1" dirty="0"/>
              <a:t> 이상 </a:t>
            </a:r>
            <a:endParaRPr lang="en-US" altLang="ko-KR" sz="1400" b="1" dirty="0"/>
          </a:p>
        </p:txBody>
      </p:sp>
      <p:sp>
        <p:nvSpPr>
          <p:cNvPr id="16" name="직사각형 15"/>
          <p:cNvSpPr/>
          <p:nvPr/>
        </p:nvSpPr>
        <p:spPr>
          <a:xfrm>
            <a:off x="584577" y="4860071"/>
            <a:ext cx="2343599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4578" y="5841268"/>
            <a:ext cx="2343599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3281702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표 </a:t>
            </a:r>
            <a:r>
              <a:rPr lang="en-US" altLang="ko-KR" sz="1000" dirty="0" smtClean="0"/>
              <a:t>2] BMI </a:t>
            </a:r>
            <a:r>
              <a:rPr lang="ko-KR" altLang="en-US" sz="1000" dirty="0" smtClean="0"/>
              <a:t>기준표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25826" y="6224072"/>
            <a:ext cx="2301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표 </a:t>
            </a:r>
            <a:r>
              <a:rPr lang="en-US" altLang="ko-KR" sz="1000" dirty="0"/>
              <a:t>3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체지방률 기준표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6309320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표 </a:t>
            </a:r>
            <a:r>
              <a:rPr lang="en-US" altLang="ko-KR" sz="1000" dirty="0" smtClean="0"/>
              <a:t>4] </a:t>
            </a:r>
            <a:r>
              <a:rPr lang="ko-KR" altLang="en-US" sz="1000" dirty="0" smtClean="0"/>
              <a:t>내장지방레벨 기준표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871595" y="6154822"/>
            <a:ext cx="32321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출처</a:t>
            </a:r>
            <a:r>
              <a:rPr lang="en-US" altLang="ko-KR" sz="500" dirty="0" smtClean="0"/>
              <a:t>: [</a:t>
            </a:r>
            <a:r>
              <a:rPr lang="ko-KR" altLang="en-US" sz="500" dirty="0" smtClean="0"/>
              <a:t>표 </a:t>
            </a:r>
            <a:r>
              <a:rPr lang="en-US" altLang="ko-KR" sz="500" dirty="0" smtClean="0"/>
              <a:t>2] </a:t>
            </a:r>
            <a:r>
              <a:rPr lang="en-US" altLang="ko-KR" sz="500" dirty="0" err="1" smtClean="0"/>
              <a:t>medibloc</a:t>
            </a:r>
            <a:r>
              <a:rPr lang="en-US" altLang="ko-KR" sz="500" dirty="0" smtClean="0"/>
              <a:t>, “BMI </a:t>
            </a:r>
            <a:r>
              <a:rPr lang="ko-KR" altLang="en-US" sz="500" dirty="0" smtClean="0"/>
              <a:t>기준표</a:t>
            </a:r>
            <a:r>
              <a:rPr lang="en-US" altLang="ko-KR" sz="500" dirty="0"/>
              <a:t>”, https://</a:t>
            </a:r>
            <a:r>
              <a:rPr lang="en-US" altLang="ko-KR" sz="500" dirty="0" smtClean="0"/>
              <a:t>blog.medibloc.org/timeline/content/healthcare/19417</a:t>
            </a:r>
            <a:endParaRPr lang="en-US" altLang="ko-KR" sz="500" dirty="0"/>
          </a:p>
          <a:p>
            <a:r>
              <a:rPr lang="en-US" altLang="ko-KR" sz="500" dirty="0" smtClean="0"/>
              <a:t>[</a:t>
            </a:r>
            <a:r>
              <a:rPr lang="ko-KR" altLang="en-US" sz="500" dirty="0" smtClean="0"/>
              <a:t>표 </a:t>
            </a:r>
            <a:r>
              <a:rPr lang="en-US" altLang="ko-KR" sz="500" dirty="0"/>
              <a:t>3</a:t>
            </a:r>
            <a:r>
              <a:rPr lang="en-US" altLang="ko-KR" sz="500" dirty="0" smtClean="0"/>
              <a:t>] </a:t>
            </a:r>
            <a:r>
              <a:rPr lang="en-US" altLang="ko-KR" sz="500" dirty="0" err="1" smtClean="0"/>
              <a:t>winghealthtistory</a:t>
            </a:r>
            <a:r>
              <a:rPr lang="en-US" altLang="ko-KR" sz="500" dirty="0" smtClean="0"/>
              <a:t>, “</a:t>
            </a:r>
            <a:r>
              <a:rPr lang="ko-KR" altLang="en-US" sz="500" dirty="0" smtClean="0"/>
              <a:t>체지방률 기준표</a:t>
            </a:r>
            <a:r>
              <a:rPr lang="en-US" altLang="ko-KR" sz="500" dirty="0" smtClean="0"/>
              <a:t>” </a:t>
            </a:r>
          </a:p>
          <a:p>
            <a:r>
              <a:rPr lang="en-US" altLang="ko-KR" sz="500" dirty="0" smtClean="0"/>
              <a:t>https</a:t>
            </a:r>
            <a:r>
              <a:rPr lang="en-US" altLang="ko-KR" sz="500" dirty="0"/>
              <a:t>://</a:t>
            </a:r>
            <a:r>
              <a:rPr lang="en-US" altLang="ko-KR" sz="500" dirty="0" smtClean="0"/>
              <a:t>winghealth.tistory.com/entry</a:t>
            </a:r>
            <a:r>
              <a:rPr lang="en-US" altLang="ko-KR" sz="500" dirty="0"/>
              <a:t>/%EC%B2%B4%EC%A7%80%EB%B0%A9%EB%A5%A0-%EC%A0%95%EC%83%81%EB%B2%94%EC%9C%84-%EA%B3%84%EC%82%B0%EB%B2%95-%</a:t>
            </a:r>
            <a:r>
              <a:rPr lang="en-US" altLang="ko-KR" sz="500" dirty="0" smtClean="0"/>
              <a:t>EC%A0%95%EB%A6%AC</a:t>
            </a:r>
          </a:p>
          <a:p>
            <a:r>
              <a:rPr lang="en-US" altLang="ko-KR" sz="500" dirty="0" smtClean="0"/>
              <a:t>[</a:t>
            </a:r>
            <a:r>
              <a:rPr lang="ko-KR" altLang="en-US" sz="500" dirty="0" smtClean="0"/>
              <a:t>표 </a:t>
            </a:r>
            <a:r>
              <a:rPr lang="en-US" altLang="ko-KR" sz="500" dirty="0" smtClean="0"/>
              <a:t>4] </a:t>
            </a:r>
            <a:r>
              <a:rPr lang="en-US" altLang="ko-KR" sz="500" dirty="0" err="1" smtClean="0"/>
              <a:t>infotreestistory</a:t>
            </a:r>
            <a:r>
              <a:rPr lang="en-US" altLang="ko-KR" sz="500" dirty="0" smtClean="0"/>
              <a:t>, “</a:t>
            </a:r>
            <a:r>
              <a:rPr lang="ko-KR" altLang="en-US" sz="500" dirty="0" smtClean="0"/>
              <a:t>내장지방레벨 기준표</a:t>
            </a:r>
            <a:r>
              <a:rPr lang="en-US" altLang="ko-KR" sz="500" dirty="0" smtClean="0"/>
              <a:t>”</a:t>
            </a:r>
          </a:p>
          <a:p>
            <a:r>
              <a:rPr lang="en-US" altLang="ko-KR" sz="500" dirty="0"/>
              <a:t>https://</a:t>
            </a:r>
            <a:r>
              <a:rPr lang="en-US" altLang="ko-KR" sz="500" dirty="0" smtClean="0"/>
              <a:t>infotrees.tistory.com/17</a:t>
            </a:r>
          </a:p>
        </p:txBody>
      </p:sp>
    </p:spTree>
    <p:extLst>
      <p:ext uri="{BB962C8B-B14F-4D97-AF65-F5344CB8AC3E}">
        <p14:creationId xmlns:p14="http://schemas.microsoft.com/office/powerpoint/2010/main" val="1029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00852" y="260648"/>
            <a:ext cx="8207176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/>
              <a:t>다량 영양소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탄수화물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단백질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식이 </a:t>
            </a:r>
            <a:r>
              <a:rPr lang="ko-KR" altLang="en-US" sz="2000" dirty="0" err="1" smtClean="0"/>
              <a:t>코칭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EER, </a:t>
            </a:r>
            <a:r>
              <a:rPr lang="ko-KR" altLang="en-US" sz="2000" dirty="0" smtClean="0"/>
              <a:t>에너지 섭취 비율 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27" y="818316"/>
            <a:ext cx="5402651" cy="185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38997" y="2712932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표 </a:t>
            </a:r>
            <a:r>
              <a:rPr lang="en-US" altLang="ko-KR" sz="1000" dirty="0" smtClean="0"/>
              <a:t>5] </a:t>
            </a:r>
            <a:r>
              <a:rPr lang="ko-KR" altLang="en-US" sz="1000" dirty="0" smtClean="0"/>
              <a:t>노인기 </a:t>
            </a:r>
            <a:r>
              <a:rPr lang="ko-KR" altLang="en-US" sz="1000" dirty="0" err="1" smtClean="0"/>
              <a:t>에너지필요추정량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산출식</a:t>
            </a:r>
            <a:r>
              <a:rPr lang="ko-KR" altLang="en-US" sz="1000" dirty="0" smtClean="0"/>
              <a:t> 및 요약 </a:t>
            </a:r>
            <a:endParaRPr lang="ko-KR" altLang="en-US" sz="1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758"/>
              </p:ext>
            </p:extLst>
          </p:nvPr>
        </p:nvGraphicFramePr>
        <p:xfrm>
          <a:off x="1503750" y="2959153"/>
          <a:ext cx="5580542" cy="9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370"/>
                <a:gridCol w="1934055"/>
                <a:gridCol w="1816117"/>
              </a:tblGrid>
              <a:tr h="221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성별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나이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탄수화물</a:t>
                      </a:r>
                      <a:r>
                        <a:rPr lang="en-US" altLang="ko-KR" sz="1100" dirty="0" smtClean="0"/>
                        <a:t>(%)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단백질</a:t>
                      </a:r>
                      <a:r>
                        <a:rPr lang="en-US" altLang="ko-KR" sz="1100" dirty="0" smtClean="0"/>
                        <a:t>(%)</a:t>
                      </a:r>
                      <a:endParaRPr lang="ko-KR" altLang="en-US" sz="1100" dirty="0"/>
                    </a:p>
                  </a:txBody>
                  <a:tcPr/>
                </a:tc>
              </a:tr>
              <a:tr h="358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남성</a:t>
                      </a:r>
                      <a:r>
                        <a:rPr lang="en-US" altLang="ko-KR" sz="1100" dirty="0" smtClean="0"/>
                        <a:t>(65-75</a:t>
                      </a:r>
                      <a:r>
                        <a:rPr lang="ko-KR" altLang="en-US" sz="1100" dirty="0" smtClean="0"/>
                        <a:t>세 이상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55-65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7-20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여성</a:t>
                      </a:r>
                      <a:r>
                        <a:rPr lang="en-US" altLang="ko-KR" sz="1100" dirty="0" smtClean="0"/>
                        <a:t>(65-75</a:t>
                      </a:r>
                      <a:r>
                        <a:rPr lang="ko-KR" altLang="en-US" sz="1100" dirty="0" smtClean="0"/>
                        <a:t>세 이상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55-65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7-20</a:t>
                      </a:r>
                      <a:endParaRPr lang="ko-KR" altLang="en-US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0852" y="4570159"/>
            <a:ext cx="28438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[</a:t>
            </a:r>
            <a:r>
              <a:rPr lang="ko-KR" altLang="en-US" sz="1500" dirty="0" smtClean="0"/>
              <a:t>탄수화물</a:t>
            </a:r>
            <a:r>
              <a:rPr lang="en-US" altLang="ko-KR" sz="1500" dirty="0" smtClean="0"/>
              <a:t>]</a:t>
            </a:r>
            <a:endParaRPr lang="en-US" altLang="ko-KR" sz="1500" dirty="0"/>
          </a:p>
          <a:p>
            <a:r>
              <a:rPr lang="ko-KR" altLang="en-US" sz="1500" dirty="0" smtClean="0"/>
              <a:t>남성 노인 </a:t>
            </a:r>
            <a:r>
              <a:rPr lang="en-US" altLang="ko-KR" sz="1500" dirty="0" smtClean="0"/>
              <a:t>275g~325g </a:t>
            </a:r>
          </a:p>
          <a:p>
            <a:r>
              <a:rPr lang="ko-KR" altLang="en-US" sz="1500" dirty="0" smtClean="0"/>
              <a:t>여성 노인</a:t>
            </a:r>
            <a:r>
              <a:rPr lang="en-US" altLang="ko-KR" sz="1500" dirty="0" smtClean="0"/>
              <a:t> 206g~243g</a:t>
            </a:r>
            <a:endParaRPr lang="ko-KR" altLang="ko-KR" sz="1500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27784" y="4570159"/>
            <a:ext cx="590465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[</a:t>
            </a:r>
            <a:r>
              <a:rPr lang="ko-KR" altLang="en-US" sz="1500" dirty="0" smtClean="0"/>
              <a:t>단백질</a:t>
            </a:r>
            <a:r>
              <a:rPr lang="en-US" altLang="ko-KR" sz="1500" dirty="0" smtClean="0"/>
              <a:t>]</a:t>
            </a:r>
          </a:p>
          <a:p>
            <a:r>
              <a:rPr lang="ko-KR" altLang="en-US" sz="1500" dirty="0" smtClean="0"/>
              <a:t>남성 노인 </a:t>
            </a:r>
            <a:r>
              <a:rPr lang="en-US" altLang="ko-KR" sz="1500" dirty="0" smtClean="0"/>
              <a:t>35g~100g</a:t>
            </a:r>
          </a:p>
          <a:p>
            <a:r>
              <a:rPr lang="ko-KR" altLang="en-US" sz="1500" dirty="0" smtClean="0"/>
              <a:t>여성 노인</a:t>
            </a:r>
            <a:r>
              <a:rPr lang="en-US" altLang="ko-KR" sz="1500" dirty="0" smtClean="0"/>
              <a:t> 28g~80g</a:t>
            </a:r>
          </a:p>
          <a:p>
            <a:r>
              <a:rPr lang="en-US" altLang="ko-KR" sz="1500" dirty="0" smtClean="0"/>
              <a:t>-&gt; </a:t>
            </a:r>
            <a:r>
              <a:rPr lang="ko-KR" altLang="en-US" sz="1500" dirty="0" smtClean="0"/>
              <a:t>노인들의 </a:t>
            </a:r>
            <a:r>
              <a:rPr lang="ko-KR" altLang="en-US" sz="1500" dirty="0" err="1" smtClean="0"/>
              <a:t>근감소증</a:t>
            </a:r>
            <a:r>
              <a:rPr lang="ko-KR" altLang="en-US" sz="1500" dirty="0" smtClean="0"/>
              <a:t> 예방을 위해 </a:t>
            </a:r>
            <a:r>
              <a:rPr lang="ko-KR" altLang="ko-KR" sz="1500" dirty="0" smtClean="0"/>
              <a:t>체중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kg </a:t>
            </a:r>
            <a:r>
              <a:rPr lang="ko-KR" altLang="ko-KR" sz="1500" dirty="0"/>
              <a:t>당</a:t>
            </a:r>
            <a:r>
              <a:rPr lang="en-US" altLang="ko-KR" sz="1500" dirty="0"/>
              <a:t> 1.13g</a:t>
            </a:r>
            <a:r>
              <a:rPr lang="ko-KR" altLang="ko-KR" sz="1500" dirty="0"/>
              <a:t>으로 </a:t>
            </a:r>
            <a:r>
              <a:rPr lang="ko-KR" altLang="ko-KR" sz="1500" dirty="0" smtClean="0"/>
              <a:t>책정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b="1" dirty="0" smtClean="0"/>
              <a:t>70g (</a:t>
            </a:r>
            <a:r>
              <a:rPr lang="ko-KR" altLang="en-US" sz="1500" b="1" dirty="0" smtClean="0"/>
              <a:t>남성 노인</a:t>
            </a:r>
            <a:r>
              <a:rPr lang="en-US" altLang="ko-KR" sz="1500" b="1" dirty="0" smtClean="0"/>
              <a:t>)</a:t>
            </a:r>
            <a:r>
              <a:rPr lang="ko-KR" altLang="ko-KR" sz="1500" b="1" dirty="0" smtClean="0"/>
              <a:t> </a:t>
            </a:r>
            <a:r>
              <a:rPr lang="en-US" altLang="ko-KR" sz="1500" b="1" dirty="0" smtClean="0"/>
              <a:t>60g(</a:t>
            </a:r>
            <a:r>
              <a:rPr lang="ko-KR" altLang="en-US" sz="1500" b="1" dirty="0" smtClean="0"/>
              <a:t>여성 노인</a:t>
            </a:r>
            <a:r>
              <a:rPr lang="en-US" altLang="ko-KR" sz="1500" b="1" dirty="0" smtClean="0"/>
              <a:t>)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단백질 섭취 권장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세계보건기구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14" name="직사각형 13"/>
          <p:cNvSpPr/>
          <p:nvPr/>
        </p:nvSpPr>
        <p:spPr>
          <a:xfrm>
            <a:off x="6380014" y="1334180"/>
            <a:ext cx="576064" cy="8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80204" y="4054508"/>
            <a:ext cx="4248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[</a:t>
            </a:r>
            <a:r>
              <a:rPr lang="ko-KR" altLang="en-US" sz="1000" dirty="0" smtClean="0"/>
              <a:t>표 </a:t>
            </a:r>
            <a:r>
              <a:rPr lang="en-US" altLang="ko-KR" sz="1000" dirty="0" smtClean="0"/>
              <a:t>6] </a:t>
            </a:r>
            <a:r>
              <a:rPr lang="ko-KR" altLang="en-US" sz="1000" dirty="0" smtClean="0"/>
              <a:t>영양소 별 에너지 적정 비율 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5220072" y="6584799"/>
            <a:ext cx="51845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700" dirty="0" smtClean="0"/>
              <a:t>출처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보건복지부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한국영양학회</a:t>
            </a:r>
            <a:r>
              <a:rPr lang="en-US" altLang="ko-KR" sz="700" dirty="0" smtClean="0"/>
              <a:t>, 2020 </a:t>
            </a:r>
            <a:r>
              <a:rPr lang="ko-KR" altLang="en-US" sz="700" dirty="0" smtClean="0"/>
              <a:t>한국인 영양소 섭취 기준 </a:t>
            </a:r>
            <a:r>
              <a:rPr lang="en-US" altLang="ko-KR" sz="700" dirty="0" smtClean="0"/>
              <a:t>– </a:t>
            </a:r>
            <a:r>
              <a:rPr lang="ko-KR" altLang="en-US" sz="700" dirty="0" smtClean="0"/>
              <a:t>에너지와 다량영양소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880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00852" y="260648"/>
            <a:ext cx="8207176" cy="36004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000" dirty="0" smtClean="0"/>
              <a:t>다량 영양소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탄수화물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단백질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식이 </a:t>
            </a:r>
            <a:r>
              <a:rPr lang="ko-KR" altLang="en-US" sz="2000" dirty="0" err="1" smtClean="0"/>
              <a:t>코칭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탄수화물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7806" y="1042628"/>
            <a:ext cx="74888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저체중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진단</a:t>
            </a:r>
            <a:r>
              <a:rPr lang="en-US" altLang="ko-KR" sz="1500" dirty="0" smtClean="0"/>
              <a:t>) – </a:t>
            </a:r>
            <a:r>
              <a:rPr lang="ko-KR" altLang="en-US" sz="1500" dirty="0" smtClean="0"/>
              <a:t>한 끼에 당질 약 </a:t>
            </a:r>
            <a:r>
              <a:rPr lang="en-US" altLang="ko-KR" sz="1500" dirty="0" smtClean="0"/>
              <a:t>70g</a:t>
            </a:r>
            <a:r>
              <a:rPr lang="ko-KR" altLang="en-US" sz="1500" dirty="0" smtClean="0"/>
              <a:t>정도로 식이 </a:t>
            </a:r>
            <a:r>
              <a:rPr lang="ko-KR" altLang="en-US" sz="1500" dirty="0" err="1" smtClean="0"/>
              <a:t>코칭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2130" y="1365794"/>
            <a:ext cx="7776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Ex) </a:t>
            </a:r>
            <a:r>
              <a:rPr lang="ko-KR" altLang="en-US" sz="1500" dirty="0" smtClean="0"/>
              <a:t>우유를 간식으로 하루 두 잔 이상 드세요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야채와 과일을 충분히 드시고 한 끼에 밥 </a:t>
            </a:r>
            <a:r>
              <a:rPr lang="ko-KR" altLang="en-US" sz="1500" dirty="0" err="1" smtClean="0"/>
              <a:t>한공기</a:t>
            </a:r>
            <a:r>
              <a:rPr lang="ko-KR" altLang="en-US" sz="1500" dirty="0" smtClean="0"/>
              <a:t> 씩 챙겨 드세요</a:t>
            </a:r>
            <a:r>
              <a:rPr lang="en-US" altLang="ko-KR" sz="1500" dirty="0" smtClean="0"/>
              <a:t>. </a:t>
            </a:r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2" y="3140968"/>
            <a:ext cx="4429125" cy="322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789" y="3068960"/>
            <a:ext cx="4046855" cy="329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227806" y="1911689"/>
            <a:ext cx="90707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비만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근감소성</a:t>
            </a:r>
            <a:r>
              <a:rPr lang="ko-KR" altLang="en-US" sz="1500" dirty="0" smtClean="0"/>
              <a:t> 비만 진단</a:t>
            </a:r>
            <a:r>
              <a:rPr lang="en-US" altLang="ko-KR" sz="1500" dirty="0" smtClean="0"/>
              <a:t>) –</a:t>
            </a:r>
            <a:r>
              <a:rPr lang="ko-KR" altLang="en-US" sz="1500" dirty="0" smtClean="0"/>
              <a:t>한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끼에 당질 </a:t>
            </a:r>
            <a:r>
              <a:rPr lang="en-US" altLang="ko-KR" sz="1500" dirty="0" smtClean="0"/>
              <a:t>60g, </a:t>
            </a:r>
            <a:r>
              <a:rPr lang="ko-KR" altLang="en-US" sz="1500" dirty="0" smtClean="0"/>
              <a:t>당질 대신 단백질 섭취를 더 늘리는 방향으로 식이 </a:t>
            </a:r>
            <a:r>
              <a:rPr lang="ko-KR" altLang="en-US" sz="1500" dirty="0" err="1" smtClean="0"/>
              <a:t>코칭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5798" y="700571"/>
            <a:ext cx="76328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식이섬유 위주의 당질 섭취 권장 </a:t>
            </a:r>
            <a:r>
              <a:rPr lang="en-US" altLang="ko-KR" sz="1500" dirty="0" smtClean="0"/>
              <a:t>(1</a:t>
            </a:r>
            <a:r>
              <a:rPr lang="ko-KR" altLang="en-US" sz="1500" dirty="0" smtClean="0"/>
              <a:t>일 충분 </a:t>
            </a:r>
            <a:r>
              <a:rPr lang="ko-KR" altLang="en-US" sz="1500" dirty="0"/>
              <a:t>섭취량</a:t>
            </a:r>
            <a:r>
              <a:rPr lang="en-US" altLang="ko-KR" sz="1500" dirty="0"/>
              <a:t>:</a:t>
            </a:r>
            <a:r>
              <a:rPr lang="ko-KR" altLang="en-US" sz="1500" dirty="0"/>
              <a:t> 남성</a:t>
            </a:r>
            <a:r>
              <a:rPr lang="en-US" altLang="ko-KR" sz="1500" dirty="0"/>
              <a:t>(25g), </a:t>
            </a:r>
            <a:r>
              <a:rPr lang="ko-KR" altLang="en-US" sz="1500" dirty="0"/>
              <a:t>여성 </a:t>
            </a:r>
            <a:r>
              <a:rPr lang="en-US" altLang="ko-KR" sz="1500" dirty="0"/>
              <a:t>(20g))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2130" y="2254395"/>
            <a:ext cx="80615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Ex) </a:t>
            </a:r>
            <a:r>
              <a:rPr lang="ko-KR" altLang="en-US" sz="1500" dirty="0" smtClean="0"/>
              <a:t>우유를 간식으로 하루 한 잔 이상 드세요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야채와 과일을 충분히 드시고 한 끼에 밥 반 공기씩 챙겨 드세요 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5220072" y="6584799"/>
            <a:ext cx="51845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700" dirty="0" smtClean="0"/>
              <a:t>출처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보건복지부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한국영양학회</a:t>
            </a:r>
            <a:r>
              <a:rPr lang="en-US" altLang="ko-KR" sz="700" dirty="0" smtClean="0"/>
              <a:t>, 2020 </a:t>
            </a:r>
            <a:r>
              <a:rPr lang="ko-KR" altLang="en-US" sz="700" dirty="0" smtClean="0"/>
              <a:t>한국인 영양소 섭취 기준 </a:t>
            </a:r>
            <a:r>
              <a:rPr lang="en-US" altLang="ko-KR" sz="700" dirty="0" smtClean="0"/>
              <a:t>– </a:t>
            </a:r>
            <a:r>
              <a:rPr lang="ko-KR" altLang="en-US" sz="700" dirty="0" smtClean="0"/>
              <a:t>에너지와 다량영양소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45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07176" cy="36004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000" dirty="0" smtClean="0"/>
              <a:t>다량 영양소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탄수화물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단백질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식이 </a:t>
            </a:r>
            <a:r>
              <a:rPr lang="ko-KR" altLang="en-US" sz="2000" dirty="0" err="1" smtClean="0"/>
              <a:t>코칭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단백질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692695"/>
            <a:ext cx="76800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단백질은 노인의 </a:t>
            </a:r>
            <a:r>
              <a:rPr lang="ko-KR" altLang="en-US" sz="1500" dirty="0" err="1" smtClean="0"/>
              <a:t>근감소증</a:t>
            </a:r>
            <a:r>
              <a:rPr lang="ko-KR" altLang="en-US" sz="1500" dirty="0" smtClean="0"/>
              <a:t> 예방에 필수적인 영양소이기 때문에 </a:t>
            </a:r>
            <a:r>
              <a:rPr lang="ko-KR" altLang="en-US" sz="1500" dirty="0" err="1" smtClean="0"/>
              <a:t>저체중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비만 노인 모두 </a:t>
            </a:r>
            <a:r>
              <a:rPr lang="ko-KR" altLang="en-US" sz="1500" b="1" dirty="0" smtClean="0"/>
              <a:t>한 끼에</a:t>
            </a:r>
            <a:r>
              <a:rPr lang="en-US" altLang="ko-KR" sz="1500" b="1" dirty="0"/>
              <a:t> </a:t>
            </a:r>
            <a:r>
              <a:rPr lang="ko-KR" altLang="en-US" sz="1500" b="1" dirty="0" smtClean="0"/>
              <a:t>단백질 </a:t>
            </a:r>
            <a:r>
              <a:rPr lang="en-US" altLang="ko-KR" sz="1500" b="1" dirty="0" smtClean="0"/>
              <a:t>20-25g </a:t>
            </a:r>
            <a:r>
              <a:rPr lang="ko-KR" altLang="en-US" sz="1500" dirty="0" smtClean="0"/>
              <a:t>식이 </a:t>
            </a:r>
            <a:r>
              <a:rPr lang="ko-KR" altLang="en-US" sz="1500" dirty="0" err="1" smtClean="0"/>
              <a:t>코칭</a:t>
            </a:r>
            <a:endParaRPr lang="ko-KR" altLang="en-US" sz="1500" dirty="0"/>
          </a:p>
        </p:txBody>
      </p:sp>
      <p:pic>
        <p:nvPicPr>
          <p:cNvPr id="6" name="그림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059" y="1605854"/>
            <a:ext cx="5417389" cy="32022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1560" y="1246692"/>
            <a:ext cx="7704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Ex) </a:t>
            </a:r>
            <a:r>
              <a:rPr lang="ko-KR" altLang="ko-KR" sz="1500" dirty="0"/>
              <a:t>간식으로 우유 한 </a:t>
            </a:r>
            <a:r>
              <a:rPr lang="ko-KR" altLang="ko-KR" sz="1500" dirty="0" smtClean="0"/>
              <a:t>잔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이상</a:t>
            </a:r>
            <a:r>
              <a:rPr lang="ko-KR" altLang="ko-KR" sz="1500" dirty="0" smtClean="0"/>
              <a:t>을 드세요</a:t>
            </a:r>
            <a:r>
              <a:rPr lang="en-US" altLang="ko-KR" sz="1500" dirty="0" smtClean="0"/>
              <a:t>, </a:t>
            </a:r>
            <a:r>
              <a:rPr lang="ko-KR" altLang="ko-KR" sz="1500" dirty="0" smtClean="0"/>
              <a:t>한 </a:t>
            </a:r>
            <a:r>
              <a:rPr lang="ko-KR" altLang="ko-KR" sz="1500" dirty="0"/>
              <a:t>끼에 </a:t>
            </a:r>
            <a:r>
              <a:rPr lang="ko-KR" altLang="en-US" sz="1500" dirty="0" smtClean="0"/>
              <a:t>돼지고기 살코기 한 접시 </a:t>
            </a:r>
            <a:r>
              <a:rPr lang="ko-KR" altLang="ko-KR" sz="1500" dirty="0" smtClean="0"/>
              <a:t>이상 드세요</a:t>
            </a:r>
            <a:r>
              <a:rPr lang="en-US" altLang="ko-KR" sz="1500" dirty="0" smtClean="0"/>
              <a:t>. </a:t>
            </a:r>
            <a:endParaRPr lang="ko-KR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5107250"/>
            <a:ext cx="89786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조리의 어려움</a:t>
            </a:r>
            <a:r>
              <a:rPr lang="en-US" altLang="ko-KR" sz="1500" dirty="0" smtClean="0"/>
              <a:t>, </a:t>
            </a:r>
            <a:r>
              <a:rPr lang="ko-KR" altLang="ko-KR" sz="1500" dirty="0" smtClean="0"/>
              <a:t>기호나 </a:t>
            </a:r>
            <a:r>
              <a:rPr lang="ko-KR" altLang="ko-KR" sz="1500" dirty="0"/>
              <a:t>건강 상의 문제로 단백질을 섭취하기 쉽지 않다면 </a:t>
            </a:r>
            <a:endParaRPr lang="en-US" altLang="ko-KR" sz="1500" dirty="0" smtClean="0"/>
          </a:p>
          <a:p>
            <a:r>
              <a:rPr lang="ko-KR" altLang="ko-KR" sz="1500" b="1" dirty="0" smtClean="0"/>
              <a:t>시니어용 </a:t>
            </a:r>
            <a:r>
              <a:rPr lang="ko-KR" altLang="ko-KR" sz="1500" b="1" dirty="0"/>
              <a:t>단백질 </a:t>
            </a:r>
            <a:r>
              <a:rPr lang="ko-KR" altLang="ko-KR" sz="1500" b="1" dirty="0" err="1" smtClean="0"/>
              <a:t>보충제</a:t>
            </a:r>
            <a:r>
              <a:rPr lang="en-US" altLang="ko-KR" sz="1500" b="1" dirty="0" smtClean="0"/>
              <a:t> </a:t>
            </a:r>
            <a:r>
              <a:rPr lang="ko-KR" altLang="en-US" sz="1500" dirty="0" smtClean="0"/>
              <a:t>식이 </a:t>
            </a:r>
            <a:r>
              <a:rPr lang="ko-KR" altLang="en-US" sz="1500" dirty="0" err="1" smtClean="0"/>
              <a:t>코칭</a:t>
            </a:r>
            <a:r>
              <a:rPr lang="ko-KR" altLang="en-US" sz="1500" dirty="0" smtClean="0"/>
              <a:t> 필요 </a:t>
            </a:r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5661248"/>
            <a:ext cx="59564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ko-KR" sz="1500" dirty="0" smtClean="0"/>
              <a:t>유당이 </a:t>
            </a:r>
            <a:r>
              <a:rPr lang="ko-KR" altLang="ko-KR" sz="1500" dirty="0"/>
              <a:t>없는 </a:t>
            </a:r>
            <a:r>
              <a:rPr lang="ko-KR" altLang="ko-KR" sz="1500" dirty="0" err="1"/>
              <a:t>유청</a:t>
            </a:r>
            <a:r>
              <a:rPr lang="ko-KR" altLang="ko-KR" sz="1500" dirty="0"/>
              <a:t> 단백질이나 대두단백질 등의 </a:t>
            </a:r>
            <a:r>
              <a:rPr lang="ko-KR" altLang="ko-KR" sz="1500" dirty="0" err="1" smtClean="0"/>
              <a:t>보충제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en-US" altLang="ko-KR" sz="1500" dirty="0" smtClean="0"/>
              <a:t>1</a:t>
            </a:r>
            <a:r>
              <a:rPr lang="ko-KR" altLang="ko-KR" sz="1500" dirty="0"/>
              <a:t>회 분량으로 단백질을</a:t>
            </a:r>
            <a:r>
              <a:rPr lang="en-US" altLang="ko-KR" sz="1500" dirty="0"/>
              <a:t> 15g-20g </a:t>
            </a:r>
            <a:r>
              <a:rPr lang="ko-KR" altLang="ko-KR" sz="1500" dirty="0"/>
              <a:t>이상 섭취 가능</a:t>
            </a:r>
            <a:r>
              <a:rPr lang="en-US" altLang="ko-KR" sz="1500" dirty="0"/>
              <a:t>.</a:t>
            </a:r>
            <a:endParaRPr lang="ko-KR" altLang="ko-KR" sz="1500" dirty="0"/>
          </a:p>
          <a:p>
            <a:pPr marL="285750" indent="-285750">
              <a:buFontTx/>
              <a:buChar char="-"/>
            </a:pPr>
            <a:r>
              <a:rPr lang="en-US" altLang="ko-KR" sz="1500" dirty="0"/>
              <a:t>1</a:t>
            </a:r>
            <a:r>
              <a:rPr lang="ko-KR" altLang="ko-KR" sz="1500" dirty="0"/>
              <a:t>일</a:t>
            </a:r>
            <a:r>
              <a:rPr lang="en-US" altLang="ko-KR" sz="1500" dirty="0"/>
              <a:t> 1</a:t>
            </a:r>
            <a:r>
              <a:rPr lang="ko-KR" altLang="ko-KR" sz="1500" dirty="0"/>
              <a:t>회 섭취 권장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0072" y="6584799"/>
            <a:ext cx="51845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700" dirty="0" smtClean="0"/>
              <a:t>출처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보건복지부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한국영양학회</a:t>
            </a:r>
            <a:r>
              <a:rPr lang="en-US" altLang="ko-KR" sz="700" dirty="0" smtClean="0"/>
              <a:t>, 2020 </a:t>
            </a:r>
            <a:r>
              <a:rPr lang="ko-KR" altLang="en-US" sz="700" dirty="0" smtClean="0"/>
              <a:t>한국인 영양소 섭취 기준 </a:t>
            </a:r>
            <a:r>
              <a:rPr lang="en-US" altLang="ko-KR" sz="700" dirty="0" smtClean="0"/>
              <a:t>– </a:t>
            </a:r>
            <a:r>
              <a:rPr lang="ko-KR" altLang="en-US" sz="700" dirty="0" smtClean="0"/>
              <a:t>에너지와 다량영양소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6786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1525</Words>
  <Application>Microsoft Office PowerPoint</Application>
  <PresentationFormat>화면 슬라이드 쇼(4:3)</PresentationFormat>
  <Paragraphs>196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스마트 체중계를 이용한 식이 코칭</vt:lpstr>
      <vt:lpstr>현재 노인 요양 시설에서 이루어지는 식이 코칭 현황</vt:lpstr>
      <vt:lpstr>현재 노인 요양 시설에서 제공되는 식단</vt:lpstr>
      <vt:lpstr>PowerPoint 프레젠테이션</vt:lpstr>
      <vt:lpstr>PowerPoint 프레젠테이션</vt:lpstr>
      <vt:lpstr>열량 영양소(탄수화물, 단백질) 식이 코칭 - 비만, 저체중 판정</vt:lpstr>
      <vt:lpstr>PowerPoint 프레젠테이션</vt:lpstr>
      <vt:lpstr>다량 영양소(탄수화물, 단백질) 식이 코칭 – 탄수화물  </vt:lpstr>
      <vt:lpstr>다량 영양소(탄수화물, 단백질) 식이 코칭 – 단백질  </vt:lpstr>
      <vt:lpstr>다량 무기질, 비타민(나트륨, 칼슘, 비타민 D) 식이 코칭 – 나트륨 </vt:lpstr>
      <vt:lpstr>다량 무기질, 비타민 (나트륨, 칼슘, 비타민 D) 식이 코칭 – 칼슘, 비타민 D </vt:lpstr>
      <vt:lpstr>미량 영양소(나트륨, 칼슘, 비타민 D) 식이 코칭 – 칼슘, 비타민 D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체중계를 이용한 식이코칭</dc:title>
  <dc:creator>821043080853</dc:creator>
  <cp:lastModifiedBy>821043080853</cp:lastModifiedBy>
  <cp:revision>633</cp:revision>
  <dcterms:created xsi:type="dcterms:W3CDTF">2022-07-16T14:10:18Z</dcterms:created>
  <dcterms:modified xsi:type="dcterms:W3CDTF">2022-07-25T08:18:52Z</dcterms:modified>
</cp:coreProperties>
</file>