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1" r:id="rId12"/>
    <p:sldId id="272" r:id="rId13"/>
    <p:sldId id="270" r:id="rId14"/>
    <p:sldId id="273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275" autoAdjust="0"/>
  </p:normalViewPr>
  <p:slideViewPr>
    <p:cSldViewPr>
      <p:cViewPr varScale="1">
        <p:scale>
          <a:sx n="90" d="100"/>
          <a:sy n="90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19CD6-AD0C-4D00-9A3F-824B8D676939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F1E0C-DB64-44F1-809A-FEB13C98B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3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1E0C-DB64-44F1-809A-FEB13C98B0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민감도는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질병이 있는 사람을 얼마나 잘 찾아내는가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기준이고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특이도는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정상인 경우를 얼마나 잘 찾아내는가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기준이다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슬라이드 새로운 파일에서 지우기 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1E0C-DB64-44F1-809A-FEB13C98B0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23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추정진단이라도 병원에서의 </a:t>
            </a:r>
            <a:r>
              <a:rPr lang="ko-KR" altLang="en-US" dirty="0" err="1"/>
              <a:t>확진을</a:t>
            </a:r>
            <a:r>
              <a:rPr lang="ko-KR" altLang="en-US" dirty="0"/>
              <a:t> 위해서는 </a:t>
            </a:r>
            <a:r>
              <a:rPr lang="en-US" altLang="ko-KR" dirty="0"/>
              <a:t>DXA, BIA</a:t>
            </a:r>
            <a:r>
              <a:rPr lang="ko-KR" altLang="en-US" dirty="0"/>
              <a:t>가 있는 의료기관으로 </a:t>
            </a:r>
            <a:r>
              <a:rPr lang="ko-KR" altLang="en-US" dirty="0" err="1"/>
              <a:t>가야한다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1E0C-DB64-44F1-809A-FEB13C98B0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7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종아리 둘레 측정은 어려울 것 같다</a:t>
            </a:r>
            <a:r>
              <a:rPr lang="en-US" altLang="ko-KR" dirty="0"/>
              <a:t>.</a:t>
            </a:r>
            <a:r>
              <a:rPr lang="en-US" altLang="ko-KR" baseline="0" dirty="0"/>
              <a:t>  SARC-F </a:t>
            </a:r>
            <a:r>
              <a:rPr lang="ko-KR" altLang="en-US" baseline="0" dirty="0"/>
              <a:t>높은 특이도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하지만 낮은 민감도로 종아리둘레와 함께 평가해야만 더 정확하긴 함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1E0C-DB64-44F1-809A-FEB13C98B0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0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감속 없이 정상 속도로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걷는 데 걸리는 시간을 측정하고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번의 시도 평균 결과를 기록 속도로 사용할 것을 권장합니다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성별에 따른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컷오프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값은 무시한다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1E0C-DB64-44F1-809A-FEB13C98B0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9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err="1"/>
              <a:t>회의자에서</a:t>
            </a:r>
            <a:r>
              <a:rPr lang="ko-KR" altLang="en-US" dirty="0"/>
              <a:t> 앉았다 일어서기 평가 </a:t>
            </a:r>
            <a:endParaRPr lang="en-US" altLang="ko-KR" dirty="0"/>
          </a:p>
          <a:p>
            <a:r>
              <a:rPr lang="ko-KR" altLang="en-US" dirty="0"/>
              <a:t>평가는 ‘시작 버튼’을 클릭함으로써 시작</a:t>
            </a:r>
            <a:r>
              <a:rPr lang="en-US" altLang="ko-KR" dirty="0"/>
              <a:t>(status== true)</a:t>
            </a:r>
            <a:r>
              <a:rPr lang="ko-KR" altLang="en-US" dirty="0"/>
              <a:t>되며</a:t>
            </a:r>
            <a:r>
              <a:rPr lang="en-US" altLang="ko-KR" dirty="0"/>
              <a:t>, </a:t>
            </a:r>
            <a:r>
              <a:rPr lang="ko-KR" altLang="en-US" dirty="0" err="1"/>
              <a:t>세팅</a:t>
            </a:r>
            <a:r>
              <a:rPr lang="ko-KR" altLang="en-US" dirty="0"/>
              <a:t> 과정 이후 본 평가가 진행된다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 err="1"/>
              <a:t>세팅</a:t>
            </a:r>
            <a:r>
              <a:rPr lang="ko-KR" altLang="en-US" dirty="0"/>
              <a:t> 과정’은 먼저 일어선 자세와 앉은 자세 각각의</a:t>
            </a:r>
            <a:r>
              <a:rPr lang="ko-KR" altLang="en-US" baseline="0" dirty="0"/>
              <a:t> </a:t>
            </a:r>
            <a:r>
              <a:rPr lang="en-US" altLang="ko-KR" dirty="0"/>
              <a:t>yaw, roll </a:t>
            </a:r>
            <a:r>
              <a:rPr lang="ko-KR" altLang="en-US" dirty="0"/>
              <a:t>값을 추출하여 자세 변화에 따른 ‘</a:t>
            </a:r>
            <a:r>
              <a:rPr lang="en-US" altLang="ko-KR" dirty="0"/>
              <a:t>yaw, roll</a:t>
            </a:r>
            <a:r>
              <a:rPr lang="en-US" altLang="ko-KR" baseline="0" dirty="0"/>
              <a:t> </a:t>
            </a:r>
            <a:r>
              <a:rPr lang="ko-KR" altLang="en-US" dirty="0"/>
              <a:t>값 차이’의 절댓값을 계산한다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계산된 각각의</a:t>
            </a:r>
            <a:r>
              <a:rPr lang="ko-KR" altLang="en-US" baseline="0" dirty="0"/>
              <a:t> </a:t>
            </a:r>
            <a:r>
              <a:rPr lang="ko-KR" altLang="en-US" dirty="0"/>
              <a:t>값에 허용 오차</a:t>
            </a:r>
            <a:r>
              <a:rPr lang="en-US" altLang="ko-KR" dirty="0"/>
              <a:t>(</a:t>
            </a:r>
            <a:r>
              <a:rPr lang="en-US" altLang="ko-KR" dirty="0" err="1"/>
              <a:t>err_range</a:t>
            </a:r>
            <a:r>
              <a:rPr lang="en-US" altLang="ko-KR" dirty="0"/>
              <a:t>)</a:t>
            </a:r>
            <a:r>
              <a:rPr lang="ko-KR" altLang="en-US" dirty="0"/>
              <a:t>를 부여하여 자세 변화 감지를 위한 </a:t>
            </a:r>
            <a:r>
              <a:rPr lang="en-US" altLang="ko-KR" dirty="0"/>
              <a:t>Cut-off </a:t>
            </a:r>
            <a:r>
              <a:rPr lang="ko-KR" altLang="en-US" dirty="0"/>
              <a:t>점수</a:t>
            </a:r>
            <a:r>
              <a:rPr lang="en-US" altLang="ko-KR" dirty="0"/>
              <a:t>(</a:t>
            </a:r>
            <a:r>
              <a:rPr lang="en-US" altLang="ko-KR" dirty="0" err="1"/>
              <a:t>yaw_cutoff</a:t>
            </a:r>
            <a:r>
              <a:rPr lang="en-US" altLang="ko-KR" dirty="0"/>
              <a:t>, </a:t>
            </a:r>
            <a:r>
              <a:rPr lang="en-US" altLang="ko-KR" dirty="0" err="1"/>
              <a:t>roll_cutoff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ko-KR" altLang="en-US" baseline="0" dirty="0"/>
              <a:t> </a:t>
            </a:r>
            <a:r>
              <a:rPr lang="ko-KR" altLang="en-US" dirty="0"/>
              <a:t>산출한다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본 연구팀은 </a:t>
            </a:r>
            <a:r>
              <a:rPr lang="en-US" altLang="ko-KR" dirty="0"/>
              <a:t>30%</a:t>
            </a:r>
            <a:r>
              <a:rPr lang="ko-KR" altLang="en-US" dirty="0"/>
              <a:t>의 오차를 허용하였으며</a:t>
            </a:r>
            <a:r>
              <a:rPr lang="en-US" altLang="ko-KR" dirty="0"/>
              <a:t>, </a:t>
            </a:r>
            <a:r>
              <a:rPr lang="ko-KR" altLang="en-US" dirty="0"/>
              <a:t>본 평가는 </a:t>
            </a:r>
            <a:r>
              <a:rPr lang="en-US" altLang="ko-KR" dirty="0"/>
              <a:t>Cut-off </a:t>
            </a:r>
            <a:r>
              <a:rPr lang="ko-KR" altLang="en-US" dirty="0"/>
              <a:t>점수가 큰 값을 기준으로</a:t>
            </a:r>
            <a:r>
              <a:rPr lang="ko-KR" altLang="en-US" baseline="0" dirty="0"/>
              <a:t> </a:t>
            </a:r>
            <a:r>
              <a:rPr lang="ko-KR" altLang="en-US" dirty="0"/>
              <a:t>자세 변화를 감지한다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‘</a:t>
            </a:r>
            <a:r>
              <a:rPr lang="ko-KR" altLang="en-US" dirty="0" err="1"/>
              <a:t>세팅</a:t>
            </a:r>
            <a:r>
              <a:rPr lang="ko-KR" altLang="en-US" dirty="0"/>
              <a:t> 과정’이 종료된</a:t>
            </a:r>
            <a:r>
              <a:rPr lang="ko-KR" altLang="en-US" baseline="0" dirty="0"/>
              <a:t> </a:t>
            </a:r>
            <a:r>
              <a:rPr lang="ko-KR" altLang="en-US" dirty="0"/>
              <a:t>후 본 평가가 시작되며 변화된 </a:t>
            </a:r>
            <a:r>
              <a:rPr lang="ko-KR" altLang="en-US" dirty="0" err="1"/>
              <a:t>자이로</a:t>
            </a:r>
            <a:r>
              <a:rPr lang="ko-KR" altLang="en-US" dirty="0"/>
              <a:t> 센서 값이</a:t>
            </a:r>
            <a:r>
              <a:rPr lang="ko-KR" altLang="en-US" baseline="0" dirty="0"/>
              <a:t> </a:t>
            </a:r>
            <a:r>
              <a:rPr lang="en-US" altLang="ko-KR" dirty="0"/>
              <a:t>Cut-off </a:t>
            </a:r>
            <a:r>
              <a:rPr lang="ko-KR" altLang="en-US" dirty="0"/>
              <a:t>점수를 넘어섰을 때 자세 변화</a:t>
            </a:r>
            <a:r>
              <a:rPr lang="en-US" altLang="ko-KR" dirty="0"/>
              <a:t>(position)</a:t>
            </a:r>
            <a:r>
              <a:rPr lang="ko-KR" altLang="en-US" dirty="0"/>
              <a:t>가</a:t>
            </a:r>
            <a:r>
              <a:rPr lang="ko-KR" altLang="en-US" baseline="0" dirty="0"/>
              <a:t> </a:t>
            </a:r>
            <a:r>
              <a:rPr lang="ko-KR" altLang="en-US" dirty="0"/>
              <a:t>있다고 판단한다</a:t>
            </a:r>
            <a:r>
              <a:rPr lang="en-US" altLang="ko-KR" dirty="0"/>
              <a:t>. </a:t>
            </a:r>
            <a:r>
              <a:rPr lang="ko-KR" altLang="en-US" dirty="0"/>
              <a:t>앉은 자세에서 일어선 자세로 변화</a:t>
            </a:r>
            <a:r>
              <a:rPr lang="ko-KR" altLang="en-US" baseline="0" dirty="0"/>
              <a:t> </a:t>
            </a:r>
            <a:r>
              <a:rPr lang="ko-KR" altLang="en-US" dirty="0"/>
              <a:t>될 때 카운트</a:t>
            </a:r>
            <a:r>
              <a:rPr lang="en-US" altLang="ko-KR" dirty="0"/>
              <a:t>(count)</a:t>
            </a:r>
            <a:r>
              <a:rPr lang="ko-KR" altLang="en-US" dirty="0"/>
              <a:t>를 증가시키며</a:t>
            </a:r>
            <a:r>
              <a:rPr lang="en-US" altLang="ko-KR" dirty="0"/>
              <a:t>, </a:t>
            </a:r>
            <a:r>
              <a:rPr lang="ko-KR" altLang="en-US" dirty="0"/>
              <a:t>카운트 값이 </a:t>
            </a:r>
            <a:r>
              <a:rPr lang="en-US" altLang="ko-KR" dirty="0"/>
              <a:t>5</a:t>
            </a:r>
            <a:r>
              <a:rPr lang="ko-KR" altLang="en-US" dirty="0"/>
              <a:t>가</a:t>
            </a:r>
            <a:r>
              <a:rPr lang="ko-KR" altLang="en-US" baseline="0" dirty="0"/>
              <a:t> </a:t>
            </a:r>
            <a:r>
              <a:rPr lang="ko-KR" altLang="en-US" dirty="0"/>
              <a:t>되었다면 평가를 종료하고 소요 시간</a:t>
            </a:r>
            <a:r>
              <a:rPr lang="en-US" altLang="ko-KR" dirty="0"/>
              <a:t>(</a:t>
            </a:r>
            <a:r>
              <a:rPr lang="en-US" altLang="ko-KR" dirty="0" err="1"/>
              <a:t>duration_time</a:t>
            </a:r>
            <a:r>
              <a:rPr lang="en-US" altLang="ko-KR" dirty="0"/>
              <a:t>)</a:t>
            </a:r>
            <a:r>
              <a:rPr lang="ko-KR" altLang="en-US" dirty="0"/>
              <a:t>을 계산한다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산출된 소요 시간이 </a:t>
            </a:r>
            <a:r>
              <a:rPr lang="en-US" altLang="ko-KR" dirty="0"/>
              <a:t>12</a:t>
            </a:r>
            <a:r>
              <a:rPr lang="ko-KR" altLang="en-US" dirty="0"/>
              <a:t>초 이상일</a:t>
            </a:r>
            <a:r>
              <a:rPr lang="ko-KR" altLang="en-US" baseline="0" dirty="0"/>
              <a:t> </a:t>
            </a:r>
            <a:r>
              <a:rPr lang="ko-KR" altLang="en-US" dirty="0"/>
              <a:t>경우 </a:t>
            </a:r>
            <a:r>
              <a:rPr lang="ko-KR" altLang="en-US" dirty="0" err="1"/>
              <a:t>근감소증</a:t>
            </a:r>
            <a:r>
              <a:rPr lang="ko-KR" altLang="en-US" dirty="0"/>
              <a:t> 가능성이 있다고 예측하며</a:t>
            </a:r>
            <a:r>
              <a:rPr lang="en-US" altLang="ko-KR" dirty="0"/>
              <a:t>, </a:t>
            </a:r>
            <a:r>
              <a:rPr lang="ko-KR" altLang="en-US" dirty="0"/>
              <a:t>아닐 경우</a:t>
            </a:r>
            <a:r>
              <a:rPr lang="ko-KR" altLang="en-US" baseline="0" dirty="0"/>
              <a:t> </a:t>
            </a:r>
            <a:r>
              <a:rPr lang="ko-KR" altLang="en-US" dirty="0" err="1"/>
              <a:t>근감소증</a:t>
            </a:r>
            <a:r>
              <a:rPr lang="ko-KR" altLang="en-US" dirty="0"/>
              <a:t> 가능성을 배제하지 않고 ‘신속 </a:t>
            </a:r>
            <a:r>
              <a:rPr lang="ko-KR" altLang="en-US" dirty="0" err="1"/>
              <a:t>태핑</a:t>
            </a:r>
            <a:r>
              <a:rPr lang="ko-KR" altLang="en-US" dirty="0"/>
              <a:t>’ 평가를 진행한다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SARC-F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설문’과 ‘신속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태핑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평가’의 경우 모든 테스트가 오류 없이 수행되어 기술적 신뢰도는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산출되었다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‘SARC-F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설문’의 평가 기준은 선택된 응답에 부여된 점수의 총합과 시스템이 산출한 값이 일치할 경우 오류가 없다고 판단하였다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예측 시스템에 포함되는 ‘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 의자에서 앉았다 일어서기 평가’의 평가 기준은 시스템이 산출한 소요 시간과 실측된 소요 시간의 오차가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미만이며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카운트가 정확하게 산출되었을 때 오류가 없다고 판단하였다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자이로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센서를 사용하는 ‘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 의자에서 앉았다 일어서기’ 평가의 경우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번의 테스트에서 자세 변화를 인식하지 못함으로 인해 정확한 카운트 및 소요시간을 산출하지 못하였다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‘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 의자에서 앉았다 일어서기’ 평가의 기술적 신뢰도는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90%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산출되었다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1E0C-DB64-44F1-809A-FEB13C98B0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3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신속 </a:t>
            </a:r>
            <a:r>
              <a:rPr lang="ko-KR" altLang="en-US" dirty="0" err="1"/>
              <a:t>태핑의</a:t>
            </a:r>
            <a:r>
              <a:rPr lang="ko-KR" altLang="en-US" dirty="0"/>
              <a:t> 평가 기준은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시스템이 산출한 소요 시간과 실측된 소요 시간의 오차가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미만이며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카운트가 정확하게 산출되었을 때 오류가 없다고 판단하였다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Sarcopenia in Korean Community-Dwelling Adults Aged 70 Years and Older: Application of Screening and Diagnostic Tools From the Asian Working Group for Sarcopenia 2019 Update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Rapid Tapping Task on Commodity Smartphones to Assess Motor Fatigability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신속태핑평가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임상시험 자료 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1E0C-DB64-44F1-809A-FEB13C98B0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3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스마트폰으로의</a:t>
            </a:r>
            <a:r>
              <a:rPr lang="ko-KR" altLang="en-US" dirty="0"/>
              <a:t> 보행속도 측정의 정확성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오차값이</a:t>
            </a:r>
            <a:r>
              <a:rPr lang="ko-KR" altLang="en-US" dirty="0">
                <a:sym typeface="Wingdings" panose="05000000000000000000" pitchFamily="2" charset="2"/>
              </a:rPr>
              <a:t> 존재할 확률이 크므로 </a:t>
            </a:r>
            <a:r>
              <a:rPr lang="en-US" altLang="ko-KR" dirty="0">
                <a:sym typeface="Wingdings" panose="05000000000000000000" pitchFamily="2" charset="2"/>
              </a:rPr>
              <a:t>… </a:t>
            </a:r>
            <a:endParaRPr lang="en-US" altLang="ko-KR" dirty="0"/>
          </a:p>
          <a:p>
            <a:r>
              <a:rPr lang="ko-KR" altLang="en-US" dirty="0"/>
              <a:t>보행속도가 </a:t>
            </a:r>
            <a:r>
              <a:rPr lang="ko-KR" altLang="en-US" dirty="0" err="1"/>
              <a:t>근감소증</a:t>
            </a:r>
            <a:r>
              <a:rPr lang="ko-KR" altLang="en-US" dirty="0"/>
              <a:t> 질환</a:t>
            </a:r>
            <a:r>
              <a:rPr lang="ko-KR" altLang="en-US" baseline="0" dirty="0"/>
              <a:t> 측정에 얼마나 정확성을 주는가</a:t>
            </a:r>
            <a:r>
              <a:rPr lang="en-US" altLang="ko-KR" baseline="0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1E0C-DB64-44F1-809A-FEB13C98B0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70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200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동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 이동한 거리가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 M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이하일 경우 ‘보행 평균 속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도’는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1.0 m/sec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이하가 된다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1E0C-DB64-44F1-809A-FEB13C98B0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9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건강행태의 변수에서 정신건강 영역 중 인지장애 경험 여부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인지장애로 인한 일상생활활동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지장정도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도움 필요 정도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사회활동 지장 정도의 항목을 분석하였다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인지장애 경험 여부는 “예”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아니오”로 응답하도록 구성되어 있고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인지장애로 인한 일상생활활동 영향 정도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도움 필요 정도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사회활동 영향 정도의 항목은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점“항상”부터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 “전혀 필요 없다”까지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리커트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척도로 구성되어 있어 점수가 높을수록 작업의 영역에서 인지장애로 인한 영향도가 적은 것으로 해석하였다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신체활동과 인지기능 장애에 대한 상관관계 분석결과</a:t>
            </a:r>
            <a:r>
              <a:rPr lang="en-US" altLang="ko-KR" dirty="0"/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노인 인구의 신체활동과 인자장애 유병증상의 상관관</a:t>
            </a:r>
            <a:r>
              <a:rPr lang="ko-KR" altLang="en-US" dirty="0"/>
              <a:t>계는 통계적으로 유의한 수준에서 양의 상관관계를 보였다</a:t>
            </a:r>
            <a:r>
              <a:rPr lang="en-US" altLang="ko-KR" dirty="0"/>
              <a:t>(p&lt;.05, p&lt;.01).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중등도 신체활동에 대해 </a:t>
            </a:r>
            <a:r>
              <a:rPr lang="en-US" altLang="ko-KR" dirty="0"/>
              <a:t>ADL </a:t>
            </a:r>
            <a:r>
              <a:rPr lang="ko-KR" altLang="en-US" dirty="0"/>
              <a:t>영향 정도</a:t>
            </a:r>
            <a:r>
              <a:rPr lang="en-US" altLang="ko-KR" dirty="0"/>
              <a:t>(r=.073), </a:t>
            </a:r>
            <a:r>
              <a:rPr lang="ko-KR" altLang="en-US" dirty="0"/>
              <a:t>도움필요 정도</a:t>
            </a:r>
            <a:r>
              <a:rPr lang="en-US" altLang="ko-KR" dirty="0"/>
              <a:t>(r=.093), </a:t>
            </a:r>
            <a:r>
              <a:rPr lang="ko-KR" altLang="en-US" dirty="0"/>
              <a:t>사회활동 영향 정도</a:t>
            </a:r>
            <a:r>
              <a:rPr lang="ko-KR" altLang="en-US" baseline="0" dirty="0"/>
              <a:t> </a:t>
            </a:r>
            <a:r>
              <a:rPr lang="en-US" altLang="ko-KR" dirty="0"/>
              <a:t>(r=.083) </a:t>
            </a:r>
            <a:r>
              <a:rPr lang="ko-KR" altLang="en-US" dirty="0"/>
              <a:t>항목에서 높은 상관관계를 보이는 것으로 나타났다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걷기 실천에 대해 </a:t>
            </a:r>
            <a:r>
              <a:rPr lang="en-US" altLang="ko-KR" dirty="0"/>
              <a:t>ADL </a:t>
            </a:r>
            <a:r>
              <a:rPr lang="ko-KR" altLang="en-US" dirty="0"/>
              <a:t>영향 정도</a:t>
            </a:r>
            <a:r>
              <a:rPr lang="en-US" altLang="ko-KR" dirty="0"/>
              <a:t>(r=.192), </a:t>
            </a:r>
            <a:r>
              <a:rPr lang="ko-KR" altLang="en-US" dirty="0"/>
              <a:t>도움필요 정도</a:t>
            </a:r>
            <a:r>
              <a:rPr lang="en-US" altLang="ko-KR" dirty="0"/>
              <a:t>(r=.190), </a:t>
            </a:r>
            <a:r>
              <a:rPr lang="ko-KR" altLang="en-US" dirty="0"/>
              <a:t>사회활동 영향 정도</a:t>
            </a:r>
            <a:r>
              <a:rPr lang="en-US" altLang="ko-KR" dirty="0"/>
              <a:t>(r=.154) </a:t>
            </a:r>
            <a:r>
              <a:rPr lang="ko-KR" altLang="en-US" dirty="0"/>
              <a:t>항목에서 높은 상관관계를 보이는 것으로 나타났다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유연성 운동에</a:t>
            </a:r>
            <a:r>
              <a:rPr lang="ko-KR" altLang="en-US" baseline="0" dirty="0"/>
              <a:t> </a:t>
            </a:r>
            <a:r>
              <a:rPr lang="ko-KR" altLang="en-US" dirty="0"/>
              <a:t>대해 </a:t>
            </a:r>
            <a:r>
              <a:rPr lang="en-US" altLang="ko-KR" dirty="0"/>
              <a:t>ADL </a:t>
            </a:r>
            <a:r>
              <a:rPr lang="ko-KR" altLang="en-US" dirty="0"/>
              <a:t>영향 정도</a:t>
            </a:r>
            <a:r>
              <a:rPr lang="en-US" altLang="ko-KR" dirty="0"/>
              <a:t>(r=.181), </a:t>
            </a:r>
            <a:r>
              <a:rPr lang="ko-KR" altLang="en-US" dirty="0"/>
              <a:t>도움필요 정도</a:t>
            </a:r>
            <a:r>
              <a:rPr lang="en-US" altLang="ko-KR" dirty="0"/>
              <a:t>(r=.184), </a:t>
            </a:r>
            <a:r>
              <a:rPr lang="ko-KR" altLang="en-US" dirty="0"/>
              <a:t>사회활동 영향 정도</a:t>
            </a:r>
            <a:r>
              <a:rPr lang="en-US" altLang="ko-KR" dirty="0"/>
              <a:t>(r=.170) </a:t>
            </a:r>
            <a:r>
              <a:rPr lang="ko-KR" altLang="en-US" dirty="0"/>
              <a:t>항목에서 높은 상관관계를 보이는 것으로 나타났다</a:t>
            </a:r>
            <a:r>
              <a:rPr lang="en-US" altLang="ko-KR" dirty="0"/>
              <a:t>(Table 7).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1E0C-DB64-44F1-809A-FEB13C98B0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9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검사 도구는 검사는 평가 도구와 관련된 교육 내용을 학습 및 이수하고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임상경력이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이상인 작업치료사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명에 의해 이루어졌다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1E0C-DB64-44F1-809A-FEB13C98B0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8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7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6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8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7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9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3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3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BD963-2454-4638-B3DA-42F537B498A2}" type="datetimeFigureOut">
              <a:rPr lang="ko-KR" altLang="en-US" smtClean="0"/>
              <a:t>2023. 4. 8.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498E-4312-443B-BB87-D5EE22735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745" y="188640"/>
            <a:ext cx="835292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</a:t>
            </a:r>
            <a:r>
              <a:rPr lang="ko-KR" altLang="en-US" sz="1500" dirty="0" err="1"/>
              <a:t>근감소증에</a:t>
            </a:r>
            <a:r>
              <a:rPr lang="ko-KR" altLang="en-US" sz="1500" dirty="0"/>
              <a:t> 대한 관심도</a:t>
            </a:r>
            <a:r>
              <a:rPr lang="en-US" altLang="ko-KR" sz="1500" dirty="0"/>
              <a:t>]</a:t>
            </a:r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노화에 따른 </a:t>
            </a:r>
            <a:r>
              <a:rPr lang="ko-KR" altLang="en-US" sz="1500" dirty="0" err="1"/>
              <a:t>근육량의</a:t>
            </a:r>
            <a:r>
              <a:rPr lang="ko-KR" altLang="en-US" sz="1500" dirty="0"/>
              <a:t> 감소는 낙상</a:t>
            </a:r>
            <a:r>
              <a:rPr lang="en-US" altLang="ko-KR" sz="1500" dirty="0"/>
              <a:t>, </a:t>
            </a:r>
            <a:r>
              <a:rPr lang="ko-KR" altLang="en-US" sz="1500" dirty="0"/>
              <a:t>신체기능저하</a:t>
            </a:r>
            <a:r>
              <a:rPr lang="en-US" altLang="ko-KR" sz="1500" dirty="0"/>
              <a:t>, </a:t>
            </a:r>
            <a:r>
              <a:rPr lang="ko-KR" altLang="en-US" sz="1500" dirty="0"/>
              <a:t>심혈관 질환 발생 증가 등  심각도가 높음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근육량</a:t>
            </a:r>
            <a:r>
              <a:rPr lang="ko-KR" altLang="en-US" sz="1500" dirty="0"/>
              <a:t> 감소로 인한 건강악화에 대한 인지가 늦어질수록 고령자의 삶의 질은 저하되고 장기적인 치료를 요하게 되어</a:t>
            </a:r>
            <a:r>
              <a:rPr lang="en-US" altLang="ko-KR" sz="1500" dirty="0"/>
              <a:t>, </a:t>
            </a:r>
            <a:r>
              <a:rPr lang="ko-KR" altLang="en-US" sz="1500" dirty="0"/>
              <a:t>의료에 대한 수요 증가</a:t>
            </a:r>
            <a:r>
              <a:rPr lang="en-US" altLang="ko-KR" sz="1500" dirty="0"/>
              <a:t>, </a:t>
            </a:r>
            <a:r>
              <a:rPr lang="ko-KR" altLang="en-US" sz="1500" dirty="0"/>
              <a:t>전체 의료비 증가로 이어짐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즉 노인들은 노년의 ‘삶의 질’ 차원에서 근육건강에 대한 관심이 높아지고 있음 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근감소증이</a:t>
            </a:r>
            <a:r>
              <a:rPr lang="ko-KR" altLang="en-US" sz="1500" dirty="0"/>
              <a:t> 질환으로 인식이 바뀌어 가면서 의사들도 이에 대한 관심이 커져가고 있음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en-US" altLang="ko-KR" sz="1500" dirty="0"/>
              <a:t>[</a:t>
            </a:r>
            <a:r>
              <a:rPr lang="ko-KR" altLang="en-US" sz="1500" dirty="0" err="1"/>
              <a:t>근감소증</a:t>
            </a:r>
            <a:r>
              <a:rPr lang="ko-KR" altLang="en-US" sz="1500" dirty="0"/>
              <a:t> 정의와 임상적 의의</a:t>
            </a:r>
            <a:r>
              <a:rPr lang="en-US" altLang="ko-KR" sz="1500" dirty="0"/>
              <a:t>]</a:t>
            </a:r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근육량</a:t>
            </a:r>
            <a:r>
              <a:rPr lang="ko-KR" altLang="en-US" sz="1500" dirty="0"/>
              <a:t> 감소와 더불어 근육기능의 감소가 동반될 때 </a:t>
            </a:r>
            <a:r>
              <a:rPr lang="ko-KR" altLang="en-US" sz="1500" dirty="0" err="1"/>
              <a:t>근감소증</a:t>
            </a:r>
            <a:r>
              <a:rPr lang="ko-KR" altLang="en-US" sz="1500" dirty="0"/>
              <a:t> 예측 가능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2014</a:t>
            </a:r>
            <a:r>
              <a:rPr lang="ko-KR" altLang="ko-KR" sz="1500" dirty="0"/>
              <a:t>년</a:t>
            </a:r>
            <a:r>
              <a:rPr lang="en-US" altLang="ko-KR" sz="1500" dirty="0"/>
              <a:t> </a:t>
            </a:r>
            <a:r>
              <a:rPr lang="ko-KR" altLang="ko-KR" sz="1500" dirty="0"/>
              <a:t>아시아의 노인의학 전문가들을 중심으로 </a:t>
            </a:r>
            <a:r>
              <a:rPr lang="ko-KR" altLang="ko-KR" sz="1500" dirty="0" err="1"/>
              <a:t>아시아근감소증진단그룹</a:t>
            </a:r>
            <a:r>
              <a:rPr lang="en-US" altLang="ko-KR" sz="1500" dirty="0"/>
              <a:t>(Asian Working Group for Sarcopenia, AWGS)</a:t>
            </a:r>
            <a:r>
              <a:rPr lang="ko-KR" altLang="ko-KR" sz="1500" dirty="0"/>
              <a:t>이 결성되어 아시아 진단기준을 제시</a:t>
            </a:r>
            <a:r>
              <a:rPr lang="en-US" altLang="ko-KR" sz="1500" dirty="0"/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</a:t>
            </a:r>
            <a:r>
              <a:rPr lang="ko-KR" altLang="ko-KR" sz="1500" dirty="0"/>
              <a:t>아시아 지역 국가들이 이 기준에 따른 연구를 진행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 </a:t>
            </a:r>
            <a:r>
              <a:rPr lang="en-US" altLang="ko-KR" sz="1500" dirty="0"/>
              <a:t>AWGS 2019</a:t>
            </a:r>
            <a:r>
              <a:rPr lang="ko-KR" altLang="en-US" sz="1500" dirty="0"/>
              <a:t>에서는 낮은 </a:t>
            </a:r>
            <a:r>
              <a:rPr lang="ko-KR" altLang="en-US" sz="1500" dirty="0" err="1"/>
              <a:t>근육량</a:t>
            </a:r>
            <a:r>
              <a:rPr lang="ko-KR" altLang="en-US" sz="1500" dirty="0"/>
              <a:t> </a:t>
            </a:r>
            <a:r>
              <a:rPr lang="en-US" altLang="ko-KR" sz="1500" dirty="0"/>
              <a:t>+ </a:t>
            </a:r>
            <a:r>
              <a:rPr lang="ko-KR" altLang="en-US" sz="1500" dirty="0"/>
              <a:t>낮은 근력 </a:t>
            </a:r>
            <a:r>
              <a:rPr lang="en-US" altLang="ko-KR" sz="1500" dirty="0"/>
              <a:t>or</a:t>
            </a:r>
            <a:r>
              <a:rPr lang="ko-KR" altLang="en-US" sz="1500" dirty="0"/>
              <a:t> 낮은 신체 능력</a:t>
            </a:r>
            <a:r>
              <a:rPr lang="en-US" altLang="ko-KR" sz="1500" dirty="0"/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 “</a:t>
            </a:r>
            <a:r>
              <a:rPr lang="ko-KR" altLang="en-US" sz="1500" dirty="0" err="1"/>
              <a:t>근감소증</a:t>
            </a:r>
            <a:r>
              <a:rPr lang="en-US" altLang="ko-KR" sz="1500" dirty="0"/>
              <a:t>(sarcopenia)“ </a:t>
            </a:r>
          </a:p>
          <a:p>
            <a:r>
              <a:rPr lang="ko-KR" altLang="en-US" sz="1500" dirty="0"/>
              <a:t>낮은 </a:t>
            </a:r>
            <a:r>
              <a:rPr lang="ko-KR" altLang="en-US" sz="1500" dirty="0" err="1"/>
              <a:t>근육량</a:t>
            </a:r>
            <a:r>
              <a:rPr lang="ko-KR" altLang="en-US" sz="1500" dirty="0"/>
              <a:t> </a:t>
            </a:r>
            <a:r>
              <a:rPr lang="en-US" altLang="ko-KR" sz="1500" dirty="0"/>
              <a:t>+ </a:t>
            </a:r>
            <a:r>
              <a:rPr lang="ko-KR" altLang="en-US" sz="1500" dirty="0"/>
              <a:t>낮은 근력 </a:t>
            </a:r>
            <a:r>
              <a:rPr lang="en-US" altLang="ko-KR" sz="1500" dirty="0"/>
              <a:t>or </a:t>
            </a:r>
            <a:r>
              <a:rPr lang="ko-KR" altLang="en-US" sz="1500" dirty="0"/>
              <a:t>낮은 신체능력 </a:t>
            </a:r>
            <a:r>
              <a:rPr lang="en-US" altLang="ko-KR" sz="1500" dirty="0">
                <a:sym typeface="Wingdings" panose="05000000000000000000" pitchFamily="2" charset="2"/>
              </a:rPr>
              <a:t> “</a:t>
            </a:r>
            <a:r>
              <a:rPr lang="ko-KR" altLang="en-US" sz="1500" dirty="0"/>
              <a:t>중증 </a:t>
            </a:r>
            <a:r>
              <a:rPr lang="ko-KR" altLang="en-US" sz="1500" dirty="0" err="1"/>
              <a:t>근감소증</a:t>
            </a:r>
            <a:r>
              <a:rPr lang="en-US" altLang="ko-KR" sz="1500" dirty="0"/>
              <a:t>(severe sarcopenia)＂</a:t>
            </a:r>
            <a:r>
              <a:rPr lang="ko-KR" altLang="en-US" sz="1500" dirty="0"/>
              <a:t>으로 정의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2019</a:t>
            </a:r>
            <a:r>
              <a:rPr lang="ko-KR" altLang="en-US" sz="1500" dirty="0"/>
              <a:t>년</a:t>
            </a:r>
            <a:r>
              <a:rPr lang="en-US" altLang="ko-KR" sz="1500" dirty="0"/>
              <a:t> AWGS</a:t>
            </a:r>
            <a:r>
              <a:rPr lang="ko-KR" altLang="ko-KR" sz="1500" dirty="0"/>
              <a:t>는 지역사회</a:t>
            </a:r>
            <a:r>
              <a:rPr lang="en-US" altLang="ko-KR" sz="1500" dirty="0"/>
              <a:t>, </a:t>
            </a:r>
            <a:r>
              <a:rPr lang="ko-KR" altLang="ko-KR" sz="1500" dirty="0" err="1"/>
              <a:t>병의원</a:t>
            </a:r>
            <a:r>
              <a:rPr lang="ko-KR" altLang="ko-KR" sz="1500" dirty="0"/>
              <a:t> 환경에서 </a:t>
            </a:r>
            <a:r>
              <a:rPr lang="ko-KR" altLang="ko-KR" sz="1500" dirty="0" err="1"/>
              <a:t>근감소증이</a:t>
            </a:r>
            <a:r>
              <a:rPr lang="ko-KR" altLang="ko-KR" sz="1500" dirty="0"/>
              <a:t> 의심되는 환자를 어떻게 찾아내고 진단하는지에 대한 새로운 알고리</a:t>
            </a:r>
            <a:r>
              <a:rPr lang="ko-KR" altLang="en-US" sz="1500" dirty="0"/>
              <a:t>즘</a:t>
            </a:r>
            <a:r>
              <a:rPr lang="ko-KR" altLang="ko-KR" sz="1500" dirty="0"/>
              <a:t> 발표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AWGS 2019</a:t>
            </a:r>
            <a:r>
              <a:rPr lang="ko-KR" altLang="en-US" sz="1500" dirty="0"/>
              <a:t>는 고급 진단 장비</a:t>
            </a:r>
            <a:r>
              <a:rPr lang="en-US" altLang="ko-KR" sz="1500" dirty="0"/>
              <a:t>(BIA,DXA)</a:t>
            </a:r>
            <a:r>
              <a:rPr lang="ko-KR" altLang="en-US" sz="1500" dirty="0"/>
              <a:t>가 없는 환경에서의 </a:t>
            </a:r>
            <a:r>
              <a:rPr lang="ko-KR" altLang="en-US" sz="1500" dirty="0" err="1"/>
              <a:t>근감소증</a:t>
            </a:r>
            <a:r>
              <a:rPr lang="ko-KR" altLang="en-US" sz="1500" dirty="0"/>
              <a:t> 위험을 조기 식별하기 위해 일차 의료에서의 환자 발견 추가 알고리즘 전략 권장 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AWGS 2019</a:t>
            </a:r>
            <a:r>
              <a:rPr lang="ko-KR" altLang="en-US" sz="1500" dirty="0"/>
              <a:t>는 낮은 진단 정확도로 인해 가정용으로 설계된 </a:t>
            </a:r>
            <a:r>
              <a:rPr lang="en-US" altLang="ko-KR" sz="1500" dirty="0"/>
              <a:t>BIA </a:t>
            </a:r>
            <a:r>
              <a:rPr lang="ko-KR" altLang="en-US" sz="1500" dirty="0"/>
              <a:t>장치를 이용한 </a:t>
            </a:r>
            <a:r>
              <a:rPr lang="ko-KR" altLang="en-US" sz="1500" dirty="0" err="1"/>
              <a:t>근감소증</a:t>
            </a:r>
            <a:r>
              <a:rPr lang="ko-KR" altLang="en-US" sz="1500" dirty="0"/>
              <a:t> 진단은 권장하지 않음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체중계 골격근량을 통한 수치는 권고용으로만 </a:t>
            </a:r>
            <a:r>
              <a:rPr lang="ko-KR" altLang="en-US" sz="1500" dirty="0" err="1">
                <a:solidFill>
                  <a:srgbClr val="FF0000"/>
                </a:solidFill>
                <a:sym typeface="Wingdings" panose="05000000000000000000" pitchFamily="2" charset="2"/>
              </a:rPr>
              <a:t>쓰여야할것같다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45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96733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제안하는 주의</a:t>
            </a:r>
            <a:r>
              <a:rPr lang="en-US" altLang="ko-KR" dirty="0"/>
              <a:t>, </a:t>
            </a:r>
            <a:r>
              <a:rPr lang="ko-KR" altLang="en-US" dirty="0"/>
              <a:t>권고 알고리즘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792088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골격근량 </a:t>
            </a:r>
            <a:r>
              <a:rPr lang="ko-KR" altLang="en-US" sz="1500" dirty="0">
                <a:sym typeface="Wingdings" panose="05000000000000000000" pitchFamily="2" charset="2"/>
              </a:rPr>
              <a:t>골격근량</a:t>
            </a:r>
            <a:r>
              <a:rPr lang="en-US" altLang="ko-KR" sz="1500" dirty="0">
                <a:sym typeface="Wingdings" panose="05000000000000000000" pitchFamily="2" charset="2"/>
              </a:rPr>
              <a:t>/</a:t>
            </a:r>
            <a:r>
              <a:rPr lang="ko-KR" altLang="en-US" sz="1500" dirty="0">
                <a:sym typeface="Wingdings" panose="05000000000000000000" pitchFamily="2" charset="2"/>
              </a:rPr>
              <a:t>신장</a:t>
            </a:r>
            <a:r>
              <a:rPr lang="en-US" altLang="ko-KR" sz="1500" dirty="0">
                <a:sym typeface="Wingdings" panose="05000000000000000000" pitchFamily="2" charset="2"/>
              </a:rPr>
              <a:t>^2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/>
              <a:t>M&lt;7.0kg/m^2 , F&lt;5.7kg/m^2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ym typeface="Wingdings" panose="05000000000000000000" pitchFamily="2" charset="2"/>
              </a:rPr>
              <a:t>권고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en-US" altLang="ko-KR" sz="1500" dirty="0"/>
              <a:t>Ex) </a:t>
            </a:r>
            <a:r>
              <a:rPr lang="ko-KR" altLang="en-US" sz="1500" dirty="0"/>
              <a:t>같은 연령대 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일상 보행 속도 측정 </a:t>
            </a:r>
            <a:endParaRPr lang="en-US" altLang="ko-K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200</a:t>
            </a:r>
            <a:r>
              <a:rPr lang="ko-KR" altLang="en-US" sz="1500" dirty="0"/>
              <a:t>초 동안 이동한 거리 </a:t>
            </a:r>
            <a:r>
              <a:rPr lang="en-US" altLang="ko-KR" sz="1500" dirty="0"/>
              <a:t>200M </a:t>
            </a:r>
            <a:r>
              <a:rPr lang="ko-KR" altLang="en-US" sz="1500" dirty="0"/>
              <a:t>초과일 경우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ym typeface="Wingdings" panose="05000000000000000000" pitchFamily="2" charset="2"/>
              </a:rPr>
              <a:t>예측 시스템 권장 </a:t>
            </a:r>
            <a:r>
              <a:rPr lang="en-US" altLang="ko-KR" sz="1500" dirty="0">
                <a:sym typeface="Wingdings" panose="05000000000000000000" pitchFamily="2" charset="2"/>
              </a:rPr>
              <a:t>x</a:t>
            </a:r>
            <a:endParaRPr lang="en-US" altLang="ko-K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200</a:t>
            </a:r>
            <a:r>
              <a:rPr lang="ko-KR" altLang="en-US" sz="1500" dirty="0"/>
              <a:t>초 동안 이동한 거리가 </a:t>
            </a:r>
            <a:r>
              <a:rPr lang="en-US" altLang="ko-KR" sz="1500" dirty="0"/>
              <a:t>200M </a:t>
            </a:r>
            <a:r>
              <a:rPr lang="ko-KR" altLang="en-US" sz="1500" dirty="0"/>
              <a:t>이하일 경우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ym typeface="Wingdings" panose="05000000000000000000" pitchFamily="2" charset="2"/>
              </a:rPr>
              <a:t>예측 시스템 실시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sym typeface="Wingdings" panose="05000000000000000000" pitchFamily="2" charset="2"/>
            </a:endParaRPr>
          </a:p>
          <a:p>
            <a:pPr marL="0" lvl="1"/>
            <a:r>
              <a:rPr lang="en-US" altLang="ko-KR" sz="1500" dirty="0">
                <a:sym typeface="Wingdings" panose="05000000000000000000" pitchFamily="2" charset="2"/>
              </a:rPr>
              <a:t>[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예측 시스템</a:t>
            </a:r>
            <a:r>
              <a:rPr lang="en-US" altLang="ko-KR" sz="1500" dirty="0">
                <a:sym typeface="Wingdings" panose="05000000000000000000" pitchFamily="2" charset="2"/>
              </a:rPr>
              <a:t>]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ym typeface="Wingdings" panose="05000000000000000000" pitchFamily="2" charset="2"/>
              </a:rPr>
              <a:t>SARC-F &gt;=4 </a:t>
            </a:r>
            <a:r>
              <a:rPr lang="ko-KR" altLang="en-US" sz="1500" dirty="0">
                <a:sym typeface="Wingdings" panose="05000000000000000000" pitchFamily="2" charset="2"/>
              </a:rPr>
              <a:t>일 경우</a:t>
            </a:r>
            <a:r>
              <a:rPr lang="en-US" altLang="ko-KR" sz="1500" dirty="0">
                <a:sym typeface="Wingdings" panose="05000000000000000000" pitchFamily="2" charset="2"/>
              </a:rPr>
              <a:t>  </a:t>
            </a:r>
            <a:r>
              <a:rPr lang="ko-KR" altLang="en-US" sz="1500" dirty="0">
                <a:sym typeface="Wingdings" panose="05000000000000000000" pitchFamily="2" charset="2"/>
              </a:rPr>
              <a:t>의자에서 앉았다 일어났다 </a:t>
            </a:r>
            <a:r>
              <a:rPr lang="en-US" altLang="ko-KR" sz="1500" dirty="0">
                <a:sym typeface="Wingdings" panose="05000000000000000000" pitchFamily="2" charset="2"/>
              </a:rPr>
              <a:t>5</a:t>
            </a:r>
            <a:r>
              <a:rPr lang="ko-KR" altLang="en-US" sz="1500" dirty="0">
                <a:sym typeface="Wingdings" panose="05000000000000000000" pitchFamily="2" charset="2"/>
              </a:rPr>
              <a:t>회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ym typeface="Wingdings" panose="05000000000000000000" pitchFamily="2" charset="2"/>
              </a:rPr>
              <a:t>SARC-F  &lt; 4 </a:t>
            </a:r>
            <a:r>
              <a:rPr lang="ko-KR" altLang="en-US" sz="1500" dirty="0">
                <a:sym typeface="Wingdings" panose="05000000000000000000" pitchFamily="2" charset="2"/>
              </a:rPr>
              <a:t>일 경우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ym typeface="Wingdings" panose="05000000000000000000" pitchFamily="2" charset="2"/>
              </a:rPr>
              <a:t>권고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0" lvl="1"/>
            <a:r>
              <a:rPr lang="en-US" altLang="ko-KR" sz="1500" dirty="0">
                <a:sym typeface="Wingdings" panose="05000000000000000000" pitchFamily="2" charset="2"/>
              </a:rPr>
              <a:t>Ex) </a:t>
            </a:r>
            <a:r>
              <a:rPr lang="ko-KR" altLang="en-US" sz="1500" dirty="0">
                <a:sym typeface="Wingdings" panose="05000000000000000000" pitchFamily="2" charset="2"/>
              </a:rPr>
              <a:t>신체수행능력에 대한 권고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운동하는 시간을 늘려보세요 등 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의자에서 앉았다 일어났다 </a:t>
            </a:r>
            <a:r>
              <a:rPr lang="en-US" altLang="ko-KR" sz="1500" dirty="0">
                <a:sym typeface="Wingdings" panose="05000000000000000000" pitchFamily="2" charset="2"/>
              </a:rPr>
              <a:t>5</a:t>
            </a:r>
            <a:r>
              <a:rPr lang="ko-KR" altLang="en-US" sz="1500" dirty="0">
                <a:sym typeface="Wingdings" panose="05000000000000000000" pitchFamily="2" charset="2"/>
              </a:rPr>
              <a:t>회 </a:t>
            </a:r>
            <a:r>
              <a:rPr lang="en-US" altLang="ko-KR" sz="1500" dirty="0">
                <a:sym typeface="Wingdings" panose="05000000000000000000" pitchFamily="2" charset="2"/>
              </a:rPr>
              <a:t>&gt;=120sec 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주의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의자에서 앉았다 일어났다 </a:t>
            </a:r>
            <a:r>
              <a:rPr lang="en-US" altLang="ko-KR" sz="1500" dirty="0">
                <a:sym typeface="Wingdings" panose="05000000000000000000" pitchFamily="2" charset="2"/>
              </a:rPr>
              <a:t>5</a:t>
            </a:r>
            <a:r>
              <a:rPr lang="ko-KR" altLang="en-US" sz="1500" dirty="0">
                <a:sym typeface="Wingdings" panose="05000000000000000000" pitchFamily="2" charset="2"/>
              </a:rPr>
              <a:t>회 </a:t>
            </a:r>
            <a:r>
              <a:rPr lang="en-US" altLang="ko-KR" sz="1500" dirty="0">
                <a:sym typeface="Wingdings" panose="05000000000000000000" pitchFamily="2" charset="2"/>
              </a:rPr>
              <a:t>&lt; 120sec 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권고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0" lvl="1"/>
            <a:r>
              <a:rPr lang="en-US" altLang="ko-KR" sz="1500" dirty="0">
                <a:sym typeface="Wingdings" panose="05000000000000000000" pitchFamily="2" charset="2"/>
              </a:rPr>
              <a:t>Ex)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주의 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의사를 방문하세요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0" lvl="1"/>
            <a:r>
              <a:rPr lang="ko-KR" altLang="en-US" sz="1500" dirty="0">
                <a:sym typeface="Wingdings" panose="05000000000000000000" pitchFamily="2" charset="2"/>
              </a:rPr>
              <a:t>권고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운동하는 시간을 늘려보세요 등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0" lvl="1"/>
            <a:endParaRPr lang="en-US" altLang="ko-KR" dirty="0">
              <a:sym typeface="Wingdings" panose="05000000000000000000" pitchFamily="2" charset="2"/>
            </a:endParaRPr>
          </a:p>
          <a:p>
            <a:pPr marL="0" lvl="1"/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568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신체활동에 대한 권고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608" y="735808"/>
            <a:ext cx="859724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다수의 연구에서 노년기의 운동의 중요성을 매우 강조하고 있음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국내 최근 신체활동과 인지장애에 경험에 관한 연구에서는 본 연구에서는 격렬한 신체활동 일수</a:t>
            </a:r>
            <a:r>
              <a:rPr lang="en-US" altLang="ko-KR" sz="1500" dirty="0"/>
              <a:t>, </a:t>
            </a:r>
            <a:r>
              <a:rPr lang="ko-KR" altLang="en-US" sz="1500" dirty="0"/>
              <a:t>중등도 신체활동 일수</a:t>
            </a:r>
            <a:r>
              <a:rPr lang="en-US" altLang="ko-KR" sz="1500" dirty="0"/>
              <a:t>, </a:t>
            </a:r>
            <a:r>
              <a:rPr lang="ko-KR" altLang="en-US" sz="1500" dirty="0"/>
              <a:t>걷기 실천 일수</a:t>
            </a:r>
            <a:r>
              <a:rPr lang="en-US" altLang="ko-KR" sz="1500" dirty="0"/>
              <a:t>, </a:t>
            </a:r>
            <a:r>
              <a:rPr lang="ko-KR" altLang="en-US" sz="1500" dirty="0"/>
              <a:t>유연성 운동 실천 일수의 데이터를 사용하여 신체활동과 인지장애의 관련성을 확인 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신체활동과 인지기능 장애에 대한 상관관계 분석결과</a:t>
            </a:r>
            <a:r>
              <a:rPr lang="en-US" altLang="ko-KR" sz="1500" dirty="0"/>
              <a:t>, </a:t>
            </a:r>
            <a:r>
              <a:rPr lang="ko-KR" altLang="en-US" sz="1500" dirty="0"/>
              <a:t>노인 인구의 신체활동과 인지장애 유병증상의 상관관계는 통계적으로 유의한 수준에서 양의 상관관계를 보임</a:t>
            </a:r>
            <a:endParaRPr lang="en-US" altLang="ko-K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중등도 신체활동</a:t>
            </a:r>
            <a:r>
              <a:rPr lang="en-US" altLang="ko-KR" sz="1500" dirty="0"/>
              <a:t>, </a:t>
            </a:r>
            <a:r>
              <a:rPr lang="ko-KR" altLang="en-US" sz="1500" dirty="0"/>
              <a:t>걷기 실천</a:t>
            </a:r>
            <a:r>
              <a:rPr lang="en-US" altLang="ko-KR" sz="1500" dirty="0"/>
              <a:t>, </a:t>
            </a:r>
            <a:r>
              <a:rPr lang="ko-KR" altLang="en-US" sz="1500" dirty="0"/>
              <a:t>유연성 운동에 대해 모든 항목에서 유의한 수준이 나타남 </a:t>
            </a:r>
            <a:endParaRPr lang="en-US" altLang="ko-KR" sz="1500" dirty="0"/>
          </a:p>
          <a:p>
            <a:pPr lvl="1"/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ym typeface="Wingdings" panose="05000000000000000000" pitchFamily="2" charset="2"/>
              </a:rPr>
              <a:t>일주일에 운동 일수를 조사하여 치매에 대한 권고 </a:t>
            </a:r>
            <a:r>
              <a:rPr lang="ko-KR" altLang="en-US" sz="1500">
                <a:sym typeface="Wingdings" panose="05000000000000000000" pitchFamily="2" charset="2"/>
              </a:rPr>
              <a:t>가능 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걸음걸이 속도 또한 인지기능 장애와 유의미한 관련성이 확인됨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ym typeface="Wingdings" panose="05000000000000000000" pitchFamily="2" charset="2"/>
              </a:rPr>
              <a:t>걸음걸이 속도를 측정하여 치매에 대한 권고 가능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285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MMSE-KC, MMSE-K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516" y="1124744"/>
            <a:ext cx="84249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지남력</a:t>
            </a:r>
            <a:r>
              <a:rPr lang="en-US" altLang="ko-KR" sz="1500" dirty="0"/>
              <a:t>, </a:t>
            </a:r>
            <a:r>
              <a:rPr lang="ko-KR" altLang="en-US" sz="1500" dirty="0"/>
              <a:t>집중력</a:t>
            </a:r>
            <a:r>
              <a:rPr lang="en-US" altLang="ko-KR" sz="1500" dirty="0"/>
              <a:t>, </a:t>
            </a:r>
            <a:r>
              <a:rPr lang="ko-KR" altLang="en-US" sz="1500" dirty="0"/>
              <a:t>기억력</a:t>
            </a:r>
            <a:r>
              <a:rPr lang="en-US" altLang="ko-KR" sz="1500" dirty="0"/>
              <a:t>, </a:t>
            </a:r>
            <a:r>
              <a:rPr lang="ko-KR" altLang="en-US" sz="1500" dirty="0"/>
              <a:t>언어능력</a:t>
            </a:r>
            <a:r>
              <a:rPr lang="en-US" altLang="ko-KR" sz="1500" dirty="0"/>
              <a:t>, </a:t>
            </a:r>
            <a:r>
              <a:rPr lang="ko-KR" altLang="en-US" sz="1500" dirty="0"/>
              <a:t>구성행동 등을 평가하는 대표적인 인지기능 선별검사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MMSE-KC, K-MMSE</a:t>
            </a:r>
            <a:r>
              <a:rPr lang="ko-KR" altLang="en-US" sz="1500" dirty="0"/>
              <a:t>는 연령</a:t>
            </a:r>
            <a:r>
              <a:rPr lang="en-US" altLang="ko-KR" sz="1500" dirty="0"/>
              <a:t>, </a:t>
            </a:r>
            <a:r>
              <a:rPr lang="ko-KR" altLang="en-US" sz="1500" dirty="0"/>
              <a:t>성별</a:t>
            </a:r>
            <a:r>
              <a:rPr lang="en-US" altLang="ko-KR" sz="1500" dirty="0"/>
              <a:t>, </a:t>
            </a:r>
            <a:r>
              <a:rPr lang="ko-KR" altLang="en-US" sz="1500" dirty="0"/>
              <a:t>교육수준에 따라 </a:t>
            </a:r>
            <a:r>
              <a:rPr lang="ko-KR" altLang="en-US" sz="1500" dirty="0" err="1"/>
              <a:t>층화된</a:t>
            </a:r>
            <a:r>
              <a:rPr lang="ko-KR" altLang="en-US" sz="1500" dirty="0"/>
              <a:t> 집단의 총점 평균 및 표준편차 값을 선별기준에 이용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선별 대상자에서 </a:t>
            </a:r>
            <a:r>
              <a:rPr lang="en-US" altLang="ko-KR" sz="1500" dirty="0"/>
              <a:t>-1.5 </a:t>
            </a:r>
            <a:r>
              <a:rPr lang="ko-KR" altLang="en-US" sz="1500" dirty="0"/>
              <a:t>이하의 표준편차 점수를 보이는 경우에 정밀검사를 고려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ko-KR" altLang="en-US" sz="1500" dirty="0"/>
              <a:t>표준편차 점수</a:t>
            </a:r>
            <a:r>
              <a:rPr lang="en-US" altLang="ko-KR" sz="1500" dirty="0"/>
              <a:t>=(</a:t>
            </a:r>
            <a:r>
              <a:rPr lang="ko-KR" altLang="en-US" sz="1500" dirty="0"/>
              <a:t>대상자의 </a:t>
            </a:r>
            <a:r>
              <a:rPr lang="en-US" altLang="ko-KR" sz="1500" dirty="0"/>
              <a:t>MMSE </a:t>
            </a:r>
            <a:r>
              <a:rPr lang="ko-KR" altLang="en-US" sz="1500" dirty="0"/>
              <a:t>총점</a:t>
            </a:r>
            <a:r>
              <a:rPr lang="en-US" altLang="ko-KR" sz="1500" dirty="0"/>
              <a:t>-</a:t>
            </a:r>
            <a:r>
              <a:rPr lang="ko-KR" altLang="en-US" sz="1500" dirty="0"/>
              <a:t>규준집단의 </a:t>
            </a:r>
            <a:r>
              <a:rPr lang="en-US" altLang="ko-KR" sz="1500" dirty="0"/>
              <a:t>MMSE </a:t>
            </a:r>
            <a:r>
              <a:rPr lang="ko-KR" altLang="en-US" sz="1500" dirty="0"/>
              <a:t>총점 평균</a:t>
            </a:r>
            <a:r>
              <a:rPr lang="en-US" altLang="ko-KR" sz="1500" dirty="0"/>
              <a:t>)/</a:t>
            </a:r>
            <a:r>
              <a:rPr lang="ko-KR" altLang="en-US" sz="1500" dirty="0"/>
              <a:t>규준집단의 </a:t>
            </a:r>
            <a:r>
              <a:rPr lang="en-US" altLang="ko-KR" sz="1500" dirty="0"/>
              <a:t>MMSE </a:t>
            </a:r>
            <a:r>
              <a:rPr lang="ko-KR" altLang="en-US" sz="1500" dirty="0"/>
              <a:t>표준편차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29000"/>
            <a:ext cx="25622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121" y="3328126"/>
            <a:ext cx="2799950" cy="207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90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일차의료에서의 치매 진단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4598491" cy="27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3717032"/>
            <a:ext cx="8640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기억력 및 인지저하 증상이 일어나기 전에 증상에 대한 탐색이 이뤄지는 것이 중요</a:t>
            </a:r>
            <a:endParaRPr lang="en-US" altLang="ko-KR" sz="1500" dirty="0"/>
          </a:p>
          <a:p>
            <a:r>
              <a:rPr lang="en-US" altLang="ko-KR" sz="1500" dirty="0"/>
              <a:t>Ex) </a:t>
            </a:r>
            <a:r>
              <a:rPr lang="ko-KR" altLang="en-US" sz="1500" dirty="0"/>
              <a:t>만성질환</a:t>
            </a:r>
            <a:r>
              <a:rPr lang="en-US" altLang="ko-KR" sz="1500" dirty="0"/>
              <a:t>, </a:t>
            </a:r>
            <a:r>
              <a:rPr lang="ko-KR" altLang="en-US" sz="1500" dirty="0"/>
              <a:t>음주 등 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Screnning</a:t>
            </a:r>
            <a:r>
              <a:rPr lang="en-US" altLang="ko-KR" sz="1500" dirty="0"/>
              <a:t> test – MMSE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일차적인 선별목적으로 가장 널리 쓰이는 검사</a:t>
            </a:r>
            <a:r>
              <a:rPr lang="en-US" altLang="ko-KR" sz="1500" dirty="0"/>
              <a:t>, </a:t>
            </a:r>
            <a:r>
              <a:rPr lang="ko-KR" altLang="en-US" sz="1500" dirty="0"/>
              <a:t>신뢰도 검증</a:t>
            </a:r>
            <a:endParaRPr lang="en-US" altLang="ko-K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5-10</a:t>
            </a:r>
            <a:r>
              <a:rPr lang="ko-KR" altLang="en-US" sz="1500" dirty="0"/>
              <a:t>분 정도의 짧은 시간 시행 </a:t>
            </a:r>
            <a:endParaRPr lang="en-US" altLang="ko-K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MMSE-KC, K-MMSE</a:t>
            </a:r>
            <a:r>
              <a:rPr lang="ko-KR" altLang="en-US" sz="1500" dirty="0"/>
              <a:t>는 연령</a:t>
            </a:r>
            <a:r>
              <a:rPr lang="en-US" altLang="ko-KR" sz="1500" dirty="0"/>
              <a:t>, </a:t>
            </a:r>
            <a:r>
              <a:rPr lang="ko-KR" altLang="en-US" sz="1500" dirty="0"/>
              <a:t>성별</a:t>
            </a:r>
            <a:r>
              <a:rPr lang="en-US" altLang="ko-KR" sz="1500" dirty="0"/>
              <a:t>, </a:t>
            </a:r>
            <a:r>
              <a:rPr lang="ko-KR" altLang="en-US" sz="1500" dirty="0"/>
              <a:t>교육수준에 따라 </a:t>
            </a:r>
            <a:r>
              <a:rPr lang="ko-KR" altLang="en-US" sz="1500" dirty="0" err="1"/>
              <a:t>층화된</a:t>
            </a:r>
            <a:r>
              <a:rPr lang="ko-KR" altLang="en-US" sz="1500" dirty="0"/>
              <a:t> 집단의 총점 평균 및 표준편차 값을 선별기준에 이용할 수 있음  </a:t>
            </a:r>
            <a:endParaRPr lang="en-US" altLang="ko-K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FF0000"/>
                </a:solidFill>
              </a:rPr>
              <a:t>어플리케이션과</a:t>
            </a:r>
            <a:r>
              <a:rPr lang="en-US" altLang="ko-KR" sz="1500" dirty="0">
                <a:solidFill>
                  <a:srgbClr val="FF0000"/>
                </a:solidFill>
              </a:rPr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음성 시스템으로 테스트 구현 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87" y="692696"/>
            <a:ext cx="83529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</a:t>
            </a:r>
            <a:r>
              <a:rPr lang="ko-KR" altLang="en-US" sz="1500" dirty="0" err="1"/>
              <a:t>근감소증</a:t>
            </a:r>
            <a:r>
              <a:rPr lang="ko-KR" altLang="en-US" sz="1500" dirty="0"/>
              <a:t> 정의와 임상적 의의</a:t>
            </a:r>
            <a:r>
              <a:rPr lang="en-US" altLang="ko-KR" sz="15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근육량</a:t>
            </a:r>
            <a:r>
              <a:rPr lang="ko-KR" altLang="en-US" sz="1500" dirty="0"/>
              <a:t> 감소와 더불어 근육기능</a:t>
            </a:r>
            <a:r>
              <a:rPr lang="en-US" altLang="ko-KR" sz="1500" dirty="0"/>
              <a:t>(</a:t>
            </a:r>
            <a:r>
              <a:rPr lang="ko-KR" altLang="en-US" sz="1500" dirty="0"/>
              <a:t>악력 </a:t>
            </a:r>
            <a:r>
              <a:rPr lang="en-US" altLang="ko-KR" sz="1500" dirty="0"/>
              <a:t>or </a:t>
            </a:r>
            <a:r>
              <a:rPr lang="ko-KR" altLang="en-US" sz="1500" dirty="0"/>
              <a:t>보행속도 측정</a:t>
            </a:r>
            <a:r>
              <a:rPr lang="en-US" altLang="ko-KR" sz="1500" dirty="0"/>
              <a:t>)</a:t>
            </a:r>
            <a:r>
              <a:rPr lang="ko-KR" altLang="en-US" sz="1500" dirty="0"/>
              <a:t>의 감소가 동반될 때 </a:t>
            </a:r>
            <a:r>
              <a:rPr lang="ko-KR" altLang="en-US" sz="1500" dirty="0" err="1"/>
              <a:t>근감소증</a:t>
            </a:r>
            <a:r>
              <a:rPr lang="ko-KR" altLang="en-US" sz="1500" dirty="0"/>
              <a:t> 예측 가능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2014</a:t>
            </a:r>
            <a:r>
              <a:rPr lang="ko-KR" altLang="ko-KR" sz="1500" dirty="0"/>
              <a:t>년</a:t>
            </a:r>
            <a:r>
              <a:rPr lang="en-US" altLang="ko-KR" sz="1500" dirty="0"/>
              <a:t> </a:t>
            </a:r>
            <a:r>
              <a:rPr lang="ko-KR" altLang="ko-KR" sz="1500" dirty="0"/>
              <a:t>아시아의 노인의학 전문가들을 중심으로 </a:t>
            </a:r>
            <a:r>
              <a:rPr lang="ko-KR" altLang="ko-KR" sz="1500" dirty="0" err="1"/>
              <a:t>아시아근감소증진단그룹</a:t>
            </a:r>
            <a:r>
              <a:rPr lang="en-US" altLang="ko-KR" sz="1500" dirty="0"/>
              <a:t>(Asian Working Group for Sarcopenia, AWGS)</a:t>
            </a:r>
            <a:r>
              <a:rPr lang="ko-KR" altLang="ko-KR" sz="1500" dirty="0"/>
              <a:t>이 결성되어 아시아 진단기준을 제시</a:t>
            </a:r>
            <a:r>
              <a:rPr lang="en-US" altLang="ko-KR" sz="1500" dirty="0"/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</a:t>
            </a:r>
            <a:r>
              <a:rPr lang="ko-KR" altLang="ko-KR" sz="1500" dirty="0"/>
              <a:t>아시아 지역 국가들이 이 기준에 따른 연구를 진행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 </a:t>
            </a:r>
            <a:r>
              <a:rPr lang="en-US" altLang="ko-KR" sz="1500" dirty="0"/>
              <a:t>AWGS 2019</a:t>
            </a:r>
            <a:r>
              <a:rPr lang="ko-KR" altLang="en-US" sz="1500" dirty="0"/>
              <a:t>에서는 낮은 </a:t>
            </a:r>
            <a:r>
              <a:rPr lang="ko-KR" altLang="en-US" sz="1500" dirty="0" err="1"/>
              <a:t>근육량</a:t>
            </a:r>
            <a:r>
              <a:rPr lang="ko-KR" altLang="en-US" sz="1500" dirty="0"/>
              <a:t> </a:t>
            </a:r>
            <a:r>
              <a:rPr lang="en-US" altLang="ko-KR" sz="1500" dirty="0"/>
              <a:t>+ </a:t>
            </a:r>
            <a:r>
              <a:rPr lang="ko-KR" altLang="en-US" sz="1500" dirty="0"/>
              <a:t>낮은 근력 </a:t>
            </a:r>
            <a:r>
              <a:rPr lang="en-US" altLang="ko-KR" sz="1500" dirty="0"/>
              <a:t>or</a:t>
            </a:r>
            <a:r>
              <a:rPr lang="ko-KR" altLang="en-US" sz="1500" dirty="0"/>
              <a:t> 낮은 신체 능력</a:t>
            </a:r>
            <a:r>
              <a:rPr lang="en-US" altLang="ko-KR" sz="1500" dirty="0"/>
              <a:t>“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 err="1"/>
              <a:t>근감소증</a:t>
            </a:r>
            <a:r>
              <a:rPr lang="en-US" altLang="ko-KR" sz="1500" dirty="0"/>
              <a:t>(sarcopenia)“ </a:t>
            </a:r>
          </a:p>
          <a:p>
            <a:r>
              <a:rPr lang="ko-KR" altLang="en-US" sz="1500" dirty="0"/>
              <a:t>낮은 </a:t>
            </a:r>
            <a:r>
              <a:rPr lang="ko-KR" altLang="en-US" sz="1500" dirty="0" err="1"/>
              <a:t>근육량</a:t>
            </a:r>
            <a:r>
              <a:rPr lang="ko-KR" altLang="en-US" sz="1500" dirty="0"/>
              <a:t> </a:t>
            </a:r>
            <a:r>
              <a:rPr lang="en-US" altLang="ko-KR" sz="1500" dirty="0"/>
              <a:t>+ </a:t>
            </a:r>
            <a:r>
              <a:rPr lang="ko-KR" altLang="en-US" sz="1500" dirty="0"/>
              <a:t>낮은 근력 </a:t>
            </a:r>
            <a:r>
              <a:rPr lang="en-US" altLang="ko-KR" sz="1500" dirty="0"/>
              <a:t>or </a:t>
            </a:r>
            <a:r>
              <a:rPr lang="ko-KR" altLang="en-US" sz="1500" dirty="0"/>
              <a:t>낮은 신체능력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/>
              <a:t>중증 </a:t>
            </a:r>
            <a:r>
              <a:rPr lang="ko-KR" altLang="en-US" sz="1500" dirty="0" err="1"/>
              <a:t>근감소증</a:t>
            </a:r>
            <a:r>
              <a:rPr lang="en-US" altLang="ko-KR" sz="1500" dirty="0"/>
              <a:t>(severe sarcopenia)＂</a:t>
            </a:r>
            <a:r>
              <a:rPr lang="ko-KR" altLang="en-US" sz="1500" dirty="0"/>
              <a:t>으로 정의 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2019</a:t>
            </a:r>
            <a:r>
              <a:rPr lang="ko-KR" altLang="en-US" sz="1500" dirty="0"/>
              <a:t>년</a:t>
            </a:r>
            <a:r>
              <a:rPr lang="en-US" altLang="ko-KR" sz="1500" dirty="0"/>
              <a:t> AWGS</a:t>
            </a:r>
            <a:r>
              <a:rPr lang="ko-KR" altLang="ko-KR" sz="1500" dirty="0"/>
              <a:t>는 지역사회</a:t>
            </a:r>
            <a:r>
              <a:rPr lang="en-US" altLang="ko-KR" sz="1500" dirty="0"/>
              <a:t>, </a:t>
            </a:r>
            <a:r>
              <a:rPr lang="ko-KR" altLang="ko-KR" sz="1500" dirty="0" err="1"/>
              <a:t>병의원</a:t>
            </a:r>
            <a:r>
              <a:rPr lang="ko-KR" altLang="ko-KR" sz="1500" dirty="0"/>
              <a:t> 환경에서 </a:t>
            </a:r>
            <a:r>
              <a:rPr lang="ko-KR" altLang="ko-KR" sz="1500" dirty="0" err="1"/>
              <a:t>근감소증이</a:t>
            </a:r>
            <a:r>
              <a:rPr lang="ko-KR" altLang="ko-KR" sz="1500" dirty="0"/>
              <a:t> 의심되는 환자를 어떻게 찾아내고 진단하는지에 대한 새로운 알고리</a:t>
            </a:r>
            <a:r>
              <a:rPr lang="ko-KR" altLang="en-US" sz="1500" dirty="0"/>
              <a:t>즘</a:t>
            </a:r>
            <a:r>
              <a:rPr lang="ko-KR" altLang="ko-KR" sz="1500" dirty="0"/>
              <a:t> 발표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현재 병원 등 의료기간에서 </a:t>
            </a:r>
            <a:r>
              <a:rPr lang="ko-KR" altLang="en-US" sz="1500" dirty="0" err="1"/>
              <a:t>근감소증을</a:t>
            </a:r>
            <a:r>
              <a:rPr lang="ko-KR" altLang="en-US" sz="1500" dirty="0"/>
              <a:t> 진단하는 기준임</a:t>
            </a:r>
            <a:endParaRPr lang="ko-KR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56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AWGS : 2019 Consensus Update on Sarcopenia Diagnosis and Treatment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9980"/>
            <a:ext cx="7410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358" y="4118784"/>
            <a:ext cx="843309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[process of confirmation]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ym typeface="Wingdings" panose="05000000000000000000" pitchFamily="2" charset="2"/>
              </a:rPr>
              <a:t>병원에서의 진단 과정</a:t>
            </a:r>
            <a:endParaRPr lang="en-US" altLang="ko-KR" sz="1500" dirty="0"/>
          </a:p>
          <a:p>
            <a:pPr marL="342900" indent="-342900">
              <a:buAutoNum type="arabicParenR"/>
            </a:pPr>
            <a:r>
              <a:rPr lang="ko-KR" altLang="en-US" sz="1500" dirty="0"/>
              <a:t>악력측정</a:t>
            </a:r>
            <a:endParaRPr lang="en-US" altLang="ko-KR" sz="1500" dirty="0"/>
          </a:p>
          <a:p>
            <a:pPr marL="342900" indent="-342900">
              <a:buAutoNum type="arabicParenR"/>
            </a:pPr>
            <a:r>
              <a:rPr lang="ko-KR" altLang="en-US" sz="1500" dirty="0"/>
              <a:t>신체수행능력평가</a:t>
            </a:r>
            <a:endParaRPr lang="en-US" altLang="ko-KR" sz="1500" dirty="0"/>
          </a:p>
          <a:p>
            <a:pPr marL="342900" indent="-342900">
              <a:buAutoNum type="arabicParenR"/>
            </a:pPr>
            <a:r>
              <a:rPr lang="ko-KR" altLang="en-US" sz="1500" dirty="0"/>
              <a:t>골격근량 측정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사지 </a:t>
            </a:r>
            <a:r>
              <a:rPr lang="ko-KR" altLang="en-US" sz="1500" dirty="0" err="1"/>
              <a:t>근육량</a:t>
            </a:r>
            <a:r>
              <a:rPr lang="en-US" altLang="ko-KR" sz="1500" dirty="0"/>
              <a:t>/(</a:t>
            </a:r>
            <a:r>
              <a:rPr lang="ko-KR" altLang="en-US" sz="1500" dirty="0"/>
              <a:t>신장</a:t>
            </a:r>
            <a:r>
              <a:rPr lang="en-US" altLang="ko-KR" sz="1500" dirty="0"/>
              <a:t>)^2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/>
              <a:t>BIA </a:t>
            </a:r>
            <a:r>
              <a:rPr lang="ko-KR" altLang="en-US" sz="1500" dirty="0"/>
              <a:t>측정 시</a:t>
            </a:r>
            <a:r>
              <a:rPr lang="en-US" altLang="ko-KR" sz="1500" dirty="0"/>
              <a:t>, M&lt;7.0kg/m^2</a:t>
            </a:r>
            <a:r>
              <a:rPr lang="en-US" altLang="ko-KR" sz="1600" dirty="0"/>
              <a:t> </a:t>
            </a:r>
            <a:r>
              <a:rPr lang="en-US" altLang="ko-KR" sz="1500" dirty="0"/>
              <a:t>, F&lt;5.7kg/m^2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하지만 여성노인의 경우</a:t>
            </a:r>
            <a:r>
              <a:rPr lang="en-US" altLang="ko-KR" sz="1500" dirty="0"/>
              <a:t>, </a:t>
            </a:r>
            <a:r>
              <a:rPr lang="ko-KR" altLang="en-US" sz="1500" dirty="0"/>
              <a:t>남성보다 체지방률이 높기 때문에 </a:t>
            </a:r>
            <a:r>
              <a:rPr lang="ko-KR" altLang="en-US" sz="1500" dirty="0" err="1"/>
              <a:t>체지방량을</a:t>
            </a:r>
            <a:r>
              <a:rPr lang="ko-KR" altLang="en-US" sz="1500" dirty="0"/>
              <a:t> 고려한 </a:t>
            </a:r>
            <a:r>
              <a:rPr lang="en-US" altLang="ko-KR" sz="1500" dirty="0"/>
              <a:t>SMI(%) =</a:t>
            </a:r>
            <a:r>
              <a:rPr lang="ko-KR" altLang="en-US" sz="1500" dirty="0" err="1"/>
              <a:t>사지근육량</a:t>
            </a:r>
            <a:r>
              <a:rPr lang="en-US" altLang="ko-KR" sz="1500" dirty="0"/>
              <a:t>/</a:t>
            </a:r>
            <a:r>
              <a:rPr lang="ko-KR" altLang="en-US" sz="1500" dirty="0"/>
              <a:t>체중 </a:t>
            </a:r>
            <a:r>
              <a:rPr lang="en-US" altLang="ko-KR" sz="1500" dirty="0"/>
              <a:t>x 100 </a:t>
            </a:r>
            <a:r>
              <a:rPr lang="ko-KR" altLang="en-US" sz="1500" dirty="0"/>
              <a:t>이 </a:t>
            </a:r>
            <a:r>
              <a:rPr lang="ko-KR" altLang="en-US" sz="1500" dirty="0" err="1"/>
              <a:t>근감소</a:t>
            </a:r>
            <a:r>
              <a:rPr lang="ko-KR" altLang="en-US" sz="1500" dirty="0"/>
              <a:t> 진단 방법으로 적절하다는 연구 논문 사례가 있음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정해진 </a:t>
            </a:r>
            <a:r>
              <a:rPr lang="ko-KR" altLang="en-US" sz="1500" dirty="0" err="1">
                <a:solidFill>
                  <a:srgbClr val="FF0000"/>
                </a:solidFill>
                <a:sym typeface="Wingdings" panose="05000000000000000000" pitchFamily="2" charset="2"/>
              </a:rPr>
              <a:t>컷오프값이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 있나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근감소증</a:t>
            </a:r>
            <a:r>
              <a:rPr lang="ko-KR" altLang="en-US" dirty="0">
                <a:sym typeface="Wingdings" panose="05000000000000000000" pitchFamily="2" charset="2"/>
              </a:rPr>
              <a:t> 확정 진단 및 질병의 심각도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135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AWGS : 2019 Consensus Update on Sarcopenia Diagnosis and Treatment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58" y="642180"/>
            <a:ext cx="7410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224" y="4071180"/>
            <a:ext cx="72781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</a:t>
            </a:r>
            <a:r>
              <a:rPr lang="ko-KR" altLang="en-US" sz="1500" dirty="0"/>
              <a:t>일차 의료에서의 환자발견</a:t>
            </a:r>
            <a:r>
              <a:rPr lang="en-US" altLang="ko-KR" sz="1500" dirty="0"/>
              <a:t>]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ym typeface="Wingdings" panose="05000000000000000000" pitchFamily="2" charset="2"/>
              </a:rPr>
              <a:t>우리의 역할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ym typeface="Wingdings" panose="05000000000000000000" pitchFamily="2" charset="2"/>
              </a:rPr>
              <a:t>Case finding </a:t>
            </a:r>
          </a:p>
          <a:p>
            <a:pPr marL="342900" indent="-342900">
              <a:buAutoNum type="arabicParenR"/>
            </a:pPr>
            <a:r>
              <a:rPr lang="ko-KR" altLang="en-US" sz="1500" dirty="0">
                <a:sym typeface="Wingdings" panose="05000000000000000000" pitchFamily="2" charset="2"/>
              </a:rPr>
              <a:t>종아리 둘레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ym typeface="Wingdings" panose="05000000000000000000" pitchFamily="2" charset="2"/>
              </a:rPr>
              <a:t>종아리의 가장 넓은 부위 측정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sym typeface="Wingdings" panose="05000000000000000000" pitchFamily="2" charset="2"/>
              </a:rPr>
              <a:t>M&lt;34cm, F&lt;33cm 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가능성 높음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r>
              <a:rPr lang="en-US" altLang="ko-KR" sz="1500" b="1" dirty="0">
                <a:sym typeface="Wingdings" panose="05000000000000000000" pitchFamily="2" charset="2"/>
              </a:rPr>
              <a:t>OR</a:t>
            </a:r>
          </a:p>
          <a:p>
            <a:r>
              <a:rPr lang="en-US" altLang="ko-KR" sz="1500" dirty="0">
                <a:sym typeface="Wingdings" panose="05000000000000000000" pitchFamily="2" charset="2"/>
              </a:rPr>
              <a:t>2) </a:t>
            </a:r>
            <a:r>
              <a:rPr lang="en-US" altLang="ko-KR" sz="1500" u="sng" dirty="0">
                <a:sym typeface="Wingdings" panose="05000000000000000000" pitchFamily="2" charset="2"/>
              </a:rPr>
              <a:t>SARC-F </a:t>
            </a:r>
            <a:r>
              <a:rPr lang="ko-KR" altLang="en-US" sz="1500" u="sng" dirty="0">
                <a:sym typeface="Wingdings" panose="05000000000000000000" pitchFamily="2" charset="2"/>
              </a:rPr>
              <a:t>설문지</a:t>
            </a:r>
            <a:endParaRPr lang="en-US" altLang="ko-KR" sz="1500" u="sng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sym typeface="Wingdings" panose="05000000000000000000" pitchFamily="2" charset="2"/>
              </a:rPr>
              <a:t>4</a:t>
            </a:r>
            <a:r>
              <a:rPr lang="ko-KR" altLang="en-US" sz="1500" dirty="0">
                <a:sym typeface="Wingdings" panose="05000000000000000000" pitchFamily="2" charset="2"/>
              </a:rPr>
              <a:t>점 이상이면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의심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ym typeface="Wingdings" panose="05000000000000000000" pitchFamily="2" charset="2"/>
              </a:rPr>
              <a:t>높은 </a:t>
            </a:r>
            <a:r>
              <a:rPr lang="ko-KR" altLang="en-US" sz="1500" dirty="0" err="1">
                <a:sym typeface="Wingdings" panose="05000000000000000000" pitchFamily="2" charset="2"/>
              </a:rPr>
              <a:t>특이도와</a:t>
            </a:r>
            <a:r>
              <a:rPr lang="ko-KR" altLang="en-US" sz="1500" dirty="0">
                <a:sym typeface="Wingdings" panose="05000000000000000000" pitchFamily="2" charset="2"/>
              </a:rPr>
              <a:t> 높은 음성예측도를 보여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간단히 배제하는데 유용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2160" y="453667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SARC-F </a:t>
            </a:r>
            <a:r>
              <a:rPr lang="ko-KR" altLang="en-US" dirty="0"/>
              <a:t>설문지를 어플리케이션을 통해 실시 </a:t>
            </a:r>
          </a:p>
        </p:txBody>
      </p:sp>
    </p:spTree>
    <p:extLst>
      <p:ext uri="{BB962C8B-B14F-4D97-AF65-F5344CB8AC3E}">
        <p14:creationId xmlns:p14="http://schemas.microsoft.com/office/powerpoint/2010/main" val="174229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9980"/>
            <a:ext cx="7410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6064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AWGS : 2019 Consensus Update on Sarcopenia Diagnosis and Treatment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41" y="4097080"/>
            <a:ext cx="82809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assess </a:t>
            </a:r>
            <a:r>
              <a:rPr lang="en-US" altLang="ko-KR" sz="1500" dirty="0">
                <a:sym typeface="Wingdings" panose="05000000000000000000" pitchFamily="2" charset="2"/>
              </a:rPr>
              <a:t> “case finding” </a:t>
            </a:r>
            <a:r>
              <a:rPr lang="ko-KR" altLang="en-US" sz="1500" dirty="0">
                <a:sym typeface="Wingdings" panose="05000000000000000000" pitchFamily="2" charset="2"/>
              </a:rPr>
              <a:t>지표 중 </a:t>
            </a:r>
            <a:r>
              <a:rPr lang="ko-KR" altLang="en-US" sz="1500" dirty="0"/>
              <a:t>둘 중 하나라도 기준에 들 경우 실시</a:t>
            </a:r>
            <a:r>
              <a:rPr lang="en-US" altLang="ko-KR" sz="1500" dirty="0"/>
              <a:t> </a:t>
            </a:r>
          </a:p>
          <a:p>
            <a:pPr marL="342900" indent="-342900">
              <a:buAutoNum type="arabicParenR"/>
            </a:pPr>
            <a:r>
              <a:rPr lang="ko-KR" altLang="en-US" sz="1500" dirty="0"/>
              <a:t>근력의 평가 </a:t>
            </a:r>
            <a:r>
              <a:rPr lang="en-US" altLang="ko-KR" sz="1500" dirty="0"/>
              <a:t>–</a:t>
            </a:r>
            <a:r>
              <a:rPr lang="ko-KR" altLang="en-US" sz="1500" dirty="0"/>
              <a:t> 악력</a:t>
            </a:r>
            <a:endParaRPr lang="en-US" altLang="ko-KR" sz="1500" dirty="0"/>
          </a:p>
          <a:p>
            <a:r>
              <a:rPr lang="en-US" altLang="ko-KR" sz="1500" dirty="0"/>
              <a:t>- M&lt;28kg, F&lt;18kg</a:t>
            </a:r>
          </a:p>
          <a:p>
            <a:r>
              <a:rPr lang="en-US" altLang="ko-KR" sz="1500" b="1" dirty="0"/>
              <a:t>OR</a:t>
            </a:r>
            <a:r>
              <a:rPr lang="en-US" altLang="ko-KR" sz="1500" dirty="0"/>
              <a:t> </a:t>
            </a:r>
          </a:p>
          <a:p>
            <a:r>
              <a:rPr lang="en-US" altLang="ko-KR" sz="1500" dirty="0"/>
              <a:t>2) </a:t>
            </a:r>
            <a:r>
              <a:rPr lang="ko-KR" altLang="en-US" sz="1500" u="sng" dirty="0"/>
              <a:t>신체수행능력평가</a:t>
            </a:r>
            <a:r>
              <a:rPr lang="ko-KR" altLang="en-US" sz="1500" dirty="0"/>
              <a:t> </a:t>
            </a:r>
            <a:r>
              <a:rPr lang="en-US" altLang="ko-KR" sz="1500" dirty="0"/>
              <a:t>– </a:t>
            </a:r>
            <a:r>
              <a:rPr lang="ko-KR" altLang="en-US" sz="1500" dirty="0"/>
              <a:t>보행속도 </a:t>
            </a:r>
            <a:r>
              <a:rPr lang="en-US" altLang="ko-KR" sz="1500" b="1" dirty="0"/>
              <a:t>or</a:t>
            </a:r>
            <a:r>
              <a:rPr lang="en-US" altLang="ko-KR" sz="1500" dirty="0"/>
              <a:t> 5</a:t>
            </a:r>
            <a:r>
              <a:rPr lang="ko-KR" altLang="en-US" sz="1500" dirty="0"/>
              <a:t>회 의자에서 일어서기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보행속도</a:t>
            </a:r>
            <a:endParaRPr lang="en-US" altLang="ko-KR" sz="1500" dirty="0"/>
          </a:p>
          <a:p>
            <a:pPr marL="742950" lvl="1" indent="-285750">
              <a:buFontTx/>
              <a:buChar char="-"/>
            </a:pPr>
            <a:r>
              <a:rPr lang="en-US" altLang="ko-KR" sz="1500" dirty="0"/>
              <a:t>6m</a:t>
            </a:r>
            <a:r>
              <a:rPr lang="ko-KR" altLang="ko-KR" sz="1500" dirty="0"/>
              <a:t>의 거리를 걷는 동안의 보행속도를 측정</a:t>
            </a:r>
            <a:r>
              <a:rPr lang="ko-KR" altLang="en-US" sz="1500" dirty="0"/>
              <a:t>하여 </a:t>
            </a:r>
            <a:r>
              <a:rPr lang="en-US" altLang="ko-KR" sz="1500" dirty="0"/>
              <a:t>2</a:t>
            </a:r>
            <a:r>
              <a:rPr lang="ko-KR" altLang="en-US" sz="1500" dirty="0"/>
              <a:t>번의 기록 속도 평균이</a:t>
            </a:r>
            <a:r>
              <a:rPr lang="en-US" altLang="ko-KR" sz="1500" dirty="0"/>
              <a:t>, 1.0m/sec </a:t>
            </a:r>
            <a:r>
              <a:rPr lang="ko-KR" altLang="en-US" sz="1500" dirty="0"/>
              <a:t>미만일 경우 신체수행능력 저하</a:t>
            </a:r>
            <a:endParaRPr lang="en-US" altLang="ko-KR" sz="1500" dirty="0"/>
          </a:p>
          <a:p>
            <a:pPr marL="285750" lvl="1" indent="-285750">
              <a:buFontTx/>
              <a:buChar char="-"/>
            </a:pPr>
            <a:r>
              <a:rPr lang="en-US" altLang="ko-KR" sz="1500" dirty="0"/>
              <a:t>5</a:t>
            </a:r>
            <a:r>
              <a:rPr lang="ko-KR" altLang="en-US" sz="1500" dirty="0"/>
              <a:t>회 의자에서 일어서기</a:t>
            </a:r>
            <a:endParaRPr lang="en-US" altLang="ko-KR" sz="1500" dirty="0"/>
          </a:p>
          <a:p>
            <a:pPr marL="742950" lvl="2" indent="-285750">
              <a:buFontTx/>
              <a:buChar char="-"/>
            </a:pPr>
            <a:r>
              <a:rPr lang="en-US" altLang="ko-KR" sz="1500" dirty="0"/>
              <a:t>5</a:t>
            </a:r>
            <a:r>
              <a:rPr lang="ko-KR" altLang="en-US" sz="1500" dirty="0"/>
              <a:t>회 의자에서 일어서기에 걸리는 시간 </a:t>
            </a:r>
            <a:r>
              <a:rPr lang="en-US" altLang="ko-KR" sz="1500" dirty="0"/>
              <a:t>&gt;= 12sec </a:t>
            </a:r>
            <a:r>
              <a:rPr lang="ko-KR" altLang="en-US" sz="1500" dirty="0"/>
              <a:t>일 때 신체수행능력 저하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9526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AWGS : 2019 Consensus Update on Sarcopenia Diagnosis and Treatment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9980"/>
            <a:ext cx="7410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358" y="4118784"/>
            <a:ext cx="843309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[process of confirmation]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ym typeface="Wingdings" panose="05000000000000000000" pitchFamily="2" charset="2"/>
              </a:rPr>
              <a:t>병원에서의 진단 과정</a:t>
            </a:r>
            <a:endParaRPr lang="en-US" altLang="ko-KR" sz="1500" dirty="0"/>
          </a:p>
          <a:p>
            <a:pPr marL="342900" indent="-342900">
              <a:buAutoNum type="arabicParenR"/>
            </a:pPr>
            <a:r>
              <a:rPr lang="ko-KR" altLang="en-US" sz="1500" dirty="0"/>
              <a:t>악력측정</a:t>
            </a:r>
            <a:endParaRPr lang="en-US" altLang="ko-KR" sz="1500" dirty="0"/>
          </a:p>
          <a:p>
            <a:pPr marL="342900" indent="-342900">
              <a:buAutoNum type="arabicParenR"/>
            </a:pPr>
            <a:r>
              <a:rPr lang="ko-KR" altLang="en-US" sz="1500" dirty="0"/>
              <a:t>신체수행능력평가</a:t>
            </a:r>
            <a:endParaRPr lang="en-US" altLang="ko-KR" sz="1500" dirty="0"/>
          </a:p>
          <a:p>
            <a:pPr marL="342900" indent="-342900">
              <a:buAutoNum type="arabicParenR"/>
            </a:pPr>
            <a:r>
              <a:rPr lang="ko-KR" altLang="en-US" sz="1500" dirty="0"/>
              <a:t>골격근량 측정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사지 </a:t>
            </a:r>
            <a:r>
              <a:rPr lang="ko-KR" altLang="en-US" sz="1500" dirty="0" err="1"/>
              <a:t>근육량</a:t>
            </a:r>
            <a:r>
              <a:rPr lang="en-US" altLang="ko-KR" sz="1500" dirty="0"/>
              <a:t>/(</a:t>
            </a:r>
            <a:r>
              <a:rPr lang="ko-KR" altLang="en-US" sz="1500" dirty="0"/>
              <a:t>신장</a:t>
            </a:r>
            <a:r>
              <a:rPr lang="en-US" altLang="ko-KR" sz="1500" dirty="0"/>
              <a:t>)^2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/>
              <a:t>BIA </a:t>
            </a:r>
            <a:r>
              <a:rPr lang="ko-KR" altLang="en-US" sz="1500" dirty="0"/>
              <a:t>측정 시</a:t>
            </a:r>
            <a:r>
              <a:rPr lang="en-US" altLang="ko-KR" sz="1500" dirty="0"/>
              <a:t>, M&lt;7.0kg/m^2</a:t>
            </a:r>
            <a:r>
              <a:rPr lang="en-US" altLang="ko-KR" sz="1600" dirty="0"/>
              <a:t> </a:t>
            </a:r>
            <a:r>
              <a:rPr lang="en-US" altLang="ko-KR" sz="1500" dirty="0"/>
              <a:t>, F&lt;5.7kg/m^2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하지만 여성노인의 경우</a:t>
            </a:r>
            <a:r>
              <a:rPr lang="en-US" altLang="ko-KR" sz="1500" dirty="0"/>
              <a:t>, </a:t>
            </a:r>
            <a:r>
              <a:rPr lang="ko-KR" altLang="en-US" sz="1500" dirty="0"/>
              <a:t>남성보다 체지방률이 높기 때문에 </a:t>
            </a:r>
            <a:r>
              <a:rPr lang="ko-KR" altLang="en-US" sz="1500" dirty="0" err="1"/>
              <a:t>체지방량을</a:t>
            </a:r>
            <a:r>
              <a:rPr lang="ko-KR" altLang="en-US" sz="1500" dirty="0"/>
              <a:t> 고려한 </a:t>
            </a:r>
            <a:r>
              <a:rPr lang="en-US" altLang="ko-KR" sz="1500" dirty="0"/>
              <a:t>SMI(%) =</a:t>
            </a:r>
            <a:r>
              <a:rPr lang="ko-KR" altLang="en-US" sz="1500" dirty="0" err="1"/>
              <a:t>사지근육량</a:t>
            </a:r>
            <a:r>
              <a:rPr lang="en-US" altLang="ko-KR" sz="1500" dirty="0"/>
              <a:t>/</a:t>
            </a:r>
            <a:r>
              <a:rPr lang="ko-KR" altLang="en-US" sz="1500" dirty="0"/>
              <a:t>체중 </a:t>
            </a:r>
            <a:r>
              <a:rPr lang="en-US" altLang="ko-KR" sz="1500" dirty="0"/>
              <a:t>x 100 </a:t>
            </a:r>
            <a:r>
              <a:rPr lang="ko-KR" altLang="en-US" sz="1500" dirty="0"/>
              <a:t>이 </a:t>
            </a:r>
            <a:r>
              <a:rPr lang="ko-KR" altLang="en-US" sz="1500" dirty="0" err="1"/>
              <a:t>근감소</a:t>
            </a:r>
            <a:r>
              <a:rPr lang="ko-KR" altLang="en-US" sz="1500" dirty="0"/>
              <a:t> 진단 방법으로 적절하다는 연구 논문 사례가 있음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정해진 </a:t>
            </a:r>
            <a:r>
              <a:rPr lang="ko-KR" altLang="en-US" sz="1500" dirty="0" err="1">
                <a:solidFill>
                  <a:srgbClr val="FF0000"/>
                </a:solidFill>
                <a:sym typeface="Wingdings" panose="05000000000000000000" pitchFamily="2" charset="2"/>
              </a:rPr>
              <a:t>컷오프값이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 있나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?  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하지만 이에 대해서는 아직 더 연구가 필요하고 공식적으로 승인된 골격근량 측정법은 </a:t>
            </a:r>
            <a:r>
              <a:rPr lang="ko-KR" altLang="en-US" sz="1500" dirty="0" err="1">
                <a:solidFill>
                  <a:srgbClr val="FF0000"/>
                </a:solidFill>
                <a:sym typeface="Wingdings" panose="05000000000000000000" pitchFamily="2" charset="2"/>
              </a:rPr>
              <a:t>사지근육량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신장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^2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임</a:t>
            </a:r>
            <a:endParaRPr lang="en-US" altLang="ko-KR" sz="1500" dirty="0"/>
          </a:p>
          <a:p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확정 진단 및 질병의 심각도 평가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6839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60512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모바일</a:t>
            </a:r>
            <a:r>
              <a:rPr lang="ko-KR" altLang="en-US" sz="1500" dirty="0"/>
              <a:t> 기반의 ‘</a:t>
            </a:r>
            <a:r>
              <a:rPr lang="ko-KR" altLang="en-US" sz="1500" dirty="0" err="1"/>
              <a:t>근감소증</a:t>
            </a:r>
            <a:r>
              <a:rPr lang="ko-KR" altLang="en-US" sz="1500" dirty="0"/>
              <a:t>’ 예측 및 모니터링 시스템 설계 및 구현</a:t>
            </a:r>
            <a:r>
              <a:rPr lang="en-US" altLang="ko-KR" sz="1500" dirty="0"/>
              <a:t>(2022)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모바일</a:t>
            </a:r>
            <a:r>
              <a:rPr lang="ko-KR" altLang="en-US" sz="1500" dirty="0"/>
              <a:t> 디바이스를 통해 고령자가 의료기간에 방문하지 않고 본 연구팀은 예측</a:t>
            </a:r>
            <a:r>
              <a:rPr lang="en-US" altLang="ko-KR" sz="1500" dirty="0"/>
              <a:t>(</a:t>
            </a:r>
            <a:r>
              <a:rPr lang="ko-KR" altLang="en-US" sz="1500" dirty="0"/>
              <a:t>추정 진단</a:t>
            </a:r>
            <a:r>
              <a:rPr lang="en-US" altLang="ko-KR" sz="1500" dirty="0"/>
              <a:t>)</a:t>
            </a:r>
            <a:r>
              <a:rPr lang="ko-KR" altLang="en-US" sz="1500" dirty="0"/>
              <a:t>과정을 진행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악력 측정 한계 </a:t>
            </a:r>
            <a:r>
              <a:rPr lang="en-US" altLang="ko-KR" sz="1500" dirty="0">
                <a:sym typeface="Wingdings" panose="05000000000000000000" pitchFamily="2" charset="2"/>
              </a:rPr>
              <a:t> ‘</a:t>
            </a:r>
            <a:r>
              <a:rPr lang="ko-KR" altLang="en-US" sz="1500" dirty="0">
                <a:sym typeface="Wingdings" panose="05000000000000000000" pitchFamily="2" charset="2"/>
              </a:rPr>
              <a:t>신속 </a:t>
            </a:r>
            <a:r>
              <a:rPr lang="ko-KR" altLang="en-US" sz="1500" dirty="0" err="1">
                <a:sym typeface="Wingdings" panose="05000000000000000000" pitchFamily="2" charset="2"/>
              </a:rPr>
              <a:t>태핑</a:t>
            </a:r>
            <a:r>
              <a:rPr lang="ko-KR" altLang="en-US" sz="1500" dirty="0">
                <a:sym typeface="Wingdings" panose="05000000000000000000" pitchFamily="2" charset="2"/>
              </a:rPr>
              <a:t> 평가</a:t>
            </a:r>
            <a:r>
              <a:rPr lang="en-US" altLang="ko-KR" sz="1500" dirty="0">
                <a:sym typeface="Wingdings" panose="05000000000000000000" pitchFamily="2" charset="2"/>
              </a:rPr>
              <a:t>’</a:t>
            </a:r>
            <a:r>
              <a:rPr lang="ko-KR" altLang="en-US" sz="1500" dirty="0">
                <a:sym typeface="Wingdings" panose="05000000000000000000" pitchFamily="2" charset="2"/>
              </a:rPr>
              <a:t>로 대체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신속 </a:t>
            </a:r>
            <a:r>
              <a:rPr lang="ko-KR" altLang="en-US" sz="1500" dirty="0" err="1">
                <a:sym typeface="Wingdings" panose="05000000000000000000" pitchFamily="2" charset="2"/>
              </a:rPr>
              <a:t>태핑</a:t>
            </a:r>
            <a:r>
              <a:rPr lang="ko-KR" altLang="en-US" sz="1500" dirty="0">
                <a:sym typeface="Wingdings" panose="05000000000000000000" pitchFamily="2" charset="2"/>
              </a:rPr>
              <a:t> 평가가 진단과정을 벗어날 우려가 있으므로 </a:t>
            </a:r>
            <a:r>
              <a:rPr lang="en-US" altLang="ko-KR" sz="1500" dirty="0">
                <a:sym typeface="Wingdings" panose="05000000000000000000" pitchFamily="2" charset="2"/>
              </a:rPr>
              <a:t>‘5</a:t>
            </a:r>
            <a:r>
              <a:rPr lang="ko-KR" altLang="en-US" sz="1500" dirty="0">
                <a:sym typeface="Wingdings" panose="05000000000000000000" pitchFamily="2" charset="2"/>
              </a:rPr>
              <a:t>회 의자에서 앉았다 일어나기 평가</a:t>
            </a:r>
            <a:r>
              <a:rPr lang="en-US" altLang="ko-KR" sz="1500" dirty="0">
                <a:sym typeface="Wingdings" panose="05000000000000000000" pitchFamily="2" charset="2"/>
              </a:rPr>
              <a:t>’</a:t>
            </a:r>
            <a:r>
              <a:rPr lang="ko-KR" altLang="en-US" sz="1500" dirty="0">
                <a:sym typeface="Wingdings" panose="05000000000000000000" pitchFamily="2" charset="2"/>
              </a:rPr>
              <a:t>도 포함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악력측정</a:t>
            </a:r>
            <a:r>
              <a:rPr lang="en-US" altLang="ko-KR" sz="1500" dirty="0">
                <a:sym typeface="Wingdings" panose="05000000000000000000" pitchFamily="2" charset="2"/>
              </a:rPr>
              <a:t>, 5</a:t>
            </a:r>
            <a:r>
              <a:rPr lang="ko-KR" altLang="en-US" sz="1500" dirty="0">
                <a:sym typeface="Wingdings" panose="05000000000000000000" pitchFamily="2" charset="2"/>
              </a:rPr>
              <a:t>회 의자에서 앉았다 일어나기는 이미 의료기관에서 사용되는 방법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신속 </a:t>
            </a:r>
            <a:r>
              <a:rPr lang="ko-KR" altLang="en-US" sz="1500" dirty="0" err="1">
                <a:sym typeface="Wingdings" panose="05000000000000000000" pitchFamily="2" charset="2"/>
              </a:rPr>
              <a:t>태핑</a:t>
            </a:r>
            <a:r>
              <a:rPr lang="ko-KR" altLang="en-US" sz="1500" dirty="0">
                <a:sym typeface="Wingdings" panose="05000000000000000000" pitchFamily="2" charset="2"/>
              </a:rPr>
              <a:t> 평가의 경우 임상 시험 자료가 있는 방법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 err="1">
                <a:solidFill>
                  <a:srgbClr val="FF0000"/>
                </a:solidFill>
                <a:sym typeface="Wingdings" panose="05000000000000000000" pitchFamily="2" charset="2"/>
              </a:rPr>
              <a:t>임상시험자료있는지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 확인해보기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근감소증</a:t>
            </a:r>
            <a:r>
              <a:rPr lang="ko-KR" altLang="en-US" sz="1500" dirty="0"/>
              <a:t> 모니터링 시스템 </a:t>
            </a:r>
            <a:endParaRPr lang="en-US" altLang="ko-K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디지털 바이오 </a:t>
            </a:r>
            <a:r>
              <a:rPr lang="ko-KR" altLang="en-US" sz="1500" dirty="0" err="1"/>
              <a:t>마커로</a:t>
            </a:r>
            <a:r>
              <a:rPr lang="ko-KR" altLang="en-US" sz="1500" dirty="0"/>
              <a:t> </a:t>
            </a:r>
            <a:r>
              <a:rPr lang="en-US" altLang="ko-KR" sz="1500" dirty="0"/>
              <a:t>‘</a:t>
            </a:r>
            <a:r>
              <a:rPr lang="ko-KR" altLang="en-US" sz="1500" dirty="0"/>
              <a:t>보행 평균 속도</a:t>
            </a:r>
            <a:r>
              <a:rPr lang="en-US" altLang="ko-KR" sz="1500" dirty="0"/>
              <a:t>’ </a:t>
            </a:r>
            <a:r>
              <a:rPr lang="ko-KR" altLang="en-US" sz="1500" dirty="0"/>
              <a:t>사용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예측 시스템의 </a:t>
            </a:r>
            <a:r>
              <a:rPr lang="ko-KR" altLang="en-US" sz="1500" dirty="0" err="1">
                <a:sym typeface="Wingdings" panose="05000000000000000000" pitchFamily="2" charset="2"/>
              </a:rPr>
              <a:t>트리거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lvl="1"/>
            <a:endParaRPr lang="en-US" altLang="ko-KR" sz="15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근감소증</a:t>
            </a:r>
            <a:r>
              <a:rPr lang="ko-KR" altLang="en-US" sz="1500" dirty="0"/>
              <a:t> 예측 및 모니터링 시스템 제안 </a:t>
            </a:r>
            <a:endParaRPr lang="en-US" altLang="ko-KR" sz="15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과학적</a:t>
            </a:r>
            <a:r>
              <a:rPr lang="en-US" altLang="ko-KR" sz="1500" dirty="0"/>
              <a:t>(</a:t>
            </a:r>
            <a:r>
              <a:rPr lang="ko-KR" altLang="en-US" sz="1500" dirty="0"/>
              <a:t>임상적</a:t>
            </a:r>
            <a:r>
              <a:rPr lang="en-US" altLang="ko-KR" sz="1500" dirty="0"/>
              <a:t>)</a:t>
            </a:r>
            <a:r>
              <a:rPr lang="ko-KR" altLang="en-US" sz="1500" dirty="0"/>
              <a:t>근거 유무를 기준으로 총 </a:t>
            </a:r>
            <a:r>
              <a:rPr lang="en-US" altLang="ko-KR" sz="1500" dirty="0"/>
              <a:t>3</a:t>
            </a:r>
            <a:r>
              <a:rPr lang="ko-KR" altLang="en-US" sz="1500" dirty="0"/>
              <a:t>가지 측정 방법 포함</a:t>
            </a:r>
            <a:endParaRPr lang="en-US" altLang="ko-KR" sz="15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SARC-F </a:t>
            </a:r>
            <a:r>
              <a:rPr lang="ko-KR" altLang="en-US" sz="1500" dirty="0"/>
              <a:t>설문</a:t>
            </a:r>
            <a:r>
              <a:rPr lang="en-US" altLang="ko-KR" sz="1500" dirty="0"/>
              <a:t>, 5</a:t>
            </a:r>
            <a:r>
              <a:rPr lang="ko-KR" altLang="en-US" sz="1500" dirty="0"/>
              <a:t>회 의자에서 앉았다 일어서기’ 실제 의료 기관에서 </a:t>
            </a:r>
            <a:r>
              <a:rPr lang="ko-KR" altLang="en-US" sz="1500" dirty="0" err="1"/>
              <a:t>근감소증</a:t>
            </a:r>
            <a:r>
              <a:rPr lang="ko-KR" altLang="en-US" sz="1500" dirty="0"/>
              <a:t> 진단에 사용되는 방법</a:t>
            </a:r>
            <a:endParaRPr lang="en-US" altLang="ko-KR" sz="15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신속 </a:t>
            </a:r>
            <a:r>
              <a:rPr lang="ko-KR" altLang="en-US" sz="1500" dirty="0" err="1">
                <a:sym typeface="Wingdings" panose="05000000000000000000" pitchFamily="2" charset="2"/>
              </a:rPr>
              <a:t>태핑</a:t>
            </a:r>
            <a:r>
              <a:rPr lang="ko-KR" altLang="en-US" sz="1500" dirty="0">
                <a:sym typeface="Wingdings" panose="05000000000000000000" pitchFamily="2" charset="2"/>
              </a:rPr>
              <a:t> 평가의 경우 임상 시험 자료가 있는 방법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바이오 </a:t>
            </a:r>
            <a:r>
              <a:rPr lang="ko-KR" altLang="en-US" sz="1500" dirty="0" err="1">
                <a:sym typeface="Wingdings" panose="05000000000000000000" pitchFamily="2" charset="2"/>
              </a:rPr>
              <a:t>마커인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‘</a:t>
            </a:r>
            <a:r>
              <a:rPr lang="ko-KR" altLang="en-US" sz="1500" dirty="0">
                <a:sym typeface="Wingdings" panose="05000000000000000000" pitchFamily="2" charset="2"/>
              </a:rPr>
              <a:t>보행 평균 속도</a:t>
            </a:r>
            <a:r>
              <a:rPr lang="en-US" altLang="ko-KR" sz="1500" dirty="0">
                <a:sym typeface="Wingdings" panose="05000000000000000000" pitchFamily="2" charset="2"/>
              </a:rPr>
              <a:t>’ </a:t>
            </a:r>
            <a:r>
              <a:rPr lang="ko-KR" altLang="en-US" sz="1500" dirty="0">
                <a:sym typeface="Wingdings" panose="05000000000000000000" pitchFamily="2" charset="2"/>
              </a:rPr>
              <a:t>선행 임상 연구와 실제 의료기관에서 사용하는 척도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03559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12824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268976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보행 평균 속도 모니터링 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예측 시스템의 </a:t>
            </a:r>
            <a:r>
              <a:rPr lang="ko-KR" altLang="en-US" sz="1500" dirty="0" err="1">
                <a:sym typeface="Wingdings" panose="05000000000000000000" pitchFamily="2" charset="2"/>
              </a:rPr>
              <a:t>트리거</a:t>
            </a:r>
            <a:r>
              <a:rPr lang="en-US" altLang="ko-KR" sz="1500" dirty="0">
                <a:sym typeface="Wingdings" panose="05000000000000000000" pitchFamily="2" charset="2"/>
              </a:rPr>
              <a:t>(trigger)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일상생활 속 </a:t>
            </a:r>
            <a:r>
              <a:rPr lang="en-US" altLang="ko-KR" sz="1500" dirty="0">
                <a:sym typeface="Wingdings" panose="05000000000000000000" pitchFamily="2" charset="2"/>
              </a:rPr>
              <a:t>‘</a:t>
            </a:r>
            <a:r>
              <a:rPr lang="ko-KR" altLang="en-US" sz="1500" dirty="0">
                <a:sym typeface="Wingdings" panose="05000000000000000000" pitchFamily="2" charset="2"/>
              </a:rPr>
              <a:t>보행 평균 속도</a:t>
            </a:r>
            <a:r>
              <a:rPr lang="en-US" altLang="ko-KR" sz="1500" dirty="0">
                <a:sym typeface="Wingdings" panose="05000000000000000000" pitchFamily="2" charset="2"/>
              </a:rPr>
              <a:t>’</a:t>
            </a:r>
            <a:r>
              <a:rPr lang="ko-KR" altLang="en-US" sz="1500" dirty="0">
                <a:sym typeface="Wingdings" panose="05000000000000000000" pitchFamily="2" charset="2"/>
              </a:rPr>
              <a:t>추적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ym typeface="Wingdings" panose="05000000000000000000" pitchFamily="2" charset="2"/>
              </a:rPr>
              <a:t>GPS </a:t>
            </a:r>
            <a:r>
              <a:rPr lang="ko-KR" altLang="en-US" sz="1500" dirty="0">
                <a:sym typeface="Wingdings" panose="05000000000000000000" pitchFamily="2" charset="2"/>
              </a:rPr>
              <a:t>센서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ym typeface="Wingdings" panose="05000000000000000000" pitchFamily="2" charset="2"/>
              </a:rPr>
              <a:t>200</a:t>
            </a:r>
            <a:r>
              <a:rPr lang="ko-KR" altLang="en-US" sz="1500" dirty="0">
                <a:sym typeface="Wingdings" panose="05000000000000000000" pitchFamily="2" charset="2"/>
              </a:rPr>
              <a:t>초 동안 이동한 거리가 </a:t>
            </a:r>
            <a:r>
              <a:rPr lang="en-US" altLang="ko-KR" sz="1500" dirty="0">
                <a:sym typeface="Wingdings" panose="05000000000000000000" pitchFamily="2" charset="2"/>
              </a:rPr>
              <a:t>200 M </a:t>
            </a:r>
            <a:r>
              <a:rPr lang="ko-KR" altLang="en-US" sz="1500" dirty="0">
                <a:sym typeface="Wingdings" panose="05000000000000000000" pitchFamily="2" charset="2"/>
              </a:rPr>
              <a:t>이하일 경우 ‘보행 평균 속도’는 </a:t>
            </a:r>
            <a:r>
              <a:rPr lang="en-US" altLang="ko-KR" sz="1500" dirty="0">
                <a:sym typeface="Wingdings" panose="05000000000000000000" pitchFamily="2" charset="2"/>
              </a:rPr>
              <a:t>1.0 m/sec </a:t>
            </a:r>
            <a:r>
              <a:rPr lang="ko-KR" altLang="en-US" sz="1500" dirty="0">
                <a:sym typeface="Wingdings" panose="05000000000000000000" pitchFamily="2" charset="2"/>
              </a:rPr>
              <a:t>이하인 경우 </a:t>
            </a:r>
            <a:r>
              <a:rPr lang="en-US" altLang="ko-KR" sz="1500" dirty="0">
                <a:sym typeface="Wingdings" panose="05000000000000000000" pitchFamily="2" charset="2"/>
              </a:rPr>
              <a:t>‘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예측 시스템</a:t>
            </a:r>
            <a:r>
              <a:rPr lang="en-US" altLang="ko-KR" sz="1500" dirty="0">
                <a:sym typeface="Wingdings" panose="05000000000000000000" pitchFamily="2" charset="2"/>
              </a:rPr>
              <a:t>’</a:t>
            </a:r>
            <a:r>
              <a:rPr lang="ko-KR" altLang="en-US" sz="1500" dirty="0">
                <a:sym typeface="Wingdings" panose="05000000000000000000" pitchFamily="2" charset="2"/>
              </a:rPr>
              <a:t> 사용 권유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걸음 수 측정도 가능하도록 구현 </a:t>
            </a:r>
            <a:endParaRPr lang="en-US" altLang="ko-KR" sz="1500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606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논문에서 제안한 </a:t>
            </a:r>
            <a:r>
              <a:rPr lang="ko-KR" altLang="en-US" dirty="0" err="1"/>
              <a:t>근감소증</a:t>
            </a:r>
            <a:r>
              <a:rPr lang="ko-KR" altLang="en-US" dirty="0"/>
              <a:t> 예측 시스템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179512" y="5839118"/>
            <a:ext cx="648072" cy="39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5809999"/>
            <a:ext cx="8028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하지만</a:t>
            </a:r>
            <a:r>
              <a:rPr lang="en-US" altLang="ko-KR" sz="1500" dirty="0"/>
              <a:t>, </a:t>
            </a:r>
            <a:r>
              <a:rPr lang="ko-KR" altLang="en-US" sz="1500" dirty="0"/>
              <a:t>보행 평균 속도의 산출에 영향을 미치지 않는 걸음 수가 고려되어 평가 기준이 높게 책정된 점과 </a:t>
            </a:r>
            <a:r>
              <a:rPr lang="en-US" altLang="ko-KR" sz="1500" dirty="0"/>
              <a:t>GPS</a:t>
            </a:r>
            <a:r>
              <a:rPr lang="ko-KR" altLang="en-US" sz="1500" dirty="0"/>
              <a:t>의 기술적 한계로 인해 낮은 신뢰도 </a:t>
            </a:r>
            <a:r>
              <a:rPr lang="en-US" altLang="ko-KR" sz="1500" dirty="0"/>
              <a:t>20%</a:t>
            </a:r>
            <a:r>
              <a:rPr lang="ko-KR" altLang="en-US" sz="1500" dirty="0"/>
              <a:t>가 산출됨</a:t>
            </a:r>
          </a:p>
        </p:txBody>
      </p:sp>
    </p:spTree>
    <p:extLst>
      <p:ext uri="{BB962C8B-B14F-4D97-AF65-F5344CB8AC3E}">
        <p14:creationId xmlns:p14="http://schemas.microsoft.com/office/powerpoint/2010/main" val="354899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08" y="3933056"/>
            <a:ext cx="3168352" cy="278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621605"/>
            <a:ext cx="86409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SARC-F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total_score</a:t>
            </a:r>
            <a:r>
              <a:rPr lang="ko-KR" altLang="en-US" sz="1600" dirty="0"/>
              <a:t>이 </a:t>
            </a:r>
            <a:r>
              <a:rPr lang="en-US" altLang="ko-KR" sz="1600" dirty="0"/>
              <a:t>4</a:t>
            </a:r>
            <a:r>
              <a:rPr lang="ko-KR" altLang="en-US" sz="1600" dirty="0"/>
              <a:t>점 이상일 경우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ko-KR" altLang="en-US" sz="1600" dirty="0"/>
              <a:t> ‘</a:t>
            </a:r>
            <a:r>
              <a:rPr lang="en-US" altLang="ko-KR" sz="1600" dirty="0"/>
              <a:t>5</a:t>
            </a:r>
            <a:r>
              <a:rPr lang="ko-KR" altLang="en-US" sz="1600" dirty="0"/>
              <a:t>회 의자에서 앉았다 일어서기’ 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4</a:t>
            </a:r>
            <a:r>
              <a:rPr lang="ko-KR" altLang="en-US" sz="1600" dirty="0"/>
              <a:t>점 미만</a:t>
            </a:r>
            <a:r>
              <a:rPr lang="en-US" altLang="ko-KR" sz="1600" dirty="0">
                <a:sym typeface="Wingdings" panose="05000000000000000000" pitchFamily="2" charset="2"/>
              </a:rPr>
              <a:t>  </a:t>
            </a:r>
            <a:r>
              <a:rPr lang="ko-KR" altLang="en-US" sz="1600" dirty="0" err="1"/>
              <a:t>근감소증</a:t>
            </a:r>
            <a:r>
              <a:rPr lang="ko-KR" altLang="en-US" sz="1600" dirty="0"/>
              <a:t> 가능성을 배제하고 예측 시스템을 종료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기술적 신뢰도 </a:t>
            </a:r>
            <a:r>
              <a:rPr lang="en-US" altLang="ko-KR" sz="1600" dirty="0"/>
              <a:t>100%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5</a:t>
            </a:r>
            <a:r>
              <a:rPr lang="ko-KR" altLang="en-US" sz="1600" dirty="0"/>
              <a:t>회 의자에서 앉았다 일어서기</a:t>
            </a:r>
            <a:endParaRPr lang="en-US" altLang="ko-KR" sz="16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자이로</a:t>
            </a:r>
            <a:r>
              <a:rPr lang="ko-KR" altLang="en-US" sz="1600" dirty="0"/>
              <a:t> 센서</a:t>
            </a:r>
            <a:r>
              <a:rPr lang="en-US" altLang="ko-KR" sz="1600" dirty="0"/>
              <a:t>(gyro sensor)</a:t>
            </a:r>
            <a:r>
              <a:rPr lang="ko-KR" altLang="en-US" sz="1600" dirty="0"/>
              <a:t>이용  </a:t>
            </a:r>
            <a:endParaRPr lang="en-US" altLang="ko-KR" sz="16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앉은 자세에서 일어선 자세로 변화 될 때 카운트를 증가</a:t>
            </a:r>
            <a:endParaRPr lang="en-US" altLang="ko-KR" sz="16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카운트 값이 </a:t>
            </a:r>
            <a:r>
              <a:rPr lang="en-US" altLang="ko-KR" sz="1600" dirty="0"/>
              <a:t>5</a:t>
            </a:r>
            <a:r>
              <a:rPr lang="ko-KR" altLang="en-US" sz="1600" dirty="0"/>
              <a:t>가 되었을 때 소요 시간 계산</a:t>
            </a:r>
            <a:endParaRPr lang="en-US" altLang="ko-KR" sz="16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소요시간 </a:t>
            </a:r>
            <a:r>
              <a:rPr lang="en-US" altLang="ko-KR" sz="1600" dirty="0"/>
              <a:t>&gt;= 12sec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600" dirty="0">
                <a:sym typeface="Wingdings" panose="05000000000000000000" pitchFamily="2" charset="2"/>
              </a:rPr>
              <a:t> 가능성 예측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소요시간 </a:t>
            </a:r>
            <a:r>
              <a:rPr lang="en-US" altLang="ko-KR" sz="1600" dirty="0">
                <a:sym typeface="Wingdings" panose="05000000000000000000" pitchFamily="2" charset="2"/>
              </a:rPr>
              <a:t>&lt;12sec  ‘</a:t>
            </a:r>
            <a:r>
              <a:rPr lang="ko-KR" altLang="en-US" sz="1600" dirty="0">
                <a:sym typeface="Wingdings" panose="05000000000000000000" pitchFamily="2" charset="2"/>
              </a:rPr>
              <a:t>신속 </a:t>
            </a:r>
            <a:r>
              <a:rPr lang="ko-KR" altLang="en-US" sz="1600" dirty="0" err="1">
                <a:sym typeface="Wingdings" panose="05000000000000000000" pitchFamily="2" charset="2"/>
              </a:rPr>
              <a:t>태핑</a:t>
            </a:r>
            <a:r>
              <a:rPr lang="en-US" altLang="ko-KR" sz="1600" dirty="0"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sym typeface="Wingdings" panose="05000000000000000000" pitchFamily="2" charset="2"/>
              </a:rPr>
              <a:t>평가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기술적 신뢰도 </a:t>
            </a:r>
            <a:r>
              <a:rPr lang="en-US" altLang="ko-KR" sz="1600" dirty="0">
                <a:sym typeface="Wingdings" panose="05000000000000000000" pitchFamily="2" charset="2"/>
              </a:rPr>
              <a:t>90%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2182"/>
            <a:ext cx="5468518" cy="351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2182"/>
            <a:ext cx="1816374" cy="325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25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5422916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08" y="4861920"/>
            <a:ext cx="3168352" cy="199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48" y="3573015"/>
            <a:ext cx="85126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신속 </a:t>
            </a:r>
            <a:r>
              <a:rPr lang="ko-KR" altLang="en-US" sz="1500" dirty="0" err="1"/>
              <a:t>태핑</a:t>
            </a:r>
            <a:r>
              <a:rPr lang="ko-KR" altLang="en-US" sz="1500" dirty="0"/>
              <a:t> 평가 </a:t>
            </a:r>
            <a:endParaRPr lang="en-US" altLang="ko-K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/>
              <a:t>악력 측정을 대신하는 평가</a:t>
            </a:r>
            <a:endParaRPr lang="en-US" altLang="ko-K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화면에 나타나는 두 개의 버튼을 검지와 중지로 </a:t>
            </a:r>
            <a:r>
              <a:rPr lang="ko-KR" altLang="en-US" sz="1500" dirty="0" err="1"/>
              <a:t>번갈아가며</a:t>
            </a:r>
            <a:r>
              <a:rPr lang="ko-KR" altLang="en-US" sz="1500" dirty="0"/>
              <a:t> 총 </a:t>
            </a:r>
            <a:r>
              <a:rPr lang="en-US" altLang="ko-KR" sz="1500" dirty="0"/>
              <a:t>500</a:t>
            </a:r>
            <a:r>
              <a:rPr lang="ko-KR" altLang="en-US" sz="1500" dirty="0"/>
              <a:t>회 터치하는데 소요되는 시간을 측정</a:t>
            </a:r>
            <a:endParaRPr lang="en-US" altLang="ko-K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소요시간 </a:t>
            </a:r>
            <a:r>
              <a:rPr lang="en-US" altLang="ko-KR" sz="1500" dirty="0"/>
              <a:t>&gt;= 120sec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예측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소요시간 </a:t>
            </a:r>
            <a:r>
              <a:rPr lang="en-US" altLang="ko-KR" sz="1500" dirty="0">
                <a:sym typeface="Wingdings" panose="05000000000000000000" pitchFamily="2" charset="2"/>
              </a:rPr>
              <a:t>&lt; 120sec 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가능성 배제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기술적 신뢰도 </a:t>
            </a:r>
            <a:r>
              <a:rPr lang="en-US" altLang="ko-KR" sz="1500" dirty="0">
                <a:sym typeface="Wingdings" panose="05000000000000000000" pitchFamily="2" charset="2"/>
              </a:rPr>
              <a:t>100%</a:t>
            </a:r>
            <a:endParaRPr lang="en-US" altLang="ko-KR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551723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연구에서는 따로 체중을 측정하는 방법을 도입하지 않았음 </a:t>
            </a:r>
          </a:p>
        </p:txBody>
      </p:sp>
    </p:spTree>
    <p:extLst>
      <p:ext uri="{BB962C8B-B14F-4D97-AF65-F5344CB8AC3E}">
        <p14:creationId xmlns:p14="http://schemas.microsoft.com/office/powerpoint/2010/main" val="69553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근감소증</a:t>
            </a:r>
            <a:r>
              <a:rPr lang="ko-KR" altLang="en-US" dirty="0"/>
              <a:t> 질환 주의와 권고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052736"/>
            <a:ext cx="871296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일차 의료에서의 환자 발견 단계 중 </a:t>
            </a:r>
            <a:r>
              <a:rPr lang="en-US" altLang="ko-KR" sz="1500" dirty="0"/>
              <a:t>SARC-F </a:t>
            </a:r>
            <a:r>
              <a:rPr lang="ko-KR" altLang="en-US" sz="1500" dirty="0"/>
              <a:t>설문지 평가 </a:t>
            </a:r>
            <a:r>
              <a:rPr lang="ko-KR" altLang="en-US" sz="1500" dirty="0" err="1"/>
              <a:t>스마트폰</a:t>
            </a:r>
            <a:r>
              <a:rPr lang="ko-KR" altLang="en-US" sz="1500" dirty="0"/>
              <a:t> 어플리케이션으로 가능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신체수행능력 평가 중 보행 속도</a:t>
            </a:r>
            <a:r>
              <a:rPr lang="en-US" altLang="ko-KR" sz="1500" dirty="0"/>
              <a:t>, </a:t>
            </a:r>
            <a:r>
              <a:rPr lang="ko-KR" altLang="en-US" sz="1500" dirty="0"/>
              <a:t>의자에서 앉았다가 일어서기 </a:t>
            </a:r>
            <a:r>
              <a:rPr lang="ko-KR" altLang="en-US" sz="1500" dirty="0" err="1"/>
              <a:t>스마트폰</a:t>
            </a:r>
            <a:r>
              <a:rPr lang="ko-KR" altLang="en-US" sz="1500" dirty="0"/>
              <a:t> 어플리케이션으로 가능 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만약</a:t>
            </a:r>
            <a:r>
              <a:rPr lang="en-US" altLang="ko-KR" sz="1500" dirty="0"/>
              <a:t>, </a:t>
            </a:r>
            <a:r>
              <a:rPr lang="ko-KR" altLang="en-US" sz="1500" dirty="0"/>
              <a:t>악력측정을 대체하는 </a:t>
            </a:r>
            <a:r>
              <a:rPr lang="ko-KR" altLang="en-US" sz="1500" dirty="0" err="1"/>
              <a:t>신속태핑평가의</a:t>
            </a:r>
            <a:r>
              <a:rPr lang="ko-KR" altLang="en-US" sz="1500" dirty="0"/>
              <a:t> 경우 </a:t>
            </a:r>
            <a:r>
              <a:rPr lang="ko-KR" altLang="en-US" sz="1500" dirty="0" err="1"/>
              <a:t>스마트폰</a:t>
            </a:r>
            <a:r>
              <a:rPr lang="ko-KR" altLang="en-US" sz="1500" dirty="0"/>
              <a:t> 어플리케이션 가능</a:t>
            </a:r>
            <a:endParaRPr lang="en-US" altLang="ko-KR" sz="1500" dirty="0"/>
          </a:p>
          <a:p>
            <a:r>
              <a:rPr lang="ko-KR" altLang="en-US" sz="1500" dirty="0"/>
              <a:t> 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보행속도</a:t>
            </a:r>
            <a:r>
              <a:rPr lang="en-US" altLang="ko-KR" sz="1500" dirty="0">
                <a:sym typeface="Wingdings" panose="05000000000000000000" pitchFamily="2" charset="2"/>
              </a:rPr>
              <a:t>&lt;1.0m/sec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and SARC-F 4</a:t>
            </a:r>
            <a:r>
              <a:rPr lang="ko-KR" altLang="en-US" sz="1500" dirty="0">
                <a:sym typeface="Wingdings" panose="05000000000000000000" pitchFamily="2" charset="2"/>
              </a:rPr>
              <a:t>점 이상 </a:t>
            </a:r>
            <a:r>
              <a:rPr lang="en-US" altLang="ko-KR" sz="1500" dirty="0">
                <a:sym typeface="Wingdings" panose="05000000000000000000" pitchFamily="2" charset="2"/>
              </a:rPr>
              <a:t>and </a:t>
            </a:r>
            <a:r>
              <a:rPr lang="ko-KR" altLang="en-US" sz="1500" dirty="0">
                <a:sym typeface="Wingdings" panose="05000000000000000000" pitchFamily="2" charset="2"/>
              </a:rPr>
              <a:t>의자에서 앉았다가 일어서기 소요시간  </a:t>
            </a:r>
            <a:r>
              <a:rPr lang="en-US" altLang="ko-KR" sz="1500" dirty="0">
                <a:sym typeface="Wingdings" panose="05000000000000000000" pitchFamily="2" charset="2"/>
              </a:rPr>
              <a:t>&gt;=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12sec and 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근육지수 충족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 err="1"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ym typeface="Wingdings" panose="05000000000000000000" pitchFamily="2" charset="2"/>
              </a:rPr>
              <a:t> 주의 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ko-KR" altLang="en-US" sz="1500" dirty="0">
                <a:sym typeface="Wingdings" panose="05000000000000000000" pitchFamily="2" charset="2"/>
              </a:rPr>
              <a:t>경고</a:t>
            </a:r>
            <a:r>
              <a:rPr lang="en-US" altLang="ko-KR" sz="1500" dirty="0">
                <a:sym typeface="Wingdings" panose="05000000000000000000" pitchFamily="2" charset="2"/>
              </a:rPr>
              <a:t>, alarm)</a:t>
            </a:r>
            <a:r>
              <a:rPr lang="ko-KR" altLang="en-US" sz="1500" dirty="0">
                <a:sym typeface="Wingdings" panose="05000000000000000000" pitchFamily="2" charset="2"/>
              </a:rPr>
              <a:t>가능 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보행속도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&gt; 1.0m/sec and SARC-F 4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점 이상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 and 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의자에서 앉았다 일어서기 소요시간 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&gt;= 12sec </a:t>
            </a:r>
            <a:r>
              <a:rPr lang="ko-KR" altLang="en-US" sz="1500" dirty="0" err="1">
                <a:solidFill>
                  <a:srgbClr val="FF0000"/>
                </a:solidFill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 권고 가능 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SARC-F 4</a:t>
            </a:r>
            <a:r>
              <a:rPr lang="ko-KR" altLang="en-US" sz="1500" dirty="0" err="1"/>
              <a:t>점이상</a:t>
            </a:r>
            <a:r>
              <a:rPr lang="ko-KR" altLang="en-US" sz="1500" dirty="0"/>
              <a:t> </a:t>
            </a:r>
            <a:r>
              <a:rPr lang="en-US" altLang="ko-KR" sz="1500" dirty="0"/>
              <a:t>and </a:t>
            </a:r>
            <a:r>
              <a:rPr lang="ko-KR" altLang="en-US" sz="1500" dirty="0"/>
              <a:t>의자에서 앉았다 일어서기 소요시간 </a:t>
            </a:r>
            <a:r>
              <a:rPr lang="en-US" altLang="ko-KR" sz="1500" dirty="0"/>
              <a:t>&lt; 12sec and </a:t>
            </a:r>
            <a:r>
              <a:rPr lang="ko-KR" altLang="en-US" sz="1500" dirty="0" err="1"/>
              <a:t>신속태핑평가</a:t>
            </a:r>
            <a:r>
              <a:rPr lang="ko-KR" altLang="en-US" sz="1500" dirty="0"/>
              <a:t> </a:t>
            </a:r>
            <a:r>
              <a:rPr lang="en-US" altLang="ko-KR" sz="1500" dirty="0"/>
              <a:t>&gt;=120sec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 err="1">
                <a:solidFill>
                  <a:srgbClr val="FF0000"/>
                </a:solidFill>
                <a:sym typeface="Wingdings" panose="05000000000000000000" pitchFamily="2" charset="2"/>
              </a:rPr>
              <a:t>근감소증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 권고 가능 </a:t>
            </a:r>
            <a:endParaRPr lang="en-US" altLang="ko-KR" sz="15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ym typeface="Wingdings" panose="05000000000000000000" pitchFamily="2" charset="2"/>
            </a:endParaRPr>
          </a:p>
          <a:p>
            <a:endParaRPr lang="en-US" altLang="ko-KR" sz="15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ym typeface="Wingdings" panose="05000000000000000000" pitchFamily="2" charset="2"/>
              </a:rPr>
              <a:t>골격근량 측정의 경우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병원에서의 </a:t>
            </a:r>
            <a:r>
              <a:rPr lang="en-US" altLang="ko-KR" sz="1500" dirty="0">
                <a:sym typeface="Wingdings" panose="05000000000000000000" pitchFamily="2" charset="2"/>
              </a:rPr>
              <a:t>BIA, DXA</a:t>
            </a:r>
            <a:r>
              <a:rPr lang="ko-KR" altLang="en-US" sz="1500" dirty="0">
                <a:sym typeface="Wingdings" panose="05000000000000000000" pitchFamily="2" charset="2"/>
              </a:rPr>
              <a:t> 기기를 이용한 마지막 진단 과정이고 골격근량</a:t>
            </a:r>
            <a:r>
              <a:rPr lang="en-US" altLang="ko-KR" sz="1500" dirty="0">
                <a:sym typeface="Wingdings" panose="05000000000000000000" pitchFamily="2" charset="2"/>
              </a:rPr>
              <a:t>/</a:t>
            </a:r>
            <a:r>
              <a:rPr lang="ko-KR" altLang="en-US" sz="1500" dirty="0">
                <a:sym typeface="Wingdings" panose="05000000000000000000" pitchFamily="2" charset="2"/>
              </a:rPr>
              <a:t>체중</a:t>
            </a:r>
            <a:r>
              <a:rPr lang="en-US" altLang="ko-KR" sz="1500" dirty="0">
                <a:sym typeface="Wingdings" panose="05000000000000000000" pitchFamily="2" charset="2"/>
              </a:rPr>
              <a:t>, </a:t>
            </a:r>
            <a:r>
              <a:rPr lang="ko-KR" altLang="en-US" sz="1500" dirty="0">
                <a:sym typeface="Wingdings" panose="05000000000000000000" pitchFamily="2" charset="2"/>
              </a:rPr>
              <a:t>골격근량</a:t>
            </a:r>
            <a:r>
              <a:rPr lang="en-US" altLang="ko-KR" sz="1500" dirty="0">
                <a:sym typeface="Wingdings" panose="05000000000000000000" pitchFamily="2" charset="2"/>
              </a:rPr>
              <a:t>/</a:t>
            </a:r>
            <a:r>
              <a:rPr lang="ko-KR" altLang="en-US" sz="1500" dirty="0">
                <a:sym typeface="Wingdings" panose="05000000000000000000" pitchFamily="2" charset="2"/>
              </a:rPr>
              <a:t>신장</a:t>
            </a:r>
            <a:r>
              <a:rPr lang="en-US" altLang="ko-KR" sz="1500" dirty="0">
                <a:sym typeface="Wingdings" panose="05000000000000000000" pitchFamily="2" charset="2"/>
              </a:rPr>
              <a:t>^2 </a:t>
            </a:r>
            <a:r>
              <a:rPr lang="ko-KR" altLang="en-US" sz="1500" dirty="0">
                <a:sym typeface="Wingdings" panose="05000000000000000000" pitchFamily="2" charset="2"/>
              </a:rPr>
              <a:t>두 개의 공식으로 아직까지 추가적인 연구가 필요하다고 함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sym typeface="Wingdings" panose="05000000000000000000" pitchFamily="2" charset="2"/>
              </a:rPr>
              <a:t> 만약 스마트 체중계로부터 도출된 골격근량</a:t>
            </a:r>
            <a:r>
              <a:rPr lang="en-US" altLang="ko-KR" sz="1500" dirty="0">
                <a:sym typeface="Wingdings" panose="05000000000000000000" pitchFamily="2" charset="2"/>
              </a:rPr>
              <a:t>/</a:t>
            </a:r>
            <a:r>
              <a:rPr lang="ko-KR" altLang="en-US" sz="1500" dirty="0">
                <a:sym typeface="Wingdings" panose="05000000000000000000" pitchFamily="2" charset="2"/>
              </a:rPr>
              <a:t>신장</a:t>
            </a:r>
            <a:r>
              <a:rPr lang="en-US" altLang="ko-KR" sz="1500" dirty="0">
                <a:sym typeface="Wingdings" panose="05000000000000000000" pitchFamily="2" charset="2"/>
              </a:rPr>
              <a:t>^2</a:t>
            </a:r>
            <a:r>
              <a:rPr lang="ko-KR" altLang="en-US" sz="1500" dirty="0">
                <a:sym typeface="Wingdings" panose="05000000000000000000" pitchFamily="2" charset="2"/>
              </a:rPr>
              <a:t>이 </a:t>
            </a:r>
            <a:r>
              <a:rPr lang="en-US" altLang="ko-KR" sz="1500" dirty="0"/>
              <a:t>M&lt;7.0kg/m^2 , F&lt;5.7kg/m^2</a:t>
            </a:r>
            <a:r>
              <a:rPr lang="ko-KR" altLang="en-US" sz="1500" dirty="0"/>
              <a:t>라면 </a:t>
            </a:r>
            <a:r>
              <a:rPr lang="ko-KR" altLang="en-US" sz="1500" dirty="0" err="1"/>
              <a:t>근감소증에</a:t>
            </a:r>
            <a:r>
              <a:rPr lang="ko-KR" altLang="en-US" sz="1500" dirty="0"/>
              <a:t> 대한 권고 가능 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89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2345</Words>
  <Application>Microsoft Macintosh PowerPoint</Application>
  <PresentationFormat>화면 슬라이드 쇼(4:3)</PresentationFormat>
  <Paragraphs>223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821043080853</dc:creator>
  <cp:lastModifiedBy>조민서</cp:lastModifiedBy>
  <cp:revision>160</cp:revision>
  <dcterms:created xsi:type="dcterms:W3CDTF">2022-08-17T01:26:32Z</dcterms:created>
  <dcterms:modified xsi:type="dcterms:W3CDTF">2023-04-08T11:55:29Z</dcterms:modified>
</cp:coreProperties>
</file>