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5" r:id="rId6"/>
    <p:sldId id="269" r:id="rId7"/>
    <p:sldId id="270" r:id="rId8"/>
    <p:sldId id="268" r:id="rId9"/>
    <p:sldId id="259" r:id="rId10"/>
    <p:sldId id="264" r:id="rId11"/>
    <p:sldId id="267" r:id="rId12"/>
    <p:sldId id="266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D28"/>
    <a:srgbClr val="22733B"/>
    <a:srgbClr val="D06663"/>
    <a:srgbClr val="92CFA5"/>
    <a:srgbClr val="FD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58" autoAdjust="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응답1</c:v>
                </c:pt>
              </c:strCache>
            </c:strRef>
          </c:tx>
          <c:dPt>
            <c:idx val="0"/>
            <c:bubble3D val="0"/>
            <c:spPr>
              <a:solidFill>
                <a:srgbClr val="E2E98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BF0-45F7-B0C7-183E8ADA7376}"/>
              </c:ext>
            </c:extLst>
          </c:dPt>
          <c:dPt>
            <c:idx val="1"/>
            <c:bubble3D val="0"/>
            <c:spPr>
              <a:solidFill>
                <a:srgbClr val="A9D4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F0-45F7-B0C7-183E8ADA7376}"/>
              </c:ext>
            </c:extLst>
          </c:dPt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94.1</c:v>
                </c:pt>
                <c:pt idx="1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0-45F7-B0C7-183E8ADA7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응답2</c:v>
                </c:pt>
              </c:strCache>
            </c:strRef>
          </c:tx>
          <c:spPr>
            <a:solidFill>
              <a:srgbClr val="FBAAA7"/>
            </a:solidFill>
          </c:spPr>
          <c:dPt>
            <c:idx val="0"/>
            <c:bubble3D val="0"/>
            <c:spPr>
              <a:solidFill>
                <a:srgbClr val="FBAAA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97-46F6-8341-19C537C83DDF}"/>
              </c:ext>
            </c:extLst>
          </c:dPt>
          <c:dPt>
            <c:idx val="1"/>
            <c:bubble3D val="0"/>
            <c:spPr>
              <a:solidFill>
                <a:srgbClr val="92CF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D8A-4722-B8B0-523DD319222F}"/>
              </c:ext>
            </c:extLst>
          </c:dPt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88.2</c:v>
                </c:pt>
                <c:pt idx="1">
                  <c:v>11.8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8A-4722-B8B0-523DD3192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0.5482</cdr:x>
      <cdr:y>0.55411</cdr:y>
    </cdr:from>
    <cdr:to>
      <cdr:x>0.80525</cdr:x>
      <cdr:y>0.68168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C031D63-7591-4C1C-B284-A7AD6A5C4E68}"/>
            </a:ext>
          </a:extLst>
        </cdr:cNvPr>
        <cdr:cNvSpPr txBox="1"/>
      </cdr:nvSpPr>
      <cdr:spPr>
        <a:xfrm xmlns:a="http://schemas.openxmlformats.org/drawingml/2006/main">
          <a:off x="2275042" y="2316955"/>
          <a:ext cx="10668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rPr>
            <a:t>94.1%</a:t>
          </a:r>
          <a:endParaRPr lang="ko-KR" altLang="en-US" sz="24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3295A-1B38-4E13-BD56-C97F02AE0A2C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EDAD4-F64B-4E69-86F6-366B7A02D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0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AD6A6-F67E-4457-867D-DA0F26A487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7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EDAD4-F64B-4E69-86F6-366B7A02D7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1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399000" y="-778597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5500" y="5681087"/>
            <a:ext cx="5945590" cy="4823360"/>
            <a:chOff x="655500" y="5681087"/>
            <a:chExt cx="5945590" cy="48233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500" y="5681087"/>
              <a:ext cx="5945590" cy="482336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D708F3-1181-4C75-AF96-E1EFB8EC8DA8}"/>
              </a:ext>
            </a:extLst>
          </p:cNvPr>
          <p:cNvSpPr txBox="1"/>
          <p:nvPr/>
        </p:nvSpPr>
        <p:spPr>
          <a:xfrm>
            <a:off x="655500" y="691788"/>
            <a:ext cx="541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21</a:t>
            </a:r>
            <a:r>
              <a:rPr lang="ko-KR" altLang="en-US" sz="24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년도 </a:t>
            </a:r>
            <a:r>
              <a:rPr lang="en-US" altLang="ko-KR" sz="24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24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학기 </a:t>
            </a:r>
            <a:r>
              <a:rPr lang="en-US" altLang="ko-KR" sz="24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[</a:t>
            </a:r>
            <a:r>
              <a:rPr lang="ko-KR" altLang="en-US" sz="24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소프트웨어융합창의설계</a:t>
            </a:r>
            <a:r>
              <a:rPr lang="en-US" altLang="ko-KR" sz="24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]</a:t>
            </a:r>
            <a:endParaRPr lang="ko-KR" altLang="en-US" sz="2400" dirty="0">
              <a:solidFill>
                <a:srgbClr val="339966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DC47A-F5B7-4A5F-833C-9DADA8B0123D}"/>
              </a:ext>
            </a:extLst>
          </p:cNvPr>
          <p:cNvSpPr txBox="1"/>
          <p:nvPr/>
        </p:nvSpPr>
        <p:spPr>
          <a:xfrm>
            <a:off x="5429873" y="2976479"/>
            <a:ext cx="7425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시간표 기반 매칭 어플리케이션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DEBA9-E136-4998-B49A-40C948DEFA38}"/>
              </a:ext>
            </a:extLst>
          </p:cNvPr>
          <p:cNvSpPr txBox="1"/>
          <p:nvPr/>
        </p:nvSpPr>
        <p:spPr>
          <a:xfrm>
            <a:off x="5860104" y="5945414"/>
            <a:ext cx="644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중간발표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CCE71-9912-4463-8D31-4B30C37C66C5}"/>
              </a:ext>
            </a:extLst>
          </p:cNvPr>
          <p:cNvSpPr txBox="1"/>
          <p:nvPr/>
        </p:nvSpPr>
        <p:spPr>
          <a:xfrm>
            <a:off x="14399000" y="7750376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밀레니엄 베이비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E3139-41FA-4F81-B8E8-F6F8A0383554}"/>
              </a:ext>
            </a:extLst>
          </p:cNvPr>
          <p:cNvSpPr txBox="1"/>
          <p:nvPr/>
        </p:nvSpPr>
        <p:spPr>
          <a:xfrm>
            <a:off x="14413287" y="8445935"/>
            <a:ext cx="145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6A66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 </a:t>
            </a:r>
            <a:r>
              <a:rPr lang="ko-KR" altLang="en-US" sz="2400" dirty="0">
                <a:solidFill>
                  <a:srgbClr val="26A66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권민서</a:t>
            </a:r>
            <a:endParaRPr lang="en-US" altLang="ko-KR" sz="2400" dirty="0">
              <a:solidFill>
                <a:srgbClr val="26A66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26A66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 </a:t>
            </a:r>
            <a:r>
              <a:rPr lang="ko-KR" altLang="en-US" sz="2400" dirty="0">
                <a:solidFill>
                  <a:srgbClr val="26A66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5CDAA-8287-4561-9054-86065F20AC40}"/>
              </a:ext>
            </a:extLst>
          </p:cNvPr>
          <p:cNvSpPr txBox="1"/>
          <p:nvPr/>
        </p:nvSpPr>
        <p:spPr>
          <a:xfrm>
            <a:off x="15559273" y="8447957"/>
            <a:ext cx="154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6A66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 </a:t>
            </a:r>
            <a:r>
              <a:rPr lang="ko-KR" altLang="en-US" sz="2400" dirty="0" err="1">
                <a:solidFill>
                  <a:srgbClr val="26A66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도소현</a:t>
            </a:r>
            <a:endParaRPr lang="en-US" altLang="ko-KR" sz="2400" dirty="0">
              <a:solidFill>
                <a:srgbClr val="26A66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26A66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 </a:t>
            </a:r>
            <a:r>
              <a:rPr lang="ko-KR" altLang="en-US" sz="2400" dirty="0" err="1">
                <a:solidFill>
                  <a:srgbClr val="26A66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이다빈</a:t>
            </a:r>
            <a:endParaRPr lang="ko-KR" altLang="en-US" sz="2400" dirty="0">
              <a:solidFill>
                <a:srgbClr val="26A663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9" name="오디오 18">
            <a:hlinkClick r:id="" action="ppaction://media"/>
            <a:extLst>
              <a:ext uri="{FF2B5EF4-FFF2-40B4-BE49-F238E27FC236}">
                <a16:creationId xmlns:a16="http://schemas.microsoft.com/office/drawing/2014/main" id="{B54AABE8-A669-44BA-A343-324BF33FBB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648238" y="96472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06"/>
    </mc:Choice>
    <mc:Fallback>
      <p:transition spd="slow" advTm="9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5621" y="-316230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1109" y="3688981"/>
            <a:ext cx="3916475" cy="779708"/>
            <a:chOff x="971109" y="3688981"/>
            <a:chExt cx="3916475" cy="7797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45887" y="1833262"/>
            <a:ext cx="4465288" cy="176517"/>
            <a:chOff x="4824500" y="1868707"/>
            <a:chExt cx="4465288" cy="176517"/>
          </a:xfrm>
          <a:noFill/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 cstate="print"/>
            <a:srcRect r="52417" b="-8288"/>
            <a:stretch/>
          </p:blipFill>
          <p:spPr>
            <a:xfrm>
              <a:off x="4824500" y="1868707"/>
              <a:ext cx="4465288" cy="176517"/>
            </a:xfrm>
            <a:prstGeom prst="rect">
              <a:avLst/>
            </a:prstGeom>
            <a:grpFill/>
          </p:spPr>
        </p:pic>
      </p:grpSp>
      <p:grpSp>
        <p:nvGrpSpPr>
          <p:cNvPr id="1004" name="그룹 1004"/>
          <p:cNvGrpSpPr/>
          <p:nvPr/>
        </p:nvGrpSpPr>
        <p:grpSpPr>
          <a:xfrm>
            <a:off x="6906430" y="3688981"/>
            <a:ext cx="3916475" cy="779708"/>
            <a:chOff x="6906430" y="3688981"/>
            <a:chExt cx="3916475" cy="7797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6430" y="3688981"/>
              <a:ext cx="3916475" cy="7797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17052" y="3688981"/>
            <a:ext cx="4246633" cy="779708"/>
            <a:chOff x="12517052" y="3688981"/>
            <a:chExt cx="4246633" cy="7797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17052" y="3688981"/>
              <a:ext cx="4246633" cy="7797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32763" y="7344145"/>
            <a:ext cx="4417425" cy="779708"/>
            <a:chOff x="12532763" y="7344145"/>
            <a:chExt cx="4417425" cy="7797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2763" y="7344145"/>
              <a:ext cx="4417425" cy="7797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64809" y="7344145"/>
            <a:ext cx="4763229" cy="779708"/>
            <a:chOff x="6564809" y="7344145"/>
            <a:chExt cx="4763229" cy="7797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4809" y="7344145"/>
              <a:ext cx="4763229" cy="7797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23243" y="5455224"/>
            <a:ext cx="3064755" cy="5337257"/>
            <a:chOff x="1723243" y="5455224"/>
            <a:chExt cx="3064755" cy="53372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723243" y="5455224"/>
              <a:ext cx="3064755" cy="53372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001869" y="4006095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25269" y="4031216"/>
            <a:ext cx="1553688" cy="61957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14242" y="7672042"/>
            <a:ext cx="1282749" cy="61957"/>
            <a:chOff x="11414242" y="7672042"/>
            <a:chExt cx="1282749" cy="619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14242" y="7672042"/>
              <a:ext cx="1282749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5682081" y="5774420"/>
              <a:ext cx="3077493" cy="6195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D38606-9AFC-4B17-9D03-ACBC2FBC1B4E}"/>
              </a:ext>
            </a:extLst>
          </p:cNvPr>
          <p:cNvSpPr txBox="1"/>
          <p:nvPr/>
        </p:nvSpPr>
        <p:spPr>
          <a:xfrm>
            <a:off x="7847367" y="723900"/>
            <a:ext cx="3049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06663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기대 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35394-8C44-42B9-AE6B-2E1EA122D7F8}"/>
              </a:ext>
            </a:extLst>
          </p:cNvPr>
          <p:cNvSpPr txBox="1"/>
          <p:nvPr/>
        </p:nvSpPr>
        <p:spPr>
          <a:xfrm>
            <a:off x="1295400" y="3863961"/>
            <a:ext cx="3535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목적이 뚜렷한 네트워크 제공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E64D59-466F-4963-96E2-5E4DF92E39E8}"/>
              </a:ext>
            </a:extLst>
          </p:cNvPr>
          <p:cNvSpPr txBox="1"/>
          <p:nvPr/>
        </p:nvSpPr>
        <p:spPr>
          <a:xfrm>
            <a:off x="7315200" y="3848100"/>
            <a:ext cx="3535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보안 자동화 서비스 제공</a:t>
            </a: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E3C53D97-FB4B-42F4-AAAD-EB81FC702F7D}"/>
              </a:ext>
            </a:extLst>
          </p:cNvPr>
          <p:cNvGrpSpPr/>
          <p:nvPr/>
        </p:nvGrpSpPr>
        <p:grpSpPr>
          <a:xfrm>
            <a:off x="1575062" y="6992112"/>
            <a:ext cx="3339700" cy="2739014"/>
            <a:chOff x="1565119" y="6954808"/>
            <a:chExt cx="3265558" cy="2649184"/>
          </a:xfrm>
        </p:grpSpPr>
        <p:pic>
          <p:nvPicPr>
            <p:cNvPr id="47" name="Object 23">
              <a:extLst>
                <a:ext uri="{FF2B5EF4-FFF2-40B4-BE49-F238E27FC236}">
                  <a16:creationId xmlns:a16="http://schemas.microsoft.com/office/drawing/2014/main" id="{3F7A651A-C8CF-4266-B32A-4097E8C8B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5119" y="6954808"/>
              <a:ext cx="3265558" cy="2649184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879670B-E049-4ED9-873D-E976945363E2}"/>
              </a:ext>
            </a:extLst>
          </p:cNvPr>
          <p:cNvSpPr txBox="1"/>
          <p:nvPr/>
        </p:nvSpPr>
        <p:spPr>
          <a:xfrm>
            <a:off x="13533089" y="3828246"/>
            <a:ext cx="26213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수업 학습 효율 증진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A8CD13-F210-4D49-A1E2-C20E1942C27B}"/>
              </a:ext>
            </a:extLst>
          </p:cNvPr>
          <p:cNvSpPr txBox="1"/>
          <p:nvPr/>
        </p:nvSpPr>
        <p:spPr>
          <a:xfrm>
            <a:off x="8001000" y="7495472"/>
            <a:ext cx="18341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코로나</a:t>
            </a:r>
            <a:r>
              <a:rPr lang="en-US" altLang="ko-KR" sz="25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19 </a:t>
            </a:r>
            <a:r>
              <a:rPr lang="ko-KR" altLang="en-US" sz="25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9C239C-4C58-43B3-A5AF-D6A1D11B1377}"/>
              </a:ext>
            </a:extLst>
          </p:cNvPr>
          <p:cNvSpPr txBox="1"/>
          <p:nvPr/>
        </p:nvSpPr>
        <p:spPr>
          <a:xfrm>
            <a:off x="13185111" y="7495472"/>
            <a:ext cx="3535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네트워크 형성의 장벽 해소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22B39-32B9-485C-8989-6B7E46177AA1}"/>
              </a:ext>
            </a:extLst>
          </p:cNvPr>
          <p:cNvSpPr txBox="1"/>
          <p:nvPr/>
        </p:nvSpPr>
        <p:spPr>
          <a:xfrm>
            <a:off x="834507" y="4643669"/>
            <a:ext cx="4224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공강시간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시간표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지역별  매칭 등 여러가지 매칭 서비스를 기반으로 목적을 구별하여 네트워크를 제공함으로써 학우 간의 교류를 활발하게 할 수 있다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22733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E0FAD0-3A88-4CE3-B05E-30E1374062AC}"/>
              </a:ext>
            </a:extLst>
          </p:cNvPr>
          <p:cNvSpPr txBox="1"/>
          <p:nvPr/>
        </p:nvSpPr>
        <p:spPr>
          <a:xfrm>
            <a:off x="6741749" y="4650401"/>
            <a:ext cx="4224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대학생 커뮤니티는 익명성 기반으로 운영되기 때문에 사이버 범죄의 가능성을 배제할 수 없다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자동화된 보안 서비스와 실명제를 통해 안전하고 건전하게 이용할 수 있다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F3FFAA-5050-446E-B718-478F8B4D480B}"/>
              </a:ext>
            </a:extLst>
          </p:cNvPr>
          <p:cNvSpPr txBox="1"/>
          <p:nvPr/>
        </p:nvSpPr>
        <p:spPr>
          <a:xfrm>
            <a:off x="6806063" y="8214380"/>
            <a:ext cx="4224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코로나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19</a:t>
            </a:r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인해 학교를 가지 못해 학우 간의 네트워크를 형성하지 못하는 신입생들에게 네트워크 매칭 서비스를 제공함으로써 학교에 대한 애정도와 정보도를 깊게 한다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57FDE5-563E-4E0C-8B92-AF2BEC28AC2D}"/>
              </a:ext>
            </a:extLst>
          </p:cNvPr>
          <p:cNvSpPr txBox="1"/>
          <p:nvPr/>
        </p:nvSpPr>
        <p:spPr>
          <a:xfrm>
            <a:off x="12629460" y="8244807"/>
            <a:ext cx="4224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편입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전과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복수전공 등 네트워크 형성에 어려움을 겪을 수 있는 학생들이 서비스 이용을 통해 쉽게 학습 정보와 학우 간의 네트워크를 얻을 수 있다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22733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709AC6-05FF-4617-B3AF-ABE5EA90BE35}"/>
              </a:ext>
            </a:extLst>
          </p:cNvPr>
          <p:cNvSpPr txBox="1"/>
          <p:nvPr/>
        </p:nvSpPr>
        <p:spPr>
          <a:xfrm>
            <a:off x="12489243" y="4607954"/>
            <a:ext cx="4224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팀플 게시판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같은 수업 중심 </a:t>
            </a:r>
            <a:r>
              <a:rPr lang="ko-KR" altLang="en-US" sz="2000" dirty="0" err="1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매칭을</a:t>
            </a:r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통해 스터디나 질의 등 학업에 도움이 되는 정보들을 얻을 수 있어 학습 효율이 증진된다</a:t>
            </a:r>
            <a:r>
              <a:rPr lang="en-US" altLang="ko-KR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dirty="0">
              <a:solidFill>
                <a:srgbClr val="22733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2">
            <a:extLst>
              <a:ext uri="{FF2B5EF4-FFF2-40B4-BE49-F238E27FC236}">
                <a16:creationId xmlns:a16="http://schemas.microsoft.com/office/drawing/2014/main" id="{ACF1A9E5-50F2-4F5C-93D4-2C6A70E3E8D1}"/>
              </a:ext>
            </a:extLst>
          </p:cNvPr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17D2FBF3-4CA9-4521-AC5A-C4BD50F9D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6" name="그룹 1004">
            <a:extLst>
              <a:ext uri="{FF2B5EF4-FFF2-40B4-BE49-F238E27FC236}">
                <a16:creationId xmlns:a16="http://schemas.microsoft.com/office/drawing/2014/main" id="{801BFB69-2E43-4E1B-BC2E-C99C2AF7B722}"/>
              </a:ext>
            </a:extLst>
          </p:cNvPr>
          <p:cNvGrpSpPr/>
          <p:nvPr/>
        </p:nvGrpSpPr>
        <p:grpSpPr>
          <a:xfrm>
            <a:off x="1053996" y="876300"/>
            <a:ext cx="897711" cy="3422863"/>
            <a:chOff x="16434989" y="2822406"/>
            <a:chExt cx="897711" cy="3422863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FE2B2A46-DE40-420C-B66B-9092C2DCD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8" name="그룹 1001">
            <a:extLst>
              <a:ext uri="{FF2B5EF4-FFF2-40B4-BE49-F238E27FC236}">
                <a16:creationId xmlns:a16="http://schemas.microsoft.com/office/drawing/2014/main" id="{F7236101-AB24-4555-AED1-BE4089B176F7}"/>
              </a:ext>
            </a:extLst>
          </p:cNvPr>
          <p:cNvGrpSpPr/>
          <p:nvPr/>
        </p:nvGrpSpPr>
        <p:grpSpPr>
          <a:xfrm>
            <a:off x="6679684" y="1866900"/>
            <a:ext cx="4928631" cy="175853"/>
            <a:chOff x="6669677" y="5073359"/>
            <a:chExt cx="4928631" cy="175853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CC2EC802-BF5E-424E-A35C-D01EC21D0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0B7303-1BB7-4141-B35B-70B52F866263}"/>
              </a:ext>
            </a:extLst>
          </p:cNvPr>
          <p:cNvSpPr txBox="1"/>
          <p:nvPr/>
        </p:nvSpPr>
        <p:spPr>
          <a:xfrm>
            <a:off x="7543800" y="574540"/>
            <a:ext cx="30444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향후 계획</a:t>
            </a:r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F088BA28-F3AF-49CF-88DC-67F358484C0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16200" y="-1039722"/>
            <a:ext cx="5416968" cy="4735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D8B3C2-0BE9-4D7F-9FE5-E57B69659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657" y="2933700"/>
            <a:ext cx="1537230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3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3695700"/>
            <a:ext cx="5320053" cy="17610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16200" y="-1039722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AA120D-2720-4810-A1C9-3693FAFB00DA}"/>
              </a:ext>
            </a:extLst>
          </p:cNvPr>
          <p:cNvSpPr txBox="1"/>
          <p:nvPr/>
        </p:nvSpPr>
        <p:spPr>
          <a:xfrm>
            <a:off x="7228662" y="5256744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소프트웨어융합창의설계 밀레니엄 베이비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2387" y="4354054"/>
            <a:ext cx="2139362" cy="175853"/>
            <a:chOff x="272387" y="4354054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72387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08980" y="8191500"/>
            <a:ext cx="491544" cy="1874196"/>
            <a:chOff x="16478898" y="8580105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2925" y="4354054"/>
            <a:ext cx="2139362" cy="175853"/>
            <a:chOff x="12202925" y="4354054"/>
            <a:chExt cx="2139362" cy="17585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202925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2387" y="7422498"/>
            <a:ext cx="2139362" cy="175853"/>
            <a:chOff x="272387" y="7422498"/>
            <a:chExt cx="2139362" cy="1758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72387" y="7422498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49233" y="7422498"/>
            <a:ext cx="2139362" cy="175853"/>
            <a:chOff x="4249233" y="7422498"/>
            <a:chExt cx="2139362" cy="1758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249233" y="7422498"/>
              <a:ext cx="2139362" cy="17585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1C659C5-FF04-4D17-9B17-B27C378B33AA}"/>
              </a:ext>
            </a:extLst>
          </p:cNvPr>
          <p:cNvSpPr txBox="1"/>
          <p:nvPr/>
        </p:nvSpPr>
        <p:spPr>
          <a:xfrm>
            <a:off x="1429995" y="1236219"/>
            <a:ext cx="138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FBF06-AF4A-4F0F-AE1D-A84F60FA1ACA}"/>
              </a:ext>
            </a:extLst>
          </p:cNvPr>
          <p:cNvSpPr txBox="1"/>
          <p:nvPr/>
        </p:nvSpPr>
        <p:spPr>
          <a:xfrm>
            <a:off x="1725088" y="3824287"/>
            <a:ext cx="279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주제 선정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1ED72B-C28D-42B6-9011-E2CEA6FAF315}"/>
              </a:ext>
            </a:extLst>
          </p:cNvPr>
          <p:cNvSpPr txBox="1"/>
          <p:nvPr/>
        </p:nvSpPr>
        <p:spPr>
          <a:xfrm>
            <a:off x="5714999" y="3795710"/>
            <a:ext cx="279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 정의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4E7D3-E278-470B-95D6-79C65389C048}"/>
              </a:ext>
            </a:extLst>
          </p:cNvPr>
          <p:cNvSpPr txBox="1"/>
          <p:nvPr/>
        </p:nvSpPr>
        <p:spPr>
          <a:xfrm>
            <a:off x="9627966" y="3790949"/>
            <a:ext cx="3302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 해결의 필요성</a:t>
            </a:r>
            <a:r>
              <a:rPr lang="en-US" altLang="ko-KR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 수집</a:t>
            </a:r>
            <a:r>
              <a:rPr lang="en-US" altLang="ko-KR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4000" dirty="0">
              <a:solidFill>
                <a:srgbClr val="00808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CA606A-423D-47E3-BB93-F521745A2492}"/>
              </a:ext>
            </a:extLst>
          </p:cNvPr>
          <p:cNvSpPr txBox="1"/>
          <p:nvPr/>
        </p:nvSpPr>
        <p:spPr>
          <a:xfrm>
            <a:off x="13614337" y="3790949"/>
            <a:ext cx="2794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유사 어플과의 비교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682F51-0B15-4C2B-8514-0DA67E439117}"/>
              </a:ext>
            </a:extLst>
          </p:cNvPr>
          <p:cNvSpPr txBox="1"/>
          <p:nvPr/>
        </p:nvSpPr>
        <p:spPr>
          <a:xfrm>
            <a:off x="1696513" y="6850122"/>
            <a:ext cx="279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6E8712-5685-470B-A486-84B2CF33FAFA}"/>
              </a:ext>
            </a:extLst>
          </p:cNvPr>
          <p:cNvSpPr txBox="1"/>
          <p:nvPr/>
        </p:nvSpPr>
        <p:spPr>
          <a:xfrm>
            <a:off x="5714999" y="6832630"/>
            <a:ext cx="279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기대 효과</a:t>
            </a:r>
          </a:p>
        </p:txBody>
      </p:sp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3AA08DC1-762D-4B4C-A7B4-9D4AAB2519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7648238" y="96472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11"/>
    </mc:Choice>
    <mc:Fallback>
      <p:transition spd="slow" advTm="20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439328" y="4983063"/>
            <a:ext cx="18998931" cy="560070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27157" y="658379"/>
            <a:ext cx="3352800" cy="1968790"/>
            <a:chOff x="679991" y="4276122"/>
            <a:chExt cx="2686885" cy="1800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79991" y="4276122"/>
              <a:ext cx="2686885" cy="18007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5913" y="1952047"/>
            <a:ext cx="3600964" cy="163007"/>
            <a:chOff x="866508" y="2784361"/>
            <a:chExt cx="3600964" cy="1630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66508" y="2784361"/>
              <a:ext cx="3600964" cy="16300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A4D219-5F2F-486F-BBD7-96F4A7A1962B}"/>
              </a:ext>
            </a:extLst>
          </p:cNvPr>
          <p:cNvSpPr txBox="1"/>
          <p:nvPr/>
        </p:nvSpPr>
        <p:spPr>
          <a:xfrm>
            <a:off x="941368" y="886675"/>
            <a:ext cx="2980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주제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EC20C-6962-49C4-9D8F-B70468E1482E}"/>
              </a:ext>
            </a:extLst>
          </p:cNvPr>
          <p:cNvSpPr txBox="1"/>
          <p:nvPr/>
        </p:nvSpPr>
        <p:spPr>
          <a:xfrm>
            <a:off x="706676" y="3139282"/>
            <a:ext cx="1689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코로나 </a:t>
            </a:r>
            <a:r>
              <a:rPr lang="en-US" altLang="ko-KR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19</a:t>
            </a:r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영향으로 대면 수업 및 활동이 원활하지 않아 학생들 간 네트워크 형성이 어렵다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B7C55-4A18-4A73-A1E1-38062698E9C9}"/>
              </a:ext>
            </a:extLst>
          </p:cNvPr>
          <p:cNvSpPr txBox="1"/>
          <p:nvPr/>
        </p:nvSpPr>
        <p:spPr>
          <a:xfrm>
            <a:off x="720963" y="6258443"/>
            <a:ext cx="1630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언택트</a:t>
            </a:r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시대에 교내 네트워킹 활성화를 위해 </a:t>
            </a:r>
            <a:endParaRPr lang="en-US" altLang="ko-KR" sz="4000" dirty="0">
              <a:solidFill>
                <a:srgbClr val="00808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시간표가 비슷한 학생들을 매칭해주는 어플리케이션을 개발하자</a:t>
            </a:r>
            <a:r>
              <a:rPr lang="en-US" altLang="ko-KR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r>
              <a:rPr lang="ko-KR" altLang="en-US" sz="40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265EA-E535-43B9-A24F-76992D31747C}"/>
              </a:ext>
            </a:extLst>
          </p:cNvPr>
          <p:cNvSpPr txBox="1"/>
          <p:nvPr/>
        </p:nvSpPr>
        <p:spPr>
          <a:xfrm>
            <a:off x="14889182" y="113860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339966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 인식 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D5B5284-C795-4516-B07E-886A05C18893}"/>
              </a:ext>
            </a:extLst>
          </p:cNvPr>
          <p:cNvSpPr/>
          <p:nvPr/>
        </p:nvSpPr>
        <p:spPr>
          <a:xfrm>
            <a:off x="8302863" y="4045594"/>
            <a:ext cx="1143000" cy="2012306"/>
          </a:xfrm>
          <a:custGeom>
            <a:avLst/>
            <a:gdLst>
              <a:gd name="connsiteX0" fmla="*/ 0 w 1143000"/>
              <a:gd name="connsiteY0" fmla="*/ 1440806 h 2012306"/>
              <a:gd name="connsiteX1" fmla="*/ 285750 w 1143000"/>
              <a:gd name="connsiteY1" fmla="*/ 1440806 h 2012306"/>
              <a:gd name="connsiteX2" fmla="*/ 285750 w 1143000"/>
              <a:gd name="connsiteY2" fmla="*/ 960537 h 2012306"/>
              <a:gd name="connsiteX3" fmla="*/ 285750 w 1143000"/>
              <a:gd name="connsiteY3" fmla="*/ 523493 h 2012306"/>
              <a:gd name="connsiteX4" fmla="*/ 285750 w 1143000"/>
              <a:gd name="connsiteY4" fmla="*/ 0 h 2012306"/>
              <a:gd name="connsiteX5" fmla="*/ 857250 w 1143000"/>
              <a:gd name="connsiteY5" fmla="*/ 0 h 2012306"/>
              <a:gd name="connsiteX6" fmla="*/ 857250 w 1143000"/>
              <a:gd name="connsiteY6" fmla="*/ 480269 h 2012306"/>
              <a:gd name="connsiteX7" fmla="*/ 857250 w 1143000"/>
              <a:gd name="connsiteY7" fmla="*/ 974945 h 2012306"/>
              <a:gd name="connsiteX8" fmla="*/ 857250 w 1143000"/>
              <a:gd name="connsiteY8" fmla="*/ 1440806 h 2012306"/>
              <a:gd name="connsiteX9" fmla="*/ 1143000 w 1143000"/>
              <a:gd name="connsiteY9" fmla="*/ 1440806 h 2012306"/>
              <a:gd name="connsiteX10" fmla="*/ 845820 w 1143000"/>
              <a:gd name="connsiteY10" fmla="*/ 1737986 h 2012306"/>
              <a:gd name="connsiteX11" fmla="*/ 571500 w 1143000"/>
              <a:gd name="connsiteY11" fmla="*/ 2012306 h 2012306"/>
              <a:gd name="connsiteX12" fmla="*/ 302895 w 1143000"/>
              <a:gd name="connsiteY12" fmla="*/ 1743701 h 2012306"/>
              <a:gd name="connsiteX13" fmla="*/ 0 w 1143000"/>
              <a:gd name="connsiteY13" fmla="*/ 1440806 h 201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3000" h="2012306" fill="none" extrusionOk="0">
                <a:moveTo>
                  <a:pt x="0" y="1440806"/>
                </a:moveTo>
                <a:cubicBezTo>
                  <a:pt x="83348" y="1446540"/>
                  <a:pt x="214559" y="1442478"/>
                  <a:pt x="285750" y="1440806"/>
                </a:cubicBezTo>
                <a:cubicBezTo>
                  <a:pt x="278339" y="1321136"/>
                  <a:pt x="305994" y="1196809"/>
                  <a:pt x="285750" y="960537"/>
                </a:cubicBezTo>
                <a:cubicBezTo>
                  <a:pt x="265506" y="724265"/>
                  <a:pt x="290945" y="689463"/>
                  <a:pt x="285750" y="523493"/>
                </a:cubicBezTo>
                <a:cubicBezTo>
                  <a:pt x="280555" y="357523"/>
                  <a:pt x="274411" y="128702"/>
                  <a:pt x="285750" y="0"/>
                </a:cubicBezTo>
                <a:cubicBezTo>
                  <a:pt x="534856" y="-7866"/>
                  <a:pt x="590142" y="28036"/>
                  <a:pt x="857250" y="0"/>
                </a:cubicBezTo>
                <a:cubicBezTo>
                  <a:pt x="847505" y="125760"/>
                  <a:pt x="841187" y="295409"/>
                  <a:pt x="857250" y="480269"/>
                </a:cubicBezTo>
                <a:cubicBezTo>
                  <a:pt x="873313" y="665129"/>
                  <a:pt x="854332" y="858967"/>
                  <a:pt x="857250" y="974945"/>
                </a:cubicBezTo>
                <a:cubicBezTo>
                  <a:pt x="860168" y="1090923"/>
                  <a:pt x="840978" y="1221410"/>
                  <a:pt x="857250" y="1440806"/>
                </a:cubicBezTo>
                <a:cubicBezTo>
                  <a:pt x="914615" y="1429548"/>
                  <a:pt x="1032705" y="1440127"/>
                  <a:pt x="1143000" y="1440806"/>
                </a:cubicBezTo>
                <a:cubicBezTo>
                  <a:pt x="1007625" y="1601867"/>
                  <a:pt x="954155" y="1601041"/>
                  <a:pt x="845820" y="1737986"/>
                </a:cubicBezTo>
                <a:cubicBezTo>
                  <a:pt x="737485" y="1874931"/>
                  <a:pt x="637830" y="1942365"/>
                  <a:pt x="571500" y="2012306"/>
                </a:cubicBezTo>
                <a:cubicBezTo>
                  <a:pt x="483684" y="1942605"/>
                  <a:pt x="396844" y="1848168"/>
                  <a:pt x="302895" y="1743701"/>
                </a:cubicBezTo>
                <a:cubicBezTo>
                  <a:pt x="208946" y="1639234"/>
                  <a:pt x="106826" y="1573013"/>
                  <a:pt x="0" y="1440806"/>
                </a:cubicBezTo>
                <a:close/>
              </a:path>
              <a:path w="1143000" h="2012306" stroke="0" extrusionOk="0">
                <a:moveTo>
                  <a:pt x="0" y="1440806"/>
                </a:moveTo>
                <a:cubicBezTo>
                  <a:pt x="83382" y="1447011"/>
                  <a:pt x="170236" y="1446140"/>
                  <a:pt x="285750" y="1440806"/>
                </a:cubicBezTo>
                <a:cubicBezTo>
                  <a:pt x="297469" y="1334321"/>
                  <a:pt x="291192" y="1091719"/>
                  <a:pt x="285750" y="989353"/>
                </a:cubicBezTo>
                <a:cubicBezTo>
                  <a:pt x="280308" y="886987"/>
                  <a:pt x="303298" y="674709"/>
                  <a:pt x="285750" y="537901"/>
                </a:cubicBezTo>
                <a:cubicBezTo>
                  <a:pt x="268202" y="401093"/>
                  <a:pt x="305529" y="265532"/>
                  <a:pt x="285750" y="0"/>
                </a:cubicBezTo>
                <a:cubicBezTo>
                  <a:pt x="459884" y="-13650"/>
                  <a:pt x="704437" y="16063"/>
                  <a:pt x="857250" y="0"/>
                </a:cubicBezTo>
                <a:cubicBezTo>
                  <a:pt x="859059" y="148937"/>
                  <a:pt x="848449" y="269242"/>
                  <a:pt x="857250" y="509085"/>
                </a:cubicBezTo>
                <a:cubicBezTo>
                  <a:pt x="866051" y="748929"/>
                  <a:pt x="845587" y="873703"/>
                  <a:pt x="857250" y="1003762"/>
                </a:cubicBezTo>
                <a:cubicBezTo>
                  <a:pt x="868913" y="1133821"/>
                  <a:pt x="873993" y="1335774"/>
                  <a:pt x="857250" y="1440806"/>
                </a:cubicBezTo>
                <a:cubicBezTo>
                  <a:pt x="979517" y="1450727"/>
                  <a:pt x="1053675" y="1451508"/>
                  <a:pt x="1143000" y="1440806"/>
                </a:cubicBezTo>
                <a:cubicBezTo>
                  <a:pt x="1043201" y="1551945"/>
                  <a:pt x="968008" y="1636309"/>
                  <a:pt x="874395" y="1709411"/>
                </a:cubicBezTo>
                <a:cubicBezTo>
                  <a:pt x="780782" y="1782513"/>
                  <a:pt x="660645" y="1926015"/>
                  <a:pt x="571500" y="2012306"/>
                </a:cubicBezTo>
                <a:cubicBezTo>
                  <a:pt x="421870" y="1887546"/>
                  <a:pt x="394229" y="1816828"/>
                  <a:pt x="285750" y="1726556"/>
                </a:cubicBezTo>
                <a:cubicBezTo>
                  <a:pt x="177271" y="1636284"/>
                  <a:pt x="93538" y="1545721"/>
                  <a:pt x="0" y="1440806"/>
                </a:cubicBezTo>
                <a:close/>
              </a:path>
            </a:pathLst>
          </a:custGeom>
          <a:ln>
            <a:solidFill>
              <a:srgbClr val="339966"/>
            </a:solidFill>
            <a:extLst>
              <a:ext uri="{C807C97D-BFC1-408E-A445-0C87EB9F89A2}">
                <ask:lineSketchStyleProps xmlns:ask="http://schemas.microsoft.com/office/drawing/2018/sketchyshapes" sd="680885748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오디오 14">
            <a:hlinkClick r:id="" action="ppaction://media"/>
            <a:extLst>
              <a:ext uri="{FF2B5EF4-FFF2-40B4-BE49-F238E27FC236}">
                <a16:creationId xmlns:a16="http://schemas.microsoft.com/office/drawing/2014/main" id="{55D12BA6-CB86-4A27-A3DD-867D34C36C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7648238" y="96472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08"/>
    </mc:Choice>
    <mc:Fallback>
      <p:transition spd="slow" advTm="22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2209" y="-1059507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39440" y="2241461"/>
            <a:ext cx="8416201" cy="140844"/>
            <a:chOff x="8111432" y="4779191"/>
            <a:chExt cx="8416201" cy="1408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1432" y="4779191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39439" y="8029304"/>
            <a:ext cx="8416201" cy="140844"/>
            <a:chOff x="8111432" y="7038221"/>
            <a:chExt cx="8416201" cy="1408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1432" y="7038221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70765" y="245555"/>
            <a:ext cx="491544" cy="1874196"/>
            <a:chOff x="16936570" y="-216110"/>
            <a:chExt cx="491544" cy="18741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5691" y="1840996"/>
            <a:ext cx="5434982" cy="163007"/>
            <a:chOff x="774388" y="2841831"/>
            <a:chExt cx="5434982" cy="1630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776F37-E95A-4383-8277-FE6E43A8DE8E}"/>
              </a:ext>
            </a:extLst>
          </p:cNvPr>
          <p:cNvSpPr txBox="1"/>
          <p:nvPr/>
        </p:nvSpPr>
        <p:spPr>
          <a:xfrm>
            <a:off x="859886" y="720988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7C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 정의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2A4A98-13C7-465C-A811-B9E1D1C4B1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65" y="2729410"/>
            <a:ext cx="5292533" cy="34697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639C9F-F389-4724-B9F9-2F570717BC5C}"/>
              </a:ext>
            </a:extLst>
          </p:cNvPr>
          <p:cNvSpPr txBox="1"/>
          <p:nvPr/>
        </p:nvSpPr>
        <p:spPr>
          <a:xfrm>
            <a:off x="825691" y="6639893"/>
            <a:ext cx="6108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err="1">
                <a:solidFill>
                  <a:srgbClr val="FF7578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비대면</a:t>
            </a:r>
            <a:r>
              <a:rPr lang="ko-KR" altLang="en-US" sz="2400" dirty="0">
                <a:solidFill>
                  <a:srgbClr val="FF7578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시대에 같은 학교 학생들 간의 소통이 줄어들며 불편함을 호소하거나 소외감을 느끼는 학생들이 많아졌다</a:t>
            </a:r>
            <a:r>
              <a:rPr lang="en-US" altLang="ko-KR" sz="2400" dirty="0">
                <a:solidFill>
                  <a:srgbClr val="FF7578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just"/>
            <a:endParaRPr lang="en-US" altLang="ko-KR" sz="2400" dirty="0">
              <a:solidFill>
                <a:srgbClr val="FF7578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ko-KR" altLang="en-US" sz="2400" dirty="0">
                <a:solidFill>
                  <a:srgbClr val="FF7578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정보 교환 및 소통을 위해 학생들 간 네트워크 확립이 중요하게 작용할 것이다</a:t>
            </a:r>
            <a:r>
              <a:rPr lang="en-US" altLang="ko-KR" sz="2400" dirty="0">
                <a:solidFill>
                  <a:srgbClr val="FF7578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400" dirty="0">
              <a:solidFill>
                <a:srgbClr val="FF7578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0" name="그룹 1002">
            <a:extLst>
              <a:ext uri="{FF2B5EF4-FFF2-40B4-BE49-F238E27FC236}">
                <a16:creationId xmlns:a16="http://schemas.microsoft.com/office/drawing/2014/main" id="{12EF2502-E8A9-4944-933A-712EB55EDF81}"/>
              </a:ext>
            </a:extLst>
          </p:cNvPr>
          <p:cNvGrpSpPr/>
          <p:nvPr/>
        </p:nvGrpSpPr>
        <p:grpSpPr>
          <a:xfrm>
            <a:off x="7839442" y="4112967"/>
            <a:ext cx="8416201" cy="140844"/>
            <a:chOff x="8111432" y="4779191"/>
            <a:chExt cx="8416201" cy="140844"/>
          </a:xfrm>
        </p:grpSpPr>
        <p:pic>
          <p:nvPicPr>
            <p:cNvPr id="31" name="Object 13">
              <a:extLst>
                <a:ext uri="{FF2B5EF4-FFF2-40B4-BE49-F238E27FC236}">
                  <a16:creationId xmlns:a16="http://schemas.microsoft.com/office/drawing/2014/main" id="{FB0B6C9A-DFBA-43AF-A2D6-C3C6AB91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1432" y="4779191"/>
              <a:ext cx="8416201" cy="140844"/>
            </a:xfrm>
            <a:prstGeom prst="rect">
              <a:avLst/>
            </a:prstGeom>
          </p:spPr>
        </p:pic>
      </p:grpSp>
      <p:grpSp>
        <p:nvGrpSpPr>
          <p:cNvPr id="32" name="그룹 1002">
            <a:extLst>
              <a:ext uri="{FF2B5EF4-FFF2-40B4-BE49-F238E27FC236}">
                <a16:creationId xmlns:a16="http://schemas.microsoft.com/office/drawing/2014/main" id="{181001A5-4E7A-4886-AD7B-571CB397D80B}"/>
              </a:ext>
            </a:extLst>
          </p:cNvPr>
          <p:cNvGrpSpPr/>
          <p:nvPr/>
        </p:nvGrpSpPr>
        <p:grpSpPr>
          <a:xfrm>
            <a:off x="7839439" y="6058360"/>
            <a:ext cx="8416201" cy="140844"/>
            <a:chOff x="8111432" y="4779191"/>
            <a:chExt cx="8416201" cy="140844"/>
          </a:xfrm>
        </p:grpSpPr>
        <p:pic>
          <p:nvPicPr>
            <p:cNvPr id="33" name="Object 13">
              <a:extLst>
                <a:ext uri="{FF2B5EF4-FFF2-40B4-BE49-F238E27FC236}">
                  <a16:creationId xmlns:a16="http://schemas.microsoft.com/office/drawing/2014/main" id="{DAEFF593-8517-4440-8F2F-C495FDC82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1432" y="4779191"/>
              <a:ext cx="8416201" cy="14084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210E2D0-0E27-40FE-BF77-6AED9C83901E}"/>
              </a:ext>
            </a:extLst>
          </p:cNvPr>
          <p:cNvSpPr txBox="1"/>
          <p:nvPr/>
        </p:nvSpPr>
        <p:spPr>
          <a:xfrm>
            <a:off x="7956358" y="999152"/>
            <a:ext cx="735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b="1" dirty="0" err="1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언택트</a:t>
            </a:r>
            <a:r>
              <a:rPr lang="ko-KR" altLang="en-US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시대</a:t>
            </a:r>
            <a:endParaRPr lang="en-US" altLang="ko-KR" sz="2400" b="1" dirty="0">
              <a:solidFill>
                <a:srgbClr val="22733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/>
            <a:r>
              <a:rPr lang="en-US" altLang="ko-KR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-&gt;</a:t>
            </a:r>
            <a:r>
              <a:rPr lang="ko-KR" altLang="en-US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자발적으로 나서서 하지 않는 이상 소통이 이루어지기 어려움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F76977-2B0F-4725-9C6A-C8ED4BB92346}"/>
              </a:ext>
            </a:extLst>
          </p:cNvPr>
          <p:cNvSpPr txBox="1"/>
          <p:nvPr/>
        </p:nvSpPr>
        <p:spPr>
          <a:xfrm>
            <a:off x="8001000" y="3002397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네트워킹이 필요한 이유는 무엇인가</a:t>
            </a:r>
            <a:r>
              <a:rPr lang="en-US" altLang="ko-KR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algn="just"/>
            <a:r>
              <a:rPr lang="en-US" altLang="ko-KR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관심사가 비슷한 선후배</a:t>
            </a:r>
            <a:r>
              <a:rPr lang="en-US" altLang="ko-KR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동기들 간의 정보교환과 친목 제공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15440-8BAE-47A3-A182-80A9B4426CC0}"/>
              </a:ext>
            </a:extLst>
          </p:cNvPr>
          <p:cNvSpPr txBox="1"/>
          <p:nvPr/>
        </p:nvSpPr>
        <p:spPr>
          <a:xfrm>
            <a:off x="7991474" y="493933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왜 대면 수업일때도 이 어플이 필요한가</a:t>
            </a:r>
            <a:r>
              <a:rPr lang="en-US" altLang="ko-KR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휴학</a:t>
            </a:r>
            <a:r>
              <a:rPr lang="en-US" altLang="ko-KR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복학</a:t>
            </a:r>
            <a:r>
              <a:rPr lang="en-US" altLang="ko-KR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편입</a:t>
            </a:r>
            <a:r>
              <a:rPr lang="en-US" altLang="ko-KR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전과생을 위한 네트워킹 제공 가능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A1AF5B-BCCB-4CCC-AB58-F8C1897CE743}"/>
              </a:ext>
            </a:extLst>
          </p:cNvPr>
          <p:cNvSpPr txBox="1"/>
          <p:nvPr/>
        </p:nvSpPr>
        <p:spPr>
          <a:xfrm>
            <a:off x="8015287" y="6685386"/>
            <a:ext cx="117129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왜 휴학</a:t>
            </a:r>
            <a:r>
              <a:rPr lang="en-US" altLang="ko-KR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복학</a:t>
            </a:r>
            <a:r>
              <a:rPr lang="en-US" altLang="ko-KR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편입</a:t>
            </a:r>
            <a:r>
              <a:rPr lang="en-US" altLang="ko-KR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전과생들에게 이 서비스가 필요한가</a:t>
            </a:r>
            <a:r>
              <a:rPr lang="en-US" altLang="ko-KR" sz="2400" b="1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400" b="1" dirty="0">
              <a:solidFill>
                <a:srgbClr val="22733B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sz="2400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학생들은 과 행사 등에 참여하기 어렵기 때문에 별도의 네트워킹을 위한 발판이 필요함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0F14F79-0D39-4F0E-A021-7C7EC77D15AD}"/>
              </a:ext>
            </a:extLst>
          </p:cNvPr>
          <p:cNvGrpSpPr/>
          <p:nvPr/>
        </p:nvGrpSpPr>
        <p:grpSpPr>
          <a:xfrm>
            <a:off x="10058400" y="8735246"/>
            <a:ext cx="7772400" cy="1195704"/>
            <a:chOff x="10058400" y="8735246"/>
            <a:chExt cx="7772400" cy="1195704"/>
          </a:xfrm>
        </p:grpSpPr>
        <p:grpSp>
          <p:nvGrpSpPr>
            <p:cNvPr id="24" name="그룹 1002">
              <a:extLst>
                <a:ext uri="{FF2B5EF4-FFF2-40B4-BE49-F238E27FC236}">
                  <a16:creationId xmlns:a16="http://schemas.microsoft.com/office/drawing/2014/main" id="{CBB5170C-150C-451A-9D9D-9C817A6AFD72}"/>
                </a:ext>
              </a:extLst>
            </p:cNvPr>
            <p:cNvGrpSpPr/>
            <p:nvPr/>
          </p:nvGrpSpPr>
          <p:grpSpPr>
            <a:xfrm>
              <a:off x="10058400" y="8735246"/>
              <a:ext cx="4267200" cy="1195704"/>
              <a:chOff x="-316052" y="6100576"/>
              <a:chExt cx="18998931" cy="4408280"/>
            </a:xfrm>
          </p:grpSpPr>
          <p:pic>
            <p:nvPicPr>
              <p:cNvPr id="25" name="Object 5">
                <a:extLst>
                  <a:ext uri="{FF2B5EF4-FFF2-40B4-BE49-F238E27FC236}">
                    <a16:creationId xmlns:a16="http://schemas.microsoft.com/office/drawing/2014/main" id="{39FE04AD-6A95-495E-B163-B7C980D7A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-316052" y="6100576"/>
                <a:ext cx="18998931" cy="4408280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833758-E753-4ED2-85E5-9258A2724E2B}"/>
                </a:ext>
              </a:extLst>
            </p:cNvPr>
            <p:cNvSpPr txBox="1"/>
            <p:nvPr/>
          </p:nvSpPr>
          <p:spPr>
            <a:xfrm>
              <a:off x="10515600" y="9102265"/>
              <a:ext cx="731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808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더 즐겁고 풍요로운 학교생활</a:t>
              </a:r>
              <a:r>
                <a:rPr lang="en-US" altLang="ko-KR" sz="2400" b="1" dirty="0">
                  <a:solidFill>
                    <a:srgbClr val="00808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!</a:t>
              </a:r>
              <a:endParaRPr lang="ko-KR" altLang="en-US" sz="2400" b="1" dirty="0">
                <a:solidFill>
                  <a:srgbClr val="0080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EF598492-5490-4E55-B69A-CDF4B0F98F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648238" y="96472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66"/>
    </mc:Choice>
    <mc:Fallback>
      <p:transition spd="slow" advTm="413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11752888" y="3654926"/>
            <a:ext cx="5347499" cy="5347499"/>
            <a:chOff x="11752888" y="3654926"/>
            <a:chExt cx="5347499" cy="53474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752888" y="3654926"/>
              <a:ext cx="5347499" cy="53474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110" y="2152981"/>
            <a:ext cx="10250476" cy="152788"/>
            <a:chOff x="1515110" y="2152981"/>
            <a:chExt cx="10250476" cy="15278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5110" y="2152981"/>
              <a:ext cx="10250476" cy="152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58990" y="1311502"/>
            <a:ext cx="562013" cy="2142887"/>
            <a:chOff x="16458990" y="1311502"/>
            <a:chExt cx="562013" cy="21428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8990" y="1311502"/>
              <a:ext cx="562013" cy="2142887"/>
            </a:xfrm>
            <a:prstGeom prst="rect">
              <a:avLst/>
            </a:prstGeom>
          </p:spPr>
        </p:pic>
      </p:grp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14D962ED-40F3-4076-93BA-91925444C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539962"/>
              </p:ext>
            </p:extLst>
          </p:nvPr>
        </p:nvGraphicFramePr>
        <p:xfrm>
          <a:off x="1187613" y="3951893"/>
          <a:ext cx="4150055" cy="418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E99D30DC-A925-4DB0-9932-2A6104BDE17B}"/>
              </a:ext>
            </a:extLst>
          </p:cNvPr>
          <p:cNvGraphicFramePr/>
          <p:nvPr/>
        </p:nvGraphicFramePr>
        <p:xfrm>
          <a:off x="6238156" y="3951893"/>
          <a:ext cx="4150054" cy="418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422AA32-CE91-4B89-89ED-36B591EBFB16}"/>
              </a:ext>
            </a:extLst>
          </p:cNvPr>
          <p:cNvSpPr txBox="1"/>
          <p:nvPr/>
        </p:nvSpPr>
        <p:spPr>
          <a:xfrm>
            <a:off x="1515110" y="1199975"/>
            <a:ext cx="4961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 해결의 필요성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497E0-5B6E-4683-BCF1-89CEC2FB8190}"/>
              </a:ext>
            </a:extLst>
          </p:cNvPr>
          <p:cNvSpPr txBox="1"/>
          <p:nvPr/>
        </p:nvSpPr>
        <p:spPr>
          <a:xfrm>
            <a:off x="1444340" y="2977335"/>
            <a:ext cx="4504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AA98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학교 내 네트워크 형성에 어려움을 겪은 경험이 있는가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7C5054-9CA8-4EC4-A6E5-10184F00C684}"/>
              </a:ext>
            </a:extLst>
          </p:cNvPr>
          <p:cNvSpPr txBox="1"/>
          <p:nvPr/>
        </p:nvSpPr>
        <p:spPr>
          <a:xfrm>
            <a:off x="6356053" y="2997786"/>
            <a:ext cx="4504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AA98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시간표 기반 학우 추천 서비스를 이용할 의사가 있는가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7A70B-114D-4A01-9D5A-1E31042AE33A}"/>
              </a:ext>
            </a:extLst>
          </p:cNvPr>
          <p:cNvSpPr txBox="1"/>
          <p:nvPr/>
        </p:nvSpPr>
        <p:spPr>
          <a:xfrm>
            <a:off x="6304323" y="1545363"/>
            <a:ext cx="567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교내 학생들을 대상으로 한 설문조사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84CA3-A858-4B87-9FB1-B0599DC16BD5}"/>
              </a:ext>
            </a:extLst>
          </p:cNvPr>
          <p:cNvSpPr txBox="1"/>
          <p:nvPr/>
        </p:nvSpPr>
        <p:spPr>
          <a:xfrm>
            <a:off x="12115800" y="4229100"/>
            <a:ext cx="45349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이처럼 </a:t>
            </a:r>
            <a:r>
              <a:rPr lang="ko-KR" altLang="en-US" sz="32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비대면</a:t>
            </a:r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시기에도 해당 서비스를 이용하겠다는 학생이 많았고</a:t>
            </a:r>
            <a:r>
              <a:rPr lang="en-US" altLang="ko-KR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수업 방식이 대면으로 전환되어도 과 내에서 자주 소외되었던 </a:t>
            </a:r>
            <a:r>
              <a:rPr lang="ko-KR" altLang="en-US" sz="3200" b="1" u="sng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편입</a:t>
            </a:r>
            <a:r>
              <a:rPr lang="en-US" altLang="ko-KR" sz="3200" b="1" u="sng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b="1" u="sng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복학</a:t>
            </a:r>
            <a:r>
              <a:rPr lang="en-US" altLang="ko-KR" sz="3200" b="1" u="sng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b="1" u="sng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전과</a:t>
            </a:r>
            <a:r>
              <a:rPr lang="en-US" altLang="ko-KR" sz="3200" b="1" u="sng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3200" b="1" u="sng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휴학생들</a:t>
            </a:r>
            <a:r>
              <a:rPr lang="ko-KR" altLang="en-US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에게도 많은 도움이 될 것임</a:t>
            </a:r>
            <a:r>
              <a:rPr lang="en-US" altLang="ko-KR" sz="3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435047-B993-4902-BE8A-E3F57F9D0169}"/>
              </a:ext>
            </a:extLst>
          </p:cNvPr>
          <p:cNvSpPr txBox="1"/>
          <p:nvPr/>
        </p:nvSpPr>
        <p:spPr>
          <a:xfrm>
            <a:off x="1405291" y="8252448"/>
            <a:ext cx="4504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응답한 학생 중 </a:t>
            </a:r>
            <a:r>
              <a:rPr lang="en-US" altLang="ko-KR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94.1%</a:t>
            </a:r>
            <a:r>
              <a:rPr lang="ko-KR" altLang="en-US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</a:t>
            </a:r>
            <a:r>
              <a:rPr lang="en-US" altLang="ko-KR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학생들이 학교 내 네트워크 형성에 어려움을 겪었다고 답했다</a:t>
            </a:r>
            <a:r>
              <a:rPr lang="en-US" altLang="ko-KR" sz="2000" b="1" dirty="0">
                <a:solidFill>
                  <a:srgbClr val="7AA98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b="1" dirty="0">
              <a:solidFill>
                <a:srgbClr val="7AA98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632946-5014-44A2-B73F-09FB07103DE1}"/>
              </a:ext>
            </a:extLst>
          </p:cNvPr>
          <p:cNvSpPr txBox="1"/>
          <p:nvPr/>
        </p:nvSpPr>
        <p:spPr>
          <a:xfrm>
            <a:off x="6891654" y="8252448"/>
            <a:ext cx="4504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응답한 학생 중 </a:t>
            </a:r>
            <a:r>
              <a:rPr lang="en-US" altLang="ko-KR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88.2%</a:t>
            </a:r>
            <a:r>
              <a:rPr lang="ko-KR" altLang="en-US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</a:t>
            </a:r>
            <a:r>
              <a:rPr lang="en-US" altLang="ko-KR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0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학생들이 시간표 기반 학우 추천 서비스를 이용할 의향이 있다고 답했다</a:t>
            </a:r>
            <a:r>
              <a:rPr lang="en-US" altLang="ko-KR" sz="2000" b="1" dirty="0">
                <a:solidFill>
                  <a:srgbClr val="7AA98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2000" b="1" dirty="0">
              <a:solidFill>
                <a:srgbClr val="7AA98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904B7C03-7A38-41C5-AD9B-42040AC5E7B0}"/>
              </a:ext>
            </a:extLst>
          </p:cNvPr>
          <p:cNvSpPr txBox="1"/>
          <p:nvPr/>
        </p:nvSpPr>
        <p:spPr>
          <a:xfrm>
            <a:off x="8579823" y="6245036"/>
            <a:ext cx="1066800" cy="533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88.2%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904B7C03-7A38-41C5-AD9B-42040AC5E7B0}"/>
              </a:ext>
            </a:extLst>
          </p:cNvPr>
          <p:cNvSpPr txBox="1"/>
          <p:nvPr/>
        </p:nvSpPr>
        <p:spPr>
          <a:xfrm>
            <a:off x="7522548" y="4572926"/>
            <a:ext cx="1066800" cy="533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11.8%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904B7C03-7A38-41C5-AD9B-42040AC5E7B0}"/>
              </a:ext>
            </a:extLst>
          </p:cNvPr>
          <p:cNvSpPr txBox="1"/>
          <p:nvPr/>
        </p:nvSpPr>
        <p:spPr>
          <a:xfrm>
            <a:off x="2729240" y="4336308"/>
            <a:ext cx="1066800" cy="533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5.9%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66508" y="2784361"/>
            <a:ext cx="3600964" cy="163007"/>
            <a:chOff x="866508" y="2784361"/>
            <a:chExt cx="3600964" cy="1630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866508" y="2784361"/>
              <a:ext cx="3600964" cy="163007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33AD257-6CAB-4BEA-A738-07D297816435}"/>
              </a:ext>
            </a:extLst>
          </p:cNvPr>
          <p:cNvSpPr txBox="1"/>
          <p:nvPr/>
        </p:nvSpPr>
        <p:spPr>
          <a:xfrm>
            <a:off x="786758" y="661650"/>
            <a:ext cx="523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 수집</a:t>
            </a:r>
            <a:r>
              <a:rPr lang="en-US" altLang="ko-KR" sz="28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8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설문조사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524F4-EE2B-4A6A-A629-A4BEE32764D3}"/>
              </a:ext>
            </a:extLst>
          </p:cNvPr>
          <p:cNvSpPr txBox="1"/>
          <p:nvPr/>
        </p:nvSpPr>
        <p:spPr>
          <a:xfrm>
            <a:off x="790768" y="1740215"/>
            <a:ext cx="5752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7CAA8A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2800" b="1" dirty="0">
                <a:solidFill>
                  <a:srgbClr val="7CAA8A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서비스를 사용한다면 필요하다고 생각하는 기능</a:t>
            </a:r>
            <a:r>
              <a:rPr lang="en-US" altLang="ko-KR" sz="2800" b="1" dirty="0">
                <a:solidFill>
                  <a:srgbClr val="7CAA8A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’</a:t>
            </a:r>
            <a:r>
              <a:rPr lang="ko-KR" altLang="en-US" sz="2800" b="1" dirty="0">
                <a:solidFill>
                  <a:srgbClr val="7CAA8A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문항에 대한 피드백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B0029A-0DF5-4FBE-802D-B1B194F9171D}"/>
              </a:ext>
            </a:extLst>
          </p:cNvPr>
          <p:cNvGrpSpPr/>
          <p:nvPr/>
        </p:nvGrpSpPr>
        <p:grpSpPr>
          <a:xfrm>
            <a:off x="14025539" y="2834751"/>
            <a:ext cx="4234752" cy="2950248"/>
            <a:chOff x="12024421" y="1490458"/>
            <a:chExt cx="4945367" cy="3314418"/>
          </a:xfrm>
        </p:grpSpPr>
        <p:grpSp>
          <p:nvGrpSpPr>
            <p:cNvPr id="46" name="그룹 1003">
              <a:extLst>
                <a:ext uri="{FF2B5EF4-FFF2-40B4-BE49-F238E27FC236}">
                  <a16:creationId xmlns:a16="http://schemas.microsoft.com/office/drawing/2014/main" id="{4D1BE7ED-0DDE-43CD-B5F8-461D2B770816}"/>
                </a:ext>
              </a:extLst>
            </p:cNvPr>
            <p:cNvGrpSpPr/>
            <p:nvPr/>
          </p:nvGrpSpPr>
          <p:grpSpPr>
            <a:xfrm>
              <a:off x="12024421" y="1490458"/>
              <a:ext cx="4945367" cy="3314418"/>
              <a:chOff x="6882810" y="1989523"/>
              <a:chExt cx="4945367" cy="3314418"/>
            </a:xfrm>
          </p:grpSpPr>
          <p:pic>
            <p:nvPicPr>
              <p:cNvPr id="48" name="Object 8">
                <a:extLst>
                  <a:ext uri="{FF2B5EF4-FFF2-40B4-BE49-F238E27FC236}">
                    <a16:creationId xmlns:a16="http://schemas.microsoft.com/office/drawing/2014/main" id="{B3091AA0-B71E-429B-B013-11AF30173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6882810" y="1989523"/>
                <a:ext cx="4945367" cy="3314418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495153-C186-4FA3-9CAE-54A160D6866F}"/>
                </a:ext>
              </a:extLst>
            </p:cNvPr>
            <p:cNvSpPr txBox="1"/>
            <p:nvPr/>
          </p:nvSpPr>
          <p:spPr>
            <a:xfrm>
              <a:off x="12533844" y="2060204"/>
              <a:ext cx="42347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>
                  <a:solidFill>
                    <a:srgbClr val="F97E7B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Mbti</a:t>
              </a:r>
              <a:r>
                <a:rPr lang="ko-KR" altLang="en-US" sz="2800" b="1" dirty="0">
                  <a:solidFill>
                    <a:srgbClr val="F97E7B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나 비슷한 관심사 등도 네트워크 형성 기반 정보로 활용했으면 좋겠습니다</a:t>
              </a:r>
              <a:r>
                <a:rPr lang="en-US" altLang="ko-KR" sz="2800" b="1" dirty="0">
                  <a:solidFill>
                    <a:srgbClr val="F97E7B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sz="2800" b="1" dirty="0">
                <a:solidFill>
                  <a:srgbClr val="F97E7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83B62A2-E4B3-4B42-A53E-725BFED3C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53" y="5059122"/>
            <a:ext cx="3546909" cy="46251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F934F9-55B0-4BAE-9B01-646B1F4DF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508" y="5096987"/>
            <a:ext cx="3037175" cy="46385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37AD7B-799D-46D2-B0A7-3843067410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49" y="4035383"/>
            <a:ext cx="3485547" cy="4409067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11189F4-1CEB-4435-9512-FE48517E4981}"/>
              </a:ext>
            </a:extLst>
          </p:cNvPr>
          <p:cNvGrpSpPr/>
          <p:nvPr/>
        </p:nvGrpSpPr>
        <p:grpSpPr>
          <a:xfrm>
            <a:off x="4386623" y="2529215"/>
            <a:ext cx="4945367" cy="3314418"/>
            <a:chOff x="6882810" y="1989523"/>
            <a:chExt cx="4945367" cy="331441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882810" y="1989523"/>
              <a:ext cx="4945367" cy="3314418"/>
              <a:chOff x="6882810" y="1989523"/>
              <a:chExt cx="4945367" cy="331441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6882810" y="1989523"/>
                <a:ext cx="4945367" cy="3314418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DB9A5D-E50B-41C0-AAA1-4511BBBC7AF5}"/>
                </a:ext>
              </a:extLst>
            </p:cNvPr>
            <p:cNvSpPr txBox="1"/>
            <p:nvPr/>
          </p:nvSpPr>
          <p:spPr>
            <a:xfrm>
              <a:off x="7514374" y="2552200"/>
              <a:ext cx="38579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F97E7B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프로젝트를 같이 할 수 있는 팀원을 찾을 수 있는 기능이 있었으면 좋겠어요</a:t>
              </a:r>
              <a:r>
                <a:rPr lang="en-US" altLang="ko-KR" sz="3200" b="1" dirty="0">
                  <a:solidFill>
                    <a:srgbClr val="F97E7B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!</a:t>
              </a:r>
              <a:endParaRPr lang="ko-KR" altLang="en-US" sz="3200" b="1" dirty="0">
                <a:solidFill>
                  <a:srgbClr val="F97E7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CC426F-767C-440C-BE58-A437A717599F}"/>
              </a:ext>
            </a:extLst>
          </p:cNvPr>
          <p:cNvGrpSpPr/>
          <p:nvPr/>
        </p:nvGrpSpPr>
        <p:grpSpPr>
          <a:xfrm>
            <a:off x="102190" y="3023486"/>
            <a:ext cx="4509993" cy="3048501"/>
            <a:chOff x="734049" y="2984566"/>
            <a:chExt cx="4509993" cy="304850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34049" y="2984566"/>
              <a:ext cx="4273009" cy="3048501"/>
              <a:chOff x="713983" y="4250235"/>
              <a:chExt cx="2686885" cy="180076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0800000">
                <a:off x="713983" y="4250235"/>
                <a:ext cx="2686885" cy="1800768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359589-0298-44A4-9D71-4617CA56FD52}"/>
                </a:ext>
              </a:extLst>
            </p:cNvPr>
            <p:cNvSpPr txBox="1"/>
            <p:nvPr/>
          </p:nvSpPr>
          <p:spPr>
            <a:xfrm>
              <a:off x="1009290" y="3429616"/>
              <a:ext cx="42347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5D916D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공강시간이 같이 비는 사람을 매칭해주는 기능이 있었으면 좋겠습니다</a:t>
              </a:r>
              <a:r>
                <a:rPr lang="en-US" altLang="ko-KR" sz="3200" b="1" dirty="0">
                  <a:solidFill>
                    <a:srgbClr val="5D916D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sz="32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25F909-188D-4F90-B1A3-D1B39050AEED}"/>
              </a:ext>
            </a:extLst>
          </p:cNvPr>
          <p:cNvGrpSpPr/>
          <p:nvPr/>
        </p:nvGrpSpPr>
        <p:grpSpPr>
          <a:xfrm>
            <a:off x="9387506" y="2529215"/>
            <a:ext cx="4685724" cy="2972647"/>
            <a:chOff x="11621076" y="2225964"/>
            <a:chExt cx="4685724" cy="2972647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1621076" y="2225964"/>
              <a:ext cx="4685724" cy="2972647"/>
              <a:chOff x="11828177" y="4053319"/>
              <a:chExt cx="2823043" cy="189202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0800000">
                <a:off x="11828177" y="4053319"/>
                <a:ext cx="2823043" cy="1892022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669EE44-8DE9-4C1B-97A5-98FE8E96F8BD}"/>
                </a:ext>
              </a:extLst>
            </p:cNvPr>
            <p:cNvSpPr txBox="1"/>
            <p:nvPr/>
          </p:nvSpPr>
          <p:spPr>
            <a:xfrm>
              <a:off x="11963400" y="2644786"/>
              <a:ext cx="42347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rgbClr val="5D916D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관심사나 진로가 같은 학생들을 추천해주는 기능이 있었으면 좋겠어요</a:t>
              </a:r>
              <a:r>
                <a:rPr lang="en-US" altLang="ko-KR" sz="3200" b="1" dirty="0">
                  <a:solidFill>
                    <a:srgbClr val="5D916D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sz="3200" b="1" dirty="0">
                <a:solidFill>
                  <a:srgbClr val="5D916D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CC70E96C-B1ED-4912-9E18-35AC8A08DC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850" y="4365344"/>
            <a:ext cx="3139478" cy="410335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188BDF-A91A-4F29-BFE0-6C2BBA1BD3E8}"/>
              </a:ext>
            </a:extLst>
          </p:cNvPr>
          <p:cNvSpPr txBox="1"/>
          <p:nvPr/>
        </p:nvSpPr>
        <p:spPr>
          <a:xfrm>
            <a:off x="6934200" y="8801100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FB0B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=&gt; </a:t>
            </a:r>
            <a:r>
              <a:rPr lang="ko-KR" altLang="en-US" sz="3200" dirty="0">
                <a:solidFill>
                  <a:srgbClr val="5FB0B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시간표 기반으로 학우를 추천해주는 기능 이외에도 다른 기능을 추가하기 위해 아이디어를 창출했다</a:t>
            </a:r>
            <a:r>
              <a:rPr lang="en-US" altLang="ko-KR" sz="3200" dirty="0">
                <a:solidFill>
                  <a:srgbClr val="5FB0B9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3200" dirty="0">
              <a:solidFill>
                <a:srgbClr val="5FB0B9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5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5E0611-686B-4C6E-A71F-14642332B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/>
          <a:stretch/>
        </p:blipFill>
        <p:spPr>
          <a:xfrm>
            <a:off x="2422988" y="1986735"/>
            <a:ext cx="13442023" cy="7535445"/>
          </a:xfrm>
          <a:prstGeom prst="rect">
            <a:avLst/>
          </a:prstGeom>
        </p:spPr>
      </p:pic>
      <p:grpSp>
        <p:nvGrpSpPr>
          <p:cNvPr id="6" name="그룹 1004">
            <a:extLst>
              <a:ext uri="{FF2B5EF4-FFF2-40B4-BE49-F238E27FC236}">
                <a16:creationId xmlns:a16="http://schemas.microsoft.com/office/drawing/2014/main" id="{BBEBF3A7-BCA1-4D94-9853-EA80E0545D53}"/>
              </a:ext>
            </a:extLst>
          </p:cNvPr>
          <p:cNvGrpSpPr/>
          <p:nvPr/>
        </p:nvGrpSpPr>
        <p:grpSpPr>
          <a:xfrm>
            <a:off x="457200" y="1556059"/>
            <a:ext cx="8458200" cy="152788"/>
            <a:chOff x="1515110" y="2152981"/>
            <a:chExt cx="8458200" cy="152788"/>
          </a:xfrm>
        </p:grpSpPr>
        <p:pic>
          <p:nvPicPr>
            <p:cNvPr id="7" name="Object 19">
              <a:extLst>
                <a:ext uri="{FF2B5EF4-FFF2-40B4-BE49-F238E27FC236}">
                  <a16:creationId xmlns:a16="http://schemas.microsoft.com/office/drawing/2014/main" id="{EE185690-253C-4C9C-88AB-2E62BF59E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r="17485"/>
            <a:stretch/>
          </p:blipFill>
          <p:spPr>
            <a:xfrm>
              <a:off x="1515110" y="2152981"/>
              <a:ext cx="8458200" cy="15278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5C5B2-784F-4C52-B1BF-8D5C5F37187C}"/>
              </a:ext>
            </a:extLst>
          </p:cNvPr>
          <p:cNvSpPr txBox="1"/>
          <p:nvPr/>
        </p:nvSpPr>
        <p:spPr>
          <a:xfrm>
            <a:off x="1066800" y="381892"/>
            <a:ext cx="43380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아이디어 창출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4FF22-CFD9-4D18-ADCB-D9FC77545814}"/>
              </a:ext>
            </a:extLst>
          </p:cNvPr>
          <p:cNvSpPr txBox="1"/>
          <p:nvPr/>
        </p:nvSpPr>
        <p:spPr>
          <a:xfrm>
            <a:off x="5257800" y="912077"/>
            <a:ext cx="1693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_</a:t>
            </a:r>
            <a:r>
              <a:rPr lang="ko-KR" altLang="en-US" sz="3000" dirty="0">
                <a:solidFill>
                  <a:srgbClr val="22733B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마인드 맵</a:t>
            </a:r>
          </a:p>
        </p:txBody>
      </p:sp>
    </p:spTree>
    <p:extLst>
      <p:ext uri="{BB962C8B-B14F-4D97-AF65-F5344CB8AC3E}">
        <p14:creationId xmlns:p14="http://schemas.microsoft.com/office/powerpoint/2010/main" val="30093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8177" y="4053319"/>
            <a:ext cx="2823043" cy="1892022"/>
            <a:chOff x="11828177" y="4053319"/>
            <a:chExt cx="2823043" cy="18920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828177" y="4053319"/>
              <a:ext cx="2823043" cy="18920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02803" y="5982944"/>
            <a:ext cx="19124203" cy="4464969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23980" y="1924250"/>
            <a:ext cx="4945367" cy="3314418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9991" y="4276122"/>
            <a:ext cx="2686885" cy="1800768"/>
            <a:chOff x="679991" y="4276122"/>
            <a:chExt cx="2686885" cy="1800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79991" y="4276122"/>
              <a:ext cx="2686885" cy="1800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216" y="6052202"/>
            <a:ext cx="2385524" cy="2085385"/>
            <a:chOff x="4352216" y="6052202"/>
            <a:chExt cx="2385524" cy="2085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2216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1068" y="5889883"/>
            <a:ext cx="2470623" cy="2410023"/>
            <a:chOff x="1271068" y="5889883"/>
            <a:chExt cx="2470623" cy="24100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1068" y="5889883"/>
              <a:ext cx="2470623" cy="24100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8652" y="6052202"/>
            <a:ext cx="2385524" cy="2085385"/>
            <a:chOff x="14858652" y="6052202"/>
            <a:chExt cx="2385524" cy="20853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000000">
              <a:off x="14858652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30453" y="6052202"/>
            <a:ext cx="2385524" cy="2085385"/>
            <a:chOff x="11630453" y="6052202"/>
            <a:chExt cx="2385524" cy="2085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23858" y="5300124"/>
            <a:ext cx="3696257" cy="3605594"/>
            <a:chOff x="7311599" y="5292098"/>
            <a:chExt cx="3696257" cy="36055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1599" y="5292098"/>
              <a:ext cx="3696257" cy="36055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85800" y="2324100"/>
            <a:ext cx="3600964" cy="163007"/>
            <a:chOff x="866508" y="2784361"/>
            <a:chExt cx="3600964" cy="1630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866508" y="2784361"/>
              <a:ext cx="3600964" cy="1630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031728" y="3957047"/>
            <a:ext cx="2963175" cy="2220506"/>
            <a:chOff x="4195926" y="4077062"/>
            <a:chExt cx="2686885" cy="194249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918839" y="4047055"/>
            <a:ext cx="2686885" cy="1800768"/>
            <a:chOff x="14918839" y="4047055"/>
            <a:chExt cx="2686885" cy="18007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918839" y="4047055"/>
              <a:ext cx="2686885" cy="180076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BDB8E9-D5FC-4B03-987E-D29126E9B8E9}"/>
              </a:ext>
            </a:extLst>
          </p:cNvPr>
          <p:cNvSpPr txBox="1"/>
          <p:nvPr/>
        </p:nvSpPr>
        <p:spPr>
          <a:xfrm>
            <a:off x="609600" y="775037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주요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44311-3D53-40C7-A09C-24EAFCDE4169}"/>
              </a:ext>
            </a:extLst>
          </p:cNvPr>
          <p:cNvSpPr txBox="1"/>
          <p:nvPr/>
        </p:nvSpPr>
        <p:spPr>
          <a:xfrm>
            <a:off x="609600" y="1790700"/>
            <a:ext cx="379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교내 네트워크 형성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84CAF-FCF5-4587-B8A4-8C2D2A5995FF}"/>
              </a:ext>
            </a:extLst>
          </p:cNvPr>
          <p:cNvSpPr txBox="1"/>
          <p:nvPr/>
        </p:nvSpPr>
        <p:spPr>
          <a:xfrm>
            <a:off x="7780673" y="6753156"/>
            <a:ext cx="32647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같은 수업을 듣는 학생들을  중심으로 네트워크 형성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90355-2F68-45C9-989B-A25A52F20F1A}"/>
              </a:ext>
            </a:extLst>
          </p:cNvPr>
          <p:cNvSpPr txBox="1"/>
          <p:nvPr/>
        </p:nvSpPr>
        <p:spPr>
          <a:xfrm>
            <a:off x="6999665" y="2855286"/>
            <a:ext cx="6040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DA828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네트워킹 하고 싶은 과목의 우선순위 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9BF8B-92F4-4BAA-9C63-6D03FF4F7276}"/>
              </a:ext>
            </a:extLst>
          </p:cNvPr>
          <p:cNvSpPr txBox="1"/>
          <p:nvPr/>
        </p:nvSpPr>
        <p:spPr>
          <a:xfrm>
            <a:off x="1839406" y="6818173"/>
            <a:ext cx="1538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최신 트렌드 반영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6E0DD-2C1A-4058-9AF7-606977A8AE19}"/>
              </a:ext>
            </a:extLst>
          </p:cNvPr>
          <p:cNvSpPr txBox="1"/>
          <p:nvPr/>
        </p:nvSpPr>
        <p:spPr>
          <a:xfrm>
            <a:off x="906058" y="4644586"/>
            <a:ext cx="2193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성격유형 검사</a:t>
            </a:r>
            <a:r>
              <a:rPr lang="en-US" altLang="ko-KR" sz="22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, </a:t>
            </a:r>
            <a:r>
              <a:rPr lang="ko-KR" altLang="en-US" sz="22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심리 테스트 등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4483C-7DAE-4B93-A5EC-EB62644818DC}"/>
              </a:ext>
            </a:extLst>
          </p:cNvPr>
          <p:cNvSpPr txBox="1"/>
          <p:nvPr/>
        </p:nvSpPr>
        <p:spPr>
          <a:xfrm>
            <a:off x="4787159" y="6838375"/>
            <a:ext cx="1987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공강시간 활용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C3073-F490-49CE-AC74-8F3A10A263B9}"/>
              </a:ext>
            </a:extLst>
          </p:cNvPr>
          <p:cNvSpPr txBox="1"/>
          <p:nvPr/>
        </p:nvSpPr>
        <p:spPr>
          <a:xfrm>
            <a:off x="7232346" y="3238500"/>
            <a:ext cx="4502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D3716E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동일 교과목을 수강한 선배의 조언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146D2-385D-4A40-AEBC-33D993E39D73}"/>
              </a:ext>
            </a:extLst>
          </p:cNvPr>
          <p:cNvSpPr txBox="1"/>
          <p:nvPr/>
        </p:nvSpPr>
        <p:spPr>
          <a:xfrm>
            <a:off x="12134769" y="4230139"/>
            <a:ext cx="20445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관심 직종이나 진로가 </a:t>
            </a:r>
            <a:r>
              <a:rPr lang="ko-KR" altLang="en-US" sz="210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비슷한 학생들의 네트워크</a:t>
            </a:r>
            <a:endParaRPr lang="ko-KR" altLang="en-US" sz="2100" dirty="0">
              <a:solidFill>
                <a:srgbClr val="23763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B3401E-01E7-4D2C-AA44-CEEB44FDFEBD}"/>
              </a:ext>
            </a:extLst>
          </p:cNvPr>
          <p:cNvSpPr txBox="1"/>
          <p:nvPr/>
        </p:nvSpPr>
        <p:spPr>
          <a:xfrm>
            <a:off x="15157707" y="6891655"/>
            <a:ext cx="2537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프로젝트 팀원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F91C5-C756-4F5C-BAA8-69CC8FD9877A}"/>
              </a:ext>
            </a:extLst>
          </p:cNvPr>
          <p:cNvSpPr txBox="1"/>
          <p:nvPr/>
        </p:nvSpPr>
        <p:spPr>
          <a:xfrm>
            <a:off x="4403261" y="4092169"/>
            <a:ext cx="2145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시간표 이미지의 유사도를 바탕으로 공강시간이 겹치는 학생들의 네트워크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B3215-575D-4DBF-92F6-926CA27D16BD}"/>
              </a:ext>
            </a:extLst>
          </p:cNvPr>
          <p:cNvSpPr txBox="1"/>
          <p:nvPr/>
        </p:nvSpPr>
        <p:spPr>
          <a:xfrm>
            <a:off x="12446951" y="6753156"/>
            <a:ext cx="983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관심사</a:t>
            </a:r>
            <a:r>
              <a:rPr lang="en-US" altLang="ko-KR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&amp;</a:t>
            </a:r>
            <a:r>
              <a:rPr lang="ko-KR" altLang="en-US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진로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78B764-3B80-494D-891D-45C13328A45D}"/>
              </a:ext>
            </a:extLst>
          </p:cNvPr>
          <p:cNvSpPr txBox="1"/>
          <p:nvPr/>
        </p:nvSpPr>
        <p:spPr>
          <a:xfrm>
            <a:off x="15087600" y="4420969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프로젝트</a:t>
            </a:r>
            <a:r>
              <a:rPr lang="en-US" altLang="ko-KR" sz="21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21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대외활동</a:t>
            </a:r>
            <a:r>
              <a:rPr lang="en-US" altLang="ko-KR" sz="21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/</a:t>
            </a:r>
          </a:p>
          <a:p>
            <a:r>
              <a:rPr lang="ko-KR" altLang="en-US" sz="21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공모전에 함께할 팀원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4776" y="4252738"/>
            <a:ext cx="2585507" cy="2260207"/>
            <a:chOff x="1429810" y="4062464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29810" y="4062464"/>
              <a:ext cx="2585507" cy="2260207"/>
              <a:chOff x="1429810" y="4062464"/>
              <a:chExt cx="2585507" cy="226020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29810" y="406246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9906" y="4815334"/>
              <a:ext cx="2161612" cy="8713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9906" y="7777163"/>
              <a:ext cx="2161612" cy="8713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39048" y="6836391"/>
            <a:ext cx="3082393" cy="2852371"/>
            <a:chOff x="4939048" y="6836391"/>
            <a:chExt cx="3082393" cy="28523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187491" y="7132473"/>
              <a:ext cx="2585507" cy="2260207"/>
              <a:chOff x="5187491" y="7132473"/>
              <a:chExt cx="2585507" cy="226020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1700000">
                <a:off x="5187491" y="713247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7582" y="7814216"/>
              <a:ext cx="2161612" cy="87132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262918" y="4216365"/>
            <a:ext cx="2585506" cy="2438599"/>
            <a:chOff x="5262918" y="3955390"/>
            <a:chExt cx="2434652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262918" y="3955390"/>
              <a:ext cx="2434652" cy="2374934"/>
              <a:chOff x="5262918" y="3955390"/>
              <a:chExt cx="2434652" cy="237493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262918" y="395539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58431" y="4793113"/>
              <a:ext cx="2161612" cy="87132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653576" y="4194310"/>
            <a:ext cx="2585507" cy="2260207"/>
            <a:chOff x="8571711" y="4086150"/>
            <a:chExt cx="2585507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571711" y="4086150"/>
              <a:ext cx="2585507" cy="2260207"/>
              <a:chOff x="8571711" y="4086150"/>
              <a:chExt cx="2585507" cy="2260207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71711" y="4086150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21830" y="4839020"/>
              <a:ext cx="2161612" cy="87132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513316" y="6836391"/>
            <a:ext cx="2702299" cy="2636016"/>
            <a:chOff x="8513316" y="6836391"/>
            <a:chExt cx="2702299" cy="26360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513316" y="6836391"/>
              <a:ext cx="2702299" cy="2636016"/>
              <a:chOff x="8513316" y="6836391"/>
              <a:chExt cx="2702299" cy="263601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513316" y="6836391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59896" y="7773992"/>
              <a:ext cx="2161612" cy="8713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0D3DD8-9439-4B9A-92B3-A53689A96CA0}"/>
              </a:ext>
            </a:extLst>
          </p:cNvPr>
          <p:cNvSpPr txBox="1"/>
          <p:nvPr/>
        </p:nvSpPr>
        <p:spPr>
          <a:xfrm>
            <a:off x="3773842" y="804248"/>
            <a:ext cx="11781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기존 서비스</a:t>
            </a:r>
            <a:r>
              <a:rPr lang="en-US" altLang="ko-KR" sz="6000" b="1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en-US" sz="6000" b="1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유사 어플과의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B0C0F-BBA6-4CCE-A24C-DF01D195A857}"/>
              </a:ext>
            </a:extLst>
          </p:cNvPr>
          <p:cNvSpPr txBox="1"/>
          <p:nvPr/>
        </p:nvSpPr>
        <p:spPr>
          <a:xfrm>
            <a:off x="1752600" y="3771900"/>
            <a:ext cx="2259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고려대학교 </a:t>
            </a:r>
            <a:r>
              <a:rPr lang="en-US" altLang="ko-KR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AI </a:t>
            </a:r>
            <a:r>
              <a:rPr lang="ko-KR" altLang="en-US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친구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DC925-4196-4517-AA80-73A7E822E057}"/>
              </a:ext>
            </a:extLst>
          </p:cNvPr>
          <p:cNvSpPr txBox="1"/>
          <p:nvPr/>
        </p:nvSpPr>
        <p:spPr>
          <a:xfrm>
            <a:off x="5284039" y="3771900"/>
            <a:ext cx="3858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충남대학교 산학협력단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9D19C-74FC-48C7-A3E7-F67B16E53A51}"/>
              </a:ext>
            </a:extLst>
          </p:cNvPr>
          <p:cNvSpPr txBox="1"/>
          <p:nvPr/>
        </p:nvSpPr>
        <p:spPr>
          <a:xfrm>
            <a:off x="9448800" y="3783568"/>
            <a:ext cx="1704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캠퍼스팅</a:t>
            </a:r>
            <a:endParaRPr lang="en-US" altLang="ko-KR" sz="22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D73AF2-1472-4A3D-873A-3152AC9B2D18}"/>
              </a:ext>
            </a:extLst>
          </p:cNvPr>
          <p:cNvSpPr/>
          <p:nvPr/>
        </p:nvSpPr>
        <p:spPr>
          <a:xfrm>
            <a:off x="1679907" y="4765272"/>
            <a:ext cx="2161612" cy="11116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9F8B65C-EA3E-41E1-AE5B-9DB47EF27986}"/>
              </a:ext>
            </a:extLst>
          </p:cNvPr>
          <p:cNvSpPr/>
          <p:nvPr/>
        </p:nvSpPr>
        <p:spPr>
          <a:xfrm>
            <a:off x="5380904" y="4813753"/>
            <a:ext cx="2295548" cy="11116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9797280-1799-425C-8088-8CF0BAB81BD7}"/>
              </a:ext>
            </a:extLst>
          </p:cNvPr>
          <p:cNvSpPr/>
          <p:nvPr/>
        </p:nvSpPr>
        <p:spPr>
          <a:xfrm>
            <a:off x="1612230" y="7533965"/>
            <a:ext cx="2161612" cy="11116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9BBAC21-95DB-4BEE-815C-1EB77F042ED1}"/>
              </a:ext>
            </a:extLst>
          </p:cNvPr>
          <p:cNvSpPr/>
          <p:nvPr/>
        </p:nvSpPr>
        <p:spPr>
          <a:xfrm>
            <a:off x="5353255" y="7598568"/>
            <a:ext cx="2161612" cy="11116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823CB48-EB41-4740-A19C-3FA2F2B9D21A}"/>
              </a:ext>
            </a:extLst>
          </p:cNvPr>
          <p:cNvSpPr/>
          <p:nvPr/>
        </p:nvSpPr>
        <p:spPr>
          <a:xfrm>
            <a:off x="8915142" y="4620358"/>
            <a:ext cx="2161612" cy="11116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49DFB3E-218A-4A7A-BD58-495EAEC42987}"/>
              </a:ext>
            </a:extLst>
          </p:cNvPr>
          <p:cNvSpPr/>
          <p:nvPr/>
        </p:nvSpPr>
        <p:spPr>
          <a:xfrm>
            <a:off x="8821796" y="7403646"/>
            <a:ext cx="2161612" cy="11116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8C1BB-D531-4BFB-9D38-ED22853D46A0}"/>
              </a:ext>
            </a:extLst>
          </p:cNvPr>
          <p:cNvSpPr txBox="1"/>
          <p:nvPr/>
        </p:nvSpPr>
        <p:spPr>
          <a:xfrm>
            <a:off x="1612230" y="7727098"/>
            <a:ext cx="6303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▷ 교양과목 추천 어플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▷ 시간표를 기반으로 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     수강 과목을 추천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  <a:cs typeface="Microsoft GothicNeo Light" panose="020B0300000101010101" pitchFamily="50" charset="-127"/>
            </a:endParaRPr>
          </a:p>
          <a:p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2D9EB-1EAC-42BB-B1F9-CDCBB95369F8}"/>
              </a:ext>
            </a:extLst>
          </p:cNvPr>
          <p:cNvSpPr txBox="1"/>
          <p:nvPr/>
        </p:nvSpPr>
        <p:spPr>
          <a:xfrm>
            <a:off x="5353255" y="7773265"/>
            <a:ext cx="30147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▷ 시간표의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면적을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 비교해 공강시간이 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비슷한 학생들을 매칭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  <a:cs typeface="Microsoft GothicNeo Light" panose="020B0300000101010101" pitchFamily="50" charset="-127"/>
            </a:endParaRPr>
          </a:p>
          <a:p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D99D16-4385-4DF7-94F9-09BCAA0C7EB8}"/>
              </a:ext>
            </a:extLst>
          </p:cNvPr>
          <p:cNvSpPr txBox="1"/>
          <p:nvPr/>
        </p:nvSpPr>
        <p:spPr>
          <a:xfrm>
            <a:off x="8673361" y="7611570"/>
            <a:ext cx="2585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▷ 데이트 목적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어플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  <a:cs typeface="Microsoft GothicNeo Light" panose="020B0300000101010101" pitchFamily="50" charset="-127"/>
            </a:endParaRPr>
          </a:p>
          <a:p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▷ 지역별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,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학교별 대학생을 대상으로 한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비대면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 매칭 서비스</a:t>
            </a:r>
          </a:p>
          <a:p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52" name="Picture 1">
            <a:extLst>
              <a:ext uri="{FF2B5EF4-FFF2-40B4-BE49-F238E27FC236}">
                <a16:creationId xmlns:a16="http://schemas.microsoft.com/office/drawing/2014/main" id="{C415A8FB-B004-43BB-929E-E6C72D80BB8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786" r="15626" b="43888"/>
          <a:stretch/>
        </p:blipFill>
        <p:spPr>
          <a:xfrm>
            <a:off x="5576640" y="4749086"/>
            <a:ext cx="1958061" cy="148380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3" name="Picture 3">
            <a:extLst>
              <a:ext uri="{FF2B5EF4-FFF2-40B4-BE49-F238E27FC236}">
                <a16:creationId xmlns:a16="http://schemas.microsoft.com/office/drawing/2014/main" id="{6EFF0D55-A691-4187-8380-DDB7E1D53E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7919" y="4457700"/>
            <a:ext cx="1748681" cy="174925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5">
            <a:extLst>
              <a:ext uri="{FF2B5EF4-FFF2-40B4-BE49-F238E27FC236}">
                <a16:creationId xmlns:a16="http://schemas.microsoft.com/office/drawing/2014/main" id="{104332D1-CBF3-4053-AE69-2578E0CB36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0811" y="4675315"/>
            <a:ext cx="2063031" cy="14959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21E954-CBF7-4D68-800A-F2A731B6D572}"/>
              </a:ext>
            </a:extLst>
          </p:cNvPr>
          <p:cNvSpPr txBox="1"/>
          <p:nvPr/>
        </p:nvSpPr>
        <p:spPr>
          <a:xfrm>
            <a:off x="6434061" y="215623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비대면</a:t>
            </a:r>
            <a:r>
              <a:rPr lang="ko-KR" altLang="en-US" sz="2400" dirty="0">
                <a:solidFill>
                  <a:srgbClr val="23763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Microsoft GothicNeo Light" panose="020B0300000101010101" pitchFamily="50" charset="-127"/>
              </a:rPr>
              <a:t> 네트워킹을 제공하는 기존의 어플 및 서비스</a:t>
            </a:r>
          </a:p>
        </p:txBody>
      </p:sp>
      <p:pic>
        <p:nvPicPr>
          <p:cNvPr id="55" name="Object 35">
            <a:extLst>
              <a:ext uri="{FF2B5EF4-FFF2-40B4-BE49-F238E27FC236}">
                <a16:creationId xmlns:a16="http://schemas.microsoft.com/office/drawing/2014/main" id="{DF3352A4-5AE9-4CBE-830E-76A91A561030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16200000">
            <a:off x="12062997" y="4468753"/>
            <a:ext cx="5244171" cy="47352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C78377-3F54-4A55-9A47-5B9BC7B75638}"/>
              </a:ext>
            </a:extLst>
          </p:cNvPr>
          <p:cNvSpPr txBox="1"/>
          <p:nvPr/>
        </p:nvSpPr>
        <p:spPr>
          <a:xfrm>
            <a:off x="12875299" y="4754722"/>
            <a:ext cx="4994916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altLang="ko-KR" sz="2200" b="1" dirty="0">
                <a:solidFill>
                  <a:srgbClr val="174D28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2200" b="1" dirty="0">
                <a:solidFill>
                  <a:srgbClr val="174D28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보안 강화</a:t>
            </a:r>
            <a:r>
              <a:rPr lang="en-US" altLang="ko-KR" sz="2200" b="1" dirty="0">
                <a:solidFill>
                  <a:srgbClr val="174D28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</a:p>
          <a:p>
            <a:pPr marL="457200" indent="-457200">
              <a:spcAft>
                <a:spcPts val="1500"/>
              </a:spcAft>
              <a:buAutoNum type="arabicParenR"/>
            </a:pPr>
            <a:r>
              <a:rPr lang="ko-KR" altLang="en-US" sz="2000" b="1" dirty="0">
                <a:solidFill>
                  <a:srgbClr val="23763C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양방향 수락 시 메신저 기능 제공</a:t>
            </a:r>
            <a:endParaRPr lang="en-US" altLang="ko-KR" sz="2000" b="1" dirty="0">
              <a:solidFill>
                <a:srgbClr val="23763C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indent="-457200">
              <a:spcAft>
                <a:spcPts val="1500"/>
              </a:spcAft>
              <a:buAutoNum type="arabicParenR"/>
            </a:pPr>
            <a:r>
              <a:rPr lang="ko-KR" altLang="en-US" sz="2000" b="1" dirty="0">
                <a:solidFill>
                  <a:srgbClr val="23763C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주기적 재학생 인증</a:t>
            </a:r>
            <a:endParaRPr lang="en-US" altLang="ko-KR" sz="2000" b="1" dirty="0">
              <a:solidFill>
                <a:srgbClr val="23763C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indent="-457200">
              <a:spcAft>
                <a:spcPts val="1500"/>
              </a:spcAft>
              <a:buAutoNum type="arabicParenR"/>
            </a:pPr>
            <a:r>
              <a:rPr lang="ko-KR" altLang="en-US" sz="2000" b="1" dirty="0">
                <a:solidFill>
                  <a:srgbClr val="23763C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절차적 네트워킹 </a:t>
            </a:r>
            <a:endParaRPr lang="en-US" altLang="ko-KR" sz="2000" b="1" dirty="0">
              <a:solidFill>
                <a:srgbClr val="23763C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>
              <a:spcAft>
                <a:spcPts val="1500"/>
              </a:spcAft>
            </a:pPr>
            <a:r>
              <a:rPr lang="en-US" altLang="ko-KR" sz="2200" b="1" dirty="0">
                <a:solidFill>
                  <a:srgbClr val="174D28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- </a:t>
            </a:r>
            <a:r>
              <a:rPr lang="ko-KR" altLang="en-US" sz="2200" b="1" dirty="0">
                <a:solidFill>
                  <a:srgbClr val="174D28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매칭 기준의 다양성</a:t>
            </a:r>
            <a:endParaRPr lang="en-US" altLang="ko-KR" sz="2200" b="1" dirty="0">
              <a:solidFill>
                <a:srgbClr val="174D28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indent="-457200">
              <a:spcAft>
                <a:spcPts val="1500"/>
              </a:spcAft>
              <a:buAutoNum type="arabicParenR"/>
            </a:pPr>
            <a:r>
              <a:rPr lang="ko-KR" altLang="en-US" sz="2000" b="1" dirty="0">
                <a:solidFill>
                  <a:srgbClr val="23763C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공강 시간 기준</a:t>
            </a:r>
            <a:endParaRPr lang="en-US" altLang="ko-KR" sz="2000" b="1" dirty="0">
              <a:solidFill>
                <a:srgbClr val="23763C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indent="-457200">
              <a:spcAft>
                <a:spcPts val="1500"/>
              </a:spcAft>
              <a:buAutoNum type="arabicParenR"/>
            </a:pPr>
            <a:r>
              <a:rPr lang="ko-KR" altLang="en-US" sz="2000" b="1" dirty="0">
                <a:solidFill>
                  <a:srgbClr val="23763C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동일 교과목 기준</a:t>
            </a:r>
            <a:endParaRPr lang="en-US" altLang="ko-KR" sz="2000" b="1" dirty="0">
              <a:solidFill>
                <a:srgbClr val="23763C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indent="-457200">
              <a:spcAft>
                <a:spcPts val="1500"/>
              </a:spcAft>
              <a:buAutoNum type="arabicParenR"/>
            </a:pPr>
            <a:r>
              <a:rPr lang="ko-KR" altLang="en-US" sz="2000" b="1" dirty="0">
                <a:solidFill>
                  <a:srgbClr val="23763C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지역별 기준</a:t>
            </a:r>
            <a:endParaRPr lang="en-US" altLang="ko-KR" sz="2000" b="1" dirty="0">
              <a:solidFill>
                <a:srgbClr val="23763C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marL="457200" indent="-457200">
              <a:spcAft>
                <a:spcPts val="1500"/>
              </a:spcAft>
              <a:buAutoNum type="arabicParenR"/>
            </a:pPr>
            <a:r>
              <a:rPr lang="ko-KR" altLang="en-US" sz="2000" b="1" dirty="0">
                <a:solidFill>
                  <a:srgbClr val="23763C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진로와 관심사 기준</a:t>
            </a:r>
            <a:endParaRPr lang="en-US" altLang="ko-KR" sz="2000" b="1" dirty="0">
              <a:solidFill>
                <a:srgbClr val="23763C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D8529A-FFA1-4740-8D3C-450EDDC1982D}"/>
              </a:ext>
            </a:extLst>
          </p:cNvPr>
          <p:cNvSpPr txBox="1"/>
          <p:nvPr/>
        </p:nvSpPr>
        <p:spPr>
          <a:xfrm>
            <a:off x="13912586" y="3741680"/>
            <a:ext cx="225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우리의 서비스는</a:t>
            </a:r>
            <a:r>
              <a:rPr lang="en-US" altLang="ko-KR" sz="22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647</Words>
  <Application>Microsoft Office PowerPoint</Application>
  <PresentationFormat>사용자 지정</PresentationFormat>
  <Paragraphs>106</Paragraphs>
  <Slides>12</Slides>
  <Notes>2</Notes>
  <HiddenSlides>0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Microsoft GothicNeo Light</vt:lpstr>
      <vt:lpstr>나눔바른펜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Minseo Kwon</cp:lastModifiedBy>
  <cp:revision>24</cp:revision>
  <dcterms:created xsi:type="dcterms:W3CDTF">2021-04-29T22:20:10Z</dcterms:created>
  <dcterms:modified xsi:type="dcterms:W3CDTF">2021-05-02T07:27:31Z</dcterms:modified>
</cp:coreProperties>
</file>