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e7625ce257_1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e7625ce257_1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e7625ce257_1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e7625ce257_1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e7625ce257_1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e7625ce257_1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e7625ce257_1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e7625ce257_1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e7625ce257_1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e7625ce257_1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e7625ce257_1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e7625ce257_1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e7625ce257_1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e7625ce257_1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e7625ce257_1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e7625ce257_1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e7625ce257_1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e7625ce257_1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e7625ce257_1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e7625ce257_1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e7625ce257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e7625ce257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e774f2d081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e774f2d081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e774f2d081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e774f2d081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e774f2d081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e774f2d081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e774f2d081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e774f2d081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7625ce257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7625ce257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e7625ce257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e7625ce257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e7625ce257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e7625ce257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e7625ce257_1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e7625ce257_1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e7625ce257_1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e7625ce257_1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Relationship Id="rId4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8.png"/><Relationship Id="rId4" Type="http://schemas.openxmlformats.org/officeDocument/2006/relationships/image" Target="../media/image2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Relationship Id="rId4" Type="http://schemas.openxmlformats.org/officeDocument/2006/relationships/image" Target="../media/image20.png"/><Relationship Id="rId5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7.png"/><Relationship Id="rId4" Type="http://schemas.openxmlformats.org/officeDocument/2006/relationships/image" Target="../media/image2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0.png"/><Relationship Id="rId4" Type="http://schemas.openxmlformats.org/officeDocument/2006/relationships/image" Target="../media/image2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5.png"/><Relationship Id="rId4" Type="http://schemas.openxmlformats.org/officeDocument/2006/relationships/image" Target="../media/image22.png"/><Relationship Id="rId5" Type="http://schemas.openxmlformats.org/officeDocument/2006/relationships/hyperlink" Target="https://post.naver.com/viewer/postView.nhn?volumeNo=28037302&amp;memberNo=18071586" TargetMode="External"/><Relationship Id="rId6" Type="http://schemas.openxmlformats.org/officeDocument/2006/relationships/hyperlink" Target="https://scikit-learn.org/stable/modules/generated/sklearn.ensemble.RandomForestRegressor.html" TargetMode="External"/><Relationship Id="rId7" Type="http://schemas.openxmlformats.org/officeDocument/2006/relationships/image" Target="../media/image31.png"/><Relationship Id="rId8" Type="http://schemas.openxmlformats.org/officeDocument/2006/relationships/image" Target="../media/image3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4.png"/><Relationship Id="rId4" Type="http://schemas.openxmlformats.org/officeDocument/2006/relationships/image" Target="../media/image2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4.png"/><Relationship Id="rId4" Type="http://schemas.openxmlformats.org/officeDocument/2006/relationships/image" Target="../media/image2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Relationship Id="rId4" Type="http://schemas.openxmlformats.org/officeDocument/2006/relationships/image" Target="../media/image7.png"/><Relationship Id="rId5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Relationship Id="rId4" Type="http://schemas.openxmlformats.org/officeDocument/2006/relationships/image" Target="../media/image3.png"/><Relationship Id="rId5" Type="http://schemas.openxmlformats.org/officeDocument/2006/relationships/image" Target="../media/image1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1.png"/><Relationship Id="rId5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0"/>
              <a:t>Soccer Player</a:t>
            </a:r>
            <a:endParaRPr sz="5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0"/>
              <a:t>Performance Prediction</a:t>
            </a:r>
            <a:endParaRPr sz="50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7485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2100"/>
              <a:t>2021 혁신_인공지능</a:t>
            </a:r>
            <a:endParaRPr sz="21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2100"/>
              <a:t>채민석</a:t>
            </a:r>
            <a:endParaRPr sz="21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" y="941525"/>
            <a:ext cx="7223040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100"/>
              <a:t>3</a:t>
            </a:r>
            <a:r>
              <a:rPr lang="ko" sz="2100"/>
              <a:t>. Data Preprocessing									2) dataset 통합</a:t>
            </a:r>
            <a:endParaRPr sz="2100"/>
          </a:p>
        </p:txBody>
      </p:sp>
      <p:sp>
        <p:nvSpPr>
          <p:cNvPr id="137" name="Google Shape;137;p22"/>
          <p:cNvSpPr/>
          <p:nvPr/>
        </p:nvSpPr>
        <p:spPr>
          <a:xfrm>
            <a:off x="431625" y="1499900"/>
            <a:ext cx="4973650" cy="378500"/>
          </a:xfrm>
          <a:prstGeom prst="flowChartProcess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" y="964000"/>
            <a:ext cx="8451300" cy="3892893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100"/>
              <a:t>3</a:t>
            </a:r>
            <a:r>
              <a:rPr lang="ko" sz="2100"/>
              <a:t>. Data Preprocessing									2) dataset 통합</a:t>
            </a:r>
            <a:endParaRPr sz="2100"/>
          </a:p>
        </p:txBody>
      </p:sp>
      <p:sp>
        <p:nvSpPr>
          <p:cNvPr id="144" name="Google Shape;144;p23"/>
          <p:cNvSpPr/>
          <p:nvPr/>
        </p:nvSpPr>
        <p:spPr>
          <a:xfrm>
            <a:off x="2752150" y="1722950"/>
            <a:ext cx="509400" cy="173150"/>
          </a:xfrm>
          <a:prstGeom prst="flowChartProcess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3"/>
          <p:cNvSpPr/>
          <p:nvPr/>
        </p:nvSpPr>
        <p:spPr>
          <a:xfrm>
            <a:off x="447275" y="3375225"/>
            <a:ext cx="925275" cy="173150"/>
          </a:xfrm>
          <a:prstGeom prst="flowChartProcess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3"/>
          <p:cNvSpPr/>
          <p:nvPr/>
        </p:nvSpPr>
        <p:spPr>
          <a:xfrm>
            <a:off x="1487400" y="3375225"/>
            <a:ext cx="366250" cy="173150"/>
          </a:xfrm>
          <a:prstGeom prst="flowChartProcess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3"/>
          <p:cNvSpPr/>
          <p:nvPr/>
        </p:nvSpPr>
        <p:spPr>
          <a:xfrm>
            <a:off x="2306450" y="3375225"/>
            <a:ext cx="1054150" cy="173150"/>
          </a:xfrm>
          <a:prstGeom prst="flowChartProcess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8" name="Google Shape;148;p23"/>
          <p:cNvCxnSpPr>
            <a:endCxn id="147" idx="0"/>
          </p:cNvCxnSpPr>
          <p:nvPr/>
        </p:nvCxnSpPr>
        <p:spPr>
          <a:xfrm>
            <a:off x="1230925" y="1881825"/>
            <a:ext cx="1602600" cy="14934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49" name="Google Shape;149;p23"/>
          <p:cNvSpPr/>
          <p:nvPr/>
        </p:nvSpPr>
        <p:spPr>
          <a:xfrm>
            <a:off x="4414775" y="1722950"/>
            <a:ext cx="856075" cy="173150"/>
          </a:xfrm>
          <a:prstGeom prst="flowChartProcess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3"/>
          <p:cNvSpPr/>
          <p:nvPr/>
        </p:nvSpPr>
        <p:spPr>
          <a:xfrm>
            <a:off x="5402025" y="1722950"/>
            <a:ext cx="456050" cy="173150"/>
          </a:xfrm>
          <a:prstGeom prst="flowChartProcess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3"/>
          <p:cNvSpPr/>
          <p:nvPr/>
        </p:nvSpPr>
        <p:spPr>
          <a:xfrm>
            <a:off x="3421050" y="3375225"/>
            <a:ext cx="1092775" cy="173150"/>
          </a:xfrm>
          <a:prstGeom prst="flowChartProcess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" y="1093925"/>
            <a:ext cx="3479817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60817" y="1093925"/>
            <a:ext cx="3137951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100"/>
              <a:t>3</a:t>
            </a:r>
            <a:r>
              <a:rPr lang="ko" sz="2100"/>
              <a:t>. Data Preprocessing									2) dataset 통합</a:t>
            </a:r>
            <a:endParaRPr sz="2100"/>
          </a:p>
        </p:txBody>
      </p:sp>
      <p:cxnSp>
        <p:nvCxnSpPr>
          <p:cNvPr id="159" name="Google Shape;159;p24"/>
          <p:cNvCxnSpPr>
            <a:stCxn id="156" idx="1"/>
          </p:cNvCxnSpPr>
          <p:nvPr/>
        </p:nvCxnSpPr>
        <p:spPr>
          <a:xfrm>
            <a:off x="381000" y="3004413"/>
            <a:ext cx="3262500" cy="165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0" name="Google Shape;160;p24"/>
          <p:cNvCxnSpPr/>
          <p:nvPr/>
        </p:nvCxnSpPr>
        <p:spPr>
          <a:xfrm flipH="1" rot="10800000">
            <a:off x="3523325" y="2497450"/>
            <a:ext cx="7200" cy="5094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1" name="Google Shape;161;p24"/>
          <p:cNvCxnSpPr/>
          <p:nvPr/>
        </p:nvCxnSpPr>
        <p:spPr>
          <a:xfrm flipH="1">
            <a:off x="3516244" y="3031109"/>
            <a:ext cx="7200" cy="508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2" name="Google Shape;162;p24"/>
          <p:cNvSpPr txBox="1"/>
          <p:nvPr/>
        </p:nvSpPr>
        <p:spPr>
          <a:xfrm>
            <a:off x="3152750" y="2096400"/>
            <a:ext cx="76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F0000"/>
                </a:solidFill>
              </a:rPr>
              <a:t>player</a:t>
            </a:r>
            <a:endParaRPr b="1" sz="5000">
              <a:solidFill>
                <a:srgbClr val="FF0000"/>
              </a:solidFill>
            </a:endParaRPr>
          </a:p>
        </p:txBody>
      </p:sp>
      <p:sp>
        <p:nvSpPr>
          <p:cNvPr id="163" name="Google Shape;163;p24"/>
          <p:cNvSpPr txBox="1"/>
          <p:nvPr/>
        </p:nvSpPr>
        <p:spPr>
          <a:xfrm>
            <a:off x="2723850" y="3550075"/>
            <a:ext cx="169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F0000"/>
                </a:solidFill>
              </a:rPr>
              <a:t>player_attributes</a:t>
            </a:r>
            <a:endParaRPr b="1" sz="50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" y="909950"/>
            <a:ext cx="8190225" cy="4076275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100"/>
              <a:t>3</a:t>
            </a:r>
            <a:r>
              <a:rPr lang="ko" sz="2100"/>
              <a:t>. Data Preprocessing									3) column 정리</a:t>
            </a:r>
            <a:endParaRPr sz="2100"/>
          </a:p>
        </p:txBody>
      </p:sp>
      <p:sp>
        <p:nvSpPr>
          <p:cNvPr id="170" name="Google Shape;170;p25"/>
          <p:cNvSpPr/>
          <p:nvPr/>
        </p:nvSpPr>
        <p:spPr>
          <a:xfrm>
            <a:off x="2647575" y="2076700"/>
            <a:ext cx="500775" cy="173150"/>
          </a:xfrm>
          <a:prstGeom prst="flowChartProcess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5"/>
          <p:cNvSpPr/>
          <p:nvPr/>
        </p:nvSpPr>
        <p:spPr>
          <a:xfrm>
            <a:off x="2474525" y="2256925"/>
            <a:ext cx="864850" cy="173150"/>
          </a:xfrm>
          <a:prstGeom prst="flowChartProcess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5"/>
          <p:cNvSpPr/>
          <p:nvPr/>
        </p:nvSpPr>
        <p:spPr>
          <a:xfrm>
            <a:off x="2598625" y="2784300"/>
            <a:ext cx="1136950" cy="173150"/>
          </a:xfrm>
          <a:prstGeom prst="flowChartProcess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3" name="Google Shape;173;p25"/>
          <p:cNvCxnSpPr>
            <a:stCxn id="174" idx="1"/>
            <a:endCxn id="171" idx="2"/>
          </p:cNvCxnSpPr>
          <p:nvPr/>
        </p:nvCxnSpPr>
        <p:spPr>
          <a:xfrm rot="10800000">
            <a:off x="2906900" y="2430225"/>
            <a:ext cx="1124700" cy="613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pic>
        <p:nvPicPr>
          <p:cNvPr id="175" name="Google Shape;17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46275" y="941525"/>
            <a:ext cx="2951975" cy="1262061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5"/>
          <p:cNvSpPr/>
          <p:nvPr/>
        </p:nvSpPr>
        <p:spPr>
          <a:xfrm>
            <a:off x="5129850" y="1159150"/>
            <a:ext cx="433275" cy="173150"/>
          </a:xfrm>
          <a:prstGeom prst="flowChartProcess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5"/>
          <p:cNvSpPr/>
          <p:nvPr/>
        </p:nvSpPr>
        <p:spPr>
          <a:xfrm>
            <a:off x="4031600" y="2957450"/>
            <a:ext cx="2470300" cy="173150"/>
          </a:xfrm>
          <a:prstGeom prst="flowChartProcess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941525"/>
            <a:ext cx="6598950" cy="120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600" y="2000675"/>
            <a:ext cx="6598950" cy="295180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100"/>
              <a:t>3</a:t>
            </a:r>
            <a:r>
              <a:rPr lang="ko" sz="2100"/>
              <a:t>. Data Preprocessing									   4) 기타 작업</a:t>
            </a:r>
            <a:endParaRPr sz="2100"/>
          </a:p>
        </p:txBody>
      </p:sp>
      <p:sp>
        <p:nvSpPr>
          <p:cNvPr id="184" name="Google Shape;184;p26"/>
          <p:cNvSpPr/>
          <p:nvPr/>
        </p:nvSpPr>
        <p:spPr>
          <a:xfrm>
            <a:off x="1641900" y="3974975"/>
            <a:ext cx="1060725" cy="173150"/>
          </a:xfrm>
          <a:prstGeom prst="flowChartProcess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5" name="Google Shape;185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45650" y="941525"/>
            <a:ext cx="2886651" cy="217122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6" name="Google Shape;186;p26"/>
          <p:cNvCxnSpPr/>
          <p:nvPr/>
        </p:nvCxnSpPr>
        <p:spPr>
          <a:xfrm rot="10800000">
            <a:off x="2037675" y="1697925"/>
            <a:ext cx="4952400" cy="11745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oogle Shape;19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050" y="880425"/>
            <a:ext cx="2193875" cy="111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07350" y="880425"/>
            <a:ext cx="7262175" cy="4098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100"/>
              <a:t>3</a:t>
            </a:r>
            <a:r>
              <a:rPr lang="ko" sz="2100"/>
              <a:t>. Data Preprocessing									   4) 기타 작업</a:t>
            </a:r>
            <a:endParaRPr sz="2100"/>
          </a:p>
        </p:txBody>
      </p:sp>
      <p:sp>
        <p:nvSpPr>
          <p:cNvPr id="194" name="Google Shape;194;p27"/>
          <p:cNvSpPr/>
          <p:nvPr/>
        </p:nvSpPr>
        <p:spPr>
          <a:xfrm>
            <a:off x="4615100" y="3019850"/>
            <a:ext cx="1676275" cy="173150"/>
          </a:xfrm>
          <a:prstGeom prst="flowChartProcess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5" name="Google Shape;195;p27"/>
          <p:cNvCxnSpPr/>
          <p:nvPr/>
        </p:nvCxnSpPr>
        <p:spPr>
          <a:xfrm flipH="1">
            <a:off x="2681575" y="1662625"/>
            <a:ext cx="1959600" cy="10260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96" name="Google Shape;196;p27"/>
          <p:cNvSpPr/>
          <p:nvPr/>
        </p:nvSpPr>
        <p:spPr>
          <a:xfrm>
            <a:off x="2312475" y="1460125"/>
            <a:ext cx="460900" cy="173150"/>
          </a:xfrm>
          <a:prstGeom prst="flowChartProcess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7"/>
          <p:cNvSpPr txBox="1"/>
          <p:nvPr/>
        </p:nvSpPr>
        <p:spPr>
          <a:xfrm>
            <a:off x="408100" y="1498301"/>
            <a:ext cx="5235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>
                <a:solidFill>
                  <a:srgbClr val="FF0000"/>
                </a:solidFill>
              </a:rPr>
              <a:t>0</a:t>
            </a:r>
            <a:endParaRPr b="1" sz="9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>
                <a:solidFill>
                  <a:srgbClr val="FF0000"/>
                </a:solidFill>
              </a:rPr>
              <a:t>1</a:t>
            </a:r>
            <a:endParaRPr b="1" sz="9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>
                <a:solidFill>
                  <a:srgbClr val="FF0000"/>
                </a:solidFill>
              </a:rPr>
              <a:t>2</a:t>
            </a:r>
            <a:endParaRPr b="1" sz="900">
              <a:solidFill>
                <a:srgbClr val="FF0000"/>
              </a:solidFill>
            </a:endParaRPr>
          </a:p>
        </p:txBody>
      </p:sp>
      <p:cxnSp>
        <p:nvCxnSpPr>
          <p:cNvPr id="198" name="Google Shape;198;p27"/>
          <p:cNvCxnSpPr/>
          <p:nvPr/>
        </p:nvCxnSpPr>
        <p:spPr>
          <a:xfrm flipH="1" rot="10800000">
            <a:off x="1025875" y="1584800"/>
            <a:ext cx="1167300" cy="849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99" name="Google Shape;199;p27"/>
          <p:cNvCxnSpPr/>
          <p:nvPr/>
        </p:nvCxnSpPr>
        <p:spPr>
          <a:xfrm>
            <a:off x="2895275" y="1620175"/>
            <a:ext cx="1365600" cy="72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0" name="Google Shape;200;p27"/>
          <p:cNvCxnSpPr/>
          <p:nvPr/>
        </p:nvCxnSpPr>
        <p:spPr>
          <a:xfrm>
            <a:off x="2573650" y="1963600"/>
            <a:ext cx="1501500" cy="33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Google Shape;20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338" y="1192650"/>
            <a:ext cx="8797326" cy="2069175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100"/>
              <a:t>3</a:t>
            </a:r>
            <a:r>
              <a:rPr lang="ko" sz="2100"/>
              <a:t>. Data Preprocessing									   4) 기타 작업</a:t>
            </a:r>
            <a:endParaRPr sz="2100"/>
          </a:p>
        </p:txBody>
      </p:sp>
      <p:pic>
        <p:nvPicPr>
          <p:cNvPr id="207" name="Google Shape;207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38975" y="1192650"/>
            <a:ext cx="3070966" cy="171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Google Shape;21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46187"/>
            <a:ext cx="8520599" cy="1728338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100"/>
              <a:t>4. Modeling</a:t>
            </a:r>
            <a:endParaRPr sz="2100"/>
          </a:p>
        </p:txBody>
      </p:sp>
      <p:sp>
        <p:nvSpPr>
          <p:cNvPr id="214" name="Google Shape;214;p29"/>
          <p:cNvSpPr/>
          <p:nvPr/>
        </p:nvSpPr>
        <p:spPr>
          <a:xfrm>
            <a:off x="1521125" y="1541675"/>
            <a:ext cx="410350" cy="225300"/>
          </a:xfrm>
          <a:prstGeom prst="flowChartProcess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5" name="Google Shape;215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57400" y="1266767"/>
            <a:ext cx="3248025" cy="51435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29"/>
          <p:cNvSpPr txBox="1"/>
          <p:nvPr/>
        </p:nvSpPr>
        <p:spPr>
          <a:xfrm>
            <a:off x="311700" y="3624575"/>
            <a:ext cx="4953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[출처]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https://post.naver.com/viewer/postView.nhn?volumeNo=28037302&amp;memberNo=18071586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1"/>
                </a:solidFill>
                <a:uFill>
                  <a:noFill/>
                </a:u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https://scikit-learn.org/stable/modules/generated/sklearn.ensemble.RandomForestRegressor.html</a:t>
            </a:r>
            <a:r>
              <a:rPr lang="ko" sz="800">
                <a:solidFill>
                  <a:schemeClr val="dk1"/>
                </a:solidFill>
              </a:rPr>
              <a:t> </a:t>
            </a:r>
            <a:endParaRPr sz="800">
              <a:solidFill>
                <a:schemeClr val="dk1"/>
              </a:solidFill>
            </a:endParaRPr>
          </a:p>
        </p:txBody>
      </p:sp>
      <p:pic>
        <p:nvPicPr>
          <p:cNvPr id="217" name="Google Shape;217;p2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264700" y="1266774"/>
            <a:ext cx="3604547" cy="357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2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11700" y="2898324"/>
            <a:ext cx="5169450" cy="692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100"/>
              <a:t>5</a:t>
            </a:r>
            <a:r>
              <a:rPr lang="ko" sz="2100"/>
              <a:t>. Compiling, Training</a:t>
            </a:r>
            <a:endParaRPr sz="2100"/>
          </a:p>
        </p:txBody>
      </p:sp>
      <p:pic>
        <p:nvPicPr>
          <p:cNvPr id="224" name="Google Shape;22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88732"/>
            <a:ext cx="8520599" cy="28553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Google Shape;22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900" y="884521"/>
            <a:ext cx="8271875" cy="42176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88475" y="884525"/>
            <a:ext cx="4171299" cy="1838850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100"/>
              <a:t>6</a:t>
            </a:r>
            <a:r>
              <a:rPr lang="ko" sz="2100"/>
              <a:t>. Evaluating, Prediction</a:t>
            </a:r>
            <a:endParaRPr sz="2100"/>
          </a:p>
        </p:txBody>
      </p:sp>
      <p:sp>
        <p:nvSpPr>
          <p:cNvPr id="232" name="Google Shape;232;p31"/>
          <p:cNvSpPr/>
          <p:nvPr/>
        </p:nvSpPr>
        <p:spPr>
          <a:xfrm>
            <a:off x="4951738" y="2129287"/>
            <a:ext cx="1198200" cy="554000"/>
          </a:xfrm>
          <a:prstGeom prst="flowChartProcess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3" name="Google Shape;233;p31"/>
          <p:cNvCxnSpPr>
            <a:endCxn id="232" idx="2"/>
          </p:cNvCxnSpPr>
          <p:nvPr/>
        </p:nvCxnSpPr>
        <p:spPr>
          <a:xfrm flipH="1" rot="10800000">
            <a:off x="3725938" y="2683287"/>
            <a:ext cx="1824900" cy="11727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100"/>
              <a:t>목차</a:t>
            </a:r>
            <a:endParaRPr sz="2100"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923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AutoNum type="arabicPeriod"/>
            </a:pPr>
            <a:r>
              <a:rPr lang="ko" sz="1900">
                <a:solidFill>
                  <a:schemeClr val="dk1"/>
                </a:solidFill>
              </a:rPr>
              <a:t>데이터 출처 및 소개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AutoNum type="arabicPeriod"/>
            </a:pPr>
            <a:r>
              <a:rPr lang="ko" sz="1900">
                <a:solidFill>
                  <a:schemeClr val="dk1"/>
                </a:solidFill>
              </a:rPr>
              <a:t>프로젝트 개요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AutoNum type="arabicPeriod"/>
            </a:pPr>
            <a:r>
              <a:rPr lang="ko" sz="1900">
                <a:solidFill>
                  <a:schemeClr val="dk1"/>
                </a:solidFill>
              </a:rPr>
              <a:t>Data Preprocessing</a:t>
            </a:r>
            <a:endParaRPr sz="1900">
              <a:solidFill>
                <a:schemeClr val="dk1"/>
              </a:solidFill>
            </a:endParaRPr>
          </a:p>
          <a:p>
            <a:pPr indent="-3492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AutoNum type="arabicParenR"/>
            </a:pPr>
            <a:r>
              <a:rPr lang="ko" sz="1900">
                <a:solidFill>
                  <a:schemeClr val="dk1"/>
                </a:solidFill>
              </a:rPr>
              <a:t>데이터 추출 및 정보확인</a:t>
            </a:r>
            <a:endParaRPr sz="1900">
              <a:solidFill>
                <a:schemeClr val="dk1"/>
              </a:solidFill>
            </a:endParaRPr>
          </a:p>
          <a:p>
            <a:pPr indent="-3492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AutoNum type="arabicParenR"/>
            </a:pPr>
            <a:r>
              <a:rPr lang="ko" sz="1900">
                <a:solidFill>
                  <a:schemeClr val="dk1"/>
                </a:solidFill>
              </a:rPr>
              <a:t>dataset 통합</a:t>
            </a:r>
            <a:endParaRPr sz="1900">
              <a:solidFill>
                <a:schemeClr val="dk1"/>
              </a:solidFill>
            </a:endParaRPr>
          </a:p>
          <a:p>
            <a:pPr indent="-3492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AutoNum type="arabicParenR"/>
            </a:pPr>
            <a:r>
              <a:rPr lang="ko" sz="1900">
                <a:solidFill>
                  <a:schemeClr val="dk1"/>
                </a:solidFill>
              </a:rPr>
              <a:t>column 정리</a:t>
            </a:r>
            <a:endParaRPr sz="1900">
              <a:solidFill>
                <a:schemeClr val="dk1"/>
              </a:solidFill>
            </a:endParaRPr>
          </a:p>
          <a:p>
            <a:pPr indent="-3492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AutoNum type="arabicParenR"/>
            </a:pPr>
            <a:r>
              <a:rPr lang="ko" sz="1900">
                <a:solidFill>
                  <a:schemeClr val="dk1"/>
                </a:solidFill>
              </a:rPr>
              <a:t>기타 작업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AutoNum type="arabicPeriod"/>
            </a:pPr>
            <a:r>
              <a:rPr lang="ko" sz="1900">
                <a:solidFill>
                  <a:schemeClr val="dk1"/>
                </a:solidFill>
              </a:rPr>
              <a:t>Modeling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AutoNum type="arabicPeriod"/>
            </a:pPr>
            <a:r>
              <a:rPr lang="ko" sz="1900">
                <a:solidFill>
                  <a:schemeClr val="dk1"/>
                </a:solidFill>
              </a:rPr>
              <a:t>Compiling, Training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AutoNum type="arabicPeriod"/>
            </a:pPr>
            <a:r>
              <a:rPr lang="ko" sz="1900">
                <a:solidFill>
                  <a:schemeClr val="dk1"/>
                </a:solidFill>
              </a:rPr>
              <a:t>Evaluating, Prediction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AutoNum type="arabicPeriod"/>
            </a:pPr>
            <a:r>
              <a:rPr lang="ko" sz="1900">
                <a:solidFill>
                  <a:schemeClr val="dk1"/>
                </a:solidFill>
              </a:rPr>
              <a:t>프로젝트 성과 및 과제</a:t>
            </a:r>
            <a:endParaRPr sz="19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100"/>
              <a:t>7. 프로젝트 성과 및 과제</a:t>
            </a:r>
            <a:endParaRPr sz="2100"/>
          </a:p>
        </p:txBody>
      </p:sp>
      <p:sp>
        <p:nvSpPr>
          <p:cNvPr id="239" name="Google Shape;239;p32"/>
          <p:cNvSpPr txBox="1"/>
          <p:nvPr/>
        </p:nvSpPr>
        <p:spPr>
          <a:xfrm>
            <a:off x="423225" y="1015300"/>
            <a:ext cx="7707300" cy="42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900">
                <a:solidFill>
                  <a:schemeClr val="dk1"/>
                </a:solidFill>
              </a:rPr>
              <a:t>전처리 스킬 학습</a:t>
            </a:r>
            <a:endParaRPr sz="19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</a:pPr>
            <a:r>
              <a:rPr lang="ko" sz="1500">
                <a:solidFill>
                  <a:schemeClr val="dk1"/>
                </a:solidFill>
              </a:rPr>
              <a:t>pd.read_sql_query(SELECT * FROM)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</a:pPr>
            <a:r>
              <a:rPr lang="ko" sz="1500">
                <a:solidFill>
                  <a:schemeClr val="dk1"/>
                </a:solidFill>
              </a:rPr>
              <a:t>pd.get_dummies()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</a:pPr>
            <a:r>
              <a:rPr lang="ko" sz="1500">
                <a:solidFill>
                  <a:schemeClr val="dk1"/>
                </a:solidFill>
              </a:rPr>
              <a:t>LabelBinarizer()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</a:pPr>
            <a:r>
              <a:rPr lang="ko" sz="1500">
                <a:solidFill>
                  <a:schemeClr val="dk1"/>
                </a:solidFill>
              </a:rPr>
              <a:t>df.groupby().mean()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</a:pPr>
            <a:r>
              <a:rPr lang="ko" sz="1500">
                <a:solidFill>
                  <a:schemeClr val="dk1"/>
                </a:solidFill>
              </a:rPr>
              <a:t>df.merge(on=’column’)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</a:pPr>
            <a:r>
              <a:rPr lang="ko" sz="1500">
                <a:solidFill>
                  <a:schemeClr val="dk1"/>
                </a:solidFill>
              </a:rPr>
              <a:t>pd.to_datetime()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</a:pPr>
            <a:r>
              <a:rPr lang="ko" sz="1500">
                <a:solidFill>
                  <a:schemeClr val="dk1"/>
                </a:solidFill>
              </a:rPr>
              <a:t>df.apply(lambda x: )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900">
                <a:solidFill>
                  <a:schemeClr val="dk1"/>
                </a:solidFill>
              </a:rPr>
              <a:t>tensorboard 적용 ㅡ&gt; </a:t>
            </a:r>
            <a:r>
              <a:rPr lang="ko" sz="1900">
                <a:solidFill>
                  <a:schemeClr val="dk1"/>
                </a:solidFill>
              </a:rPr>
              <a:t>훈련과정 시각화, loss, val_loss 추적 및 분석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900">
                <a:solidFill>
                  <a:schemeClr val="dk1"/>
                </a:solidFill>
              </a:rPr>
              <a:t>RandomForestRegressor 심화 응용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" name="Google Shape;24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25"/>
            <a:ext cx="6579327" cy="3100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28375" y="2002625"/>
            <a:ext cx="4603925" cy="2927775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100"/>
              <a:t>https://github.com/MinseokCHAE</a:t>
            </a:r>
            <a:endParaRPr sz="2100"/>
          </a:p>
        </p:txBody>
      </p:sp>
      <p:sp>
        <p:nvSpPr>
          <p:cNvPr id="247" name="Google Shape;247;p33"/>
          <p:cNvSpPr/>
          <p:nvPr/>
        </p:nvSpPr>
        <p:spPr>
          <a:xfrm>
            <a:off x="423775" y="2978550"/>
            <a:ext cx="1493550" cy="162725"/>
          </a:xfrm>
          <a:prstGeom prst="flowChartProcess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33"/>
          <p:cNvSpPr/>
          <p:nvPr/>
        </p:nvSpPr>
        <p:spPr>
          <a:xfrm>
            <a:off x="1337175" y="3205250"/>
            <a:ext cx="205175" cy="162725"/>
          </a:xfrm>
          <a:prstGeom prst="flowChartProcess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" y="1398725"/>
            <a:ext cx="4366300" cy="150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30375" y="2907800"/>
            <a:ext cx="5549525" cy="18358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100"/>
              <a:t>1. </a:t>
            </a:r>
            <a:r>
              <a:rPr lang="ko" sz="2100"/>
              <a:t>데이터 출처 및 소개</a:t>
            </a:r>
            <a:endParaRPr sz="21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ko" sz="1900"/>
              <a:t>https://www.kaggle.com/hugomathien/soccer</a:t>
            </a:r>
            <a:endParaRPr sz="19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025" y="3667125"/>
            <a:ext cx="7771551" cy="29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47550" y="2273043"/>
            <a:ext cx="4024024" cy="2719357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100"/>
              <a:t>2</a:t>
            </a:r>
            <a:r>
              <a:rPr lang="ko" sz="2100"/>
              <a:t>. 프로젝트 개요</a:t>
            </a:r>
            <a:endParaRPr sz="21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900"/>
              <a:t>Player 관련 데이터 수집</a:t>
            </a:r>
            <a:endParaRPr sz="19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900"/>
              <a:t>Player Performance 훈련 및 예측</a:t>
            </a:r>
            <a:endParaRPr sz="1900"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0025" y="1453500"/>
            <a:ext cx="7771549" cy="146530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6"/>
          <p:cNvSpPr/>
          <p:nvPr/>
        </p:nvSpPr>
        <p:spPr>
          <a:xfrm>
            <a:off x="3707275" y="1881950"/>
            <a:ext cx="1032950" cy="162725"/>
          </a:xfrm>
          <a:prstGeom prst="flowChartProcess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8" name="Google Shape;78;p16"/>
          <p:cNvCxnSpPr/>
          <p:nvPr/>
        </p:nvCxnSpPr>
        <p:spPr>
          <a:xfrm flipH="1">
            <a:off x="3870000" y="2058825"/>
            <a:ext cx="509400" cy="16767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100"/>
              <a:t>3. </a:t>
            </a:r>
            <a:r>
              <a:rPr lang="ko" sz="2100"/>
              <a:t>Data Preprocessing						1) 데이터 추출 및 정보확인</a:t>
            </a:r>
            <a:endParaRPr sz="2100"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35238"/>
            <a:ext cx="6572250" cy="120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303410"/>
            <a:ext cx="9144000" cy="2822681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00963" y="1035238"/>
            <a:ext cx="1914525" cy="20478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7" name="Google Shape;87;p17"/>
          <p:cNvCxnSpPr/>
          <p:nvPr/>
        </p:nvCxnSpPr>
        <p:spPr>
          <a:xfrm flipH="1">
            <a:off x="3622350" y="2255300"/>
            <a:ext cx="3431400" cy="16203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88" name="Google Shape;88;p17"/>
          <p:cNvCxnSpPr/>
          <p:nvPr/>
        </p:nvCxnSpPr>
        <p:spPr>
          <a:xfrm flipH="1">
            <a:off x="5221225" y="2481700"/>
            <a:ext cx="1839600" cy="16131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89" name="Google Shape;89;p17"/>
          <p:cNvCxnSpPr/>
          <p:nvPr/>
        </p:nvCxnSpPr>
        <p:spPr>
          <a:xfrm flipH="1" rot="10800000">
            <a:off x="1613100" y="1280550"/>
            <a:ext cx="5277900" cy="7146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90" name="Google Shape;90;p17"/>
          <p:cNvSpPr/>
          <p:nvPr/>
        </p:nvSpPr>
        <p:spPr>
          <a:xfrm>
            <a:off x="2193250" y="3778025"/>
            <a:ext cx="1146125" cy="219325"/>
          </a:xfrm>
          <a:prstGeom prst="flowChartProcess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100"/>
              <a:t>3</a:t>
            </a:r>
            <a:r>
              <a:rPr lang="ko" sz="2100"/>
              <a:t>. Data Preprocessing						1) 데이터 추출 및 정보확인</a:t>
            </a:r>
            <a:endParaRPr sz="2100"/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25"/>
            <a:ext cx="7145324" cy="214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72761" y="1807950"/>
            <a:ext cx="5159539" cy="310695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8"/>
          <p:cNvSpPr/>
          <p:nvPr/>
        </p:nvSpPr>
        <p:spPr>
          <a:xfrm>
            <a:off x="3764450" y="1583725"/>
            <a:ext cx="1633750" cy="224213"/>
          </a:xfrm>
          <a:prstGeom prst="flowChartProcess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100"/>
              <a:t>3</a:t>
            </a:r>
            <a:r>
              <a:rPr lang="ko" sz="2100"/>
              <a:t>. Data Preprocessing									2) dataset 통합</a:t>
            </a:r>
            <a:endParaRPr sz="2100"/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013" y="1017725"/>
            <a:ext cx="8397975" cy="143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8425" y="2384275"/>
            <a:ext cx="4072575" cy="267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3025" y="2453625"/>
            <a:ext cx="4325400" cy="26046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7" name="Google Shape;107;p19"/>
          <p:cNvCxnSpPr>
            <a:endCxn id="108" idx="3"/>
          </p:cNvCxnSpPr>
          <p:nvPr/>
        </p:nvCxnSpPr>
        <p:spPr>
          <a:xfrm rot="10800000">
            <a:off x="1434800" y="3042512"/>
            <a:ext cx="319200" cy="11106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09" name="Google Shape;109;p19"/>
          <p:cNvCxnSpPr>
            <a:stCxn id="110" idx="2"/>
            <a:endCxn id="111" idx="3"/>
          </p:cNvCxnSpPr>
          <p:nvPr/>
        </p:nvCxnSpPr>
        <p:spPr>
          <a:xfrm flipH="1">
            <a:off x="2223938" y="1874875"/>
            <a:ext cx="1794900" cy="26319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12" name="Google Shape;112;p19"/>
          <p:cNvSpPr/>
          <p:nvPr/>
        </p:nvSpPr>
        <p:spPr>
          <a:xfrm>
            <a:off x="6396350" y="2384275"/>
            <a:ext cx="346675" cy="2674325"/>
          </a:xfrm>
          <a:prstGeom prst="flowChartProcess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9"/>
          <p:cNvSpPr/>
          <p:nvPr/>
        </p:nvSpPr>
        <p:spPr>
          <a:xfrm>
            <a:off x="3479825" y="1712150"/>
            <a:ext cx="1078025" cy="162725"/>
          </a:xfrm>
          <a:prstGeom prst="flowChartProcess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3" name="Google Shape;113;p19"/>
          <p:cNvCxnSpPr>
            <a:endCxn id="112" idx="0"/>
          </p:cNvCxnSpPr>
          <p:nvPr/>
        </p:nvCxnSpPr>
        <p:spPr>
          <a:xfrm flipH="1">
            <a:off x="6569688" y="1676875"/>
            <a:ext cx="10500" cy="7074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14" name="Google Shape;114;p19"/>
          <p:cNvSpPr/>
          <p:nvPr/>
        </p:nvSpPr>
        <p:spPr>
          <a:xfrm>
            <a:off x="5844500" y="1470075"/>
            <a:ext cx="1054175" cy="199725"/>
          </a:xfrm>
          <a:prstGeom prst="flowChartProcess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9"/>
          <p:cNvSpPr/>
          <p:nvPr/>
        </p:nvSpPr>
        <p:spPr>
          <a:xfrm>
            <a:off x="965000" y="2961150"/>
            <a:ext cx="469800" cy="162725"/>
          </a:xfrm>
          <a:prstGeom prst="flowChartProcess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9"/>
          <p:cNvSpPr/>
          <p:nvPr/>
        </p:nvSpPr>
        <p:spPr>
          <a:xfrm>
            <a:off x="1754150" y="4152975"/>
            <a:ext cx="469800" cy="707400"/>
          </a:xfrm>
          <a:prstGeom prst="flowChartProcess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100"/>
              <a:t>3</a:t>
            </a:r>
            <a:r>
              <a:rPr lang="ko" sz="2100"/>
              <a:t>. Data Preprocessing									</a:t>
            </a:r>
            <a:r>
              <a:rPr lang="ko" sz="2100"/>
              <a:t>2) dataset 통합</a:t>
            </a:r>
            <a:endParaRPr sz="2100"/>
          </a:p>
        </p:txBody>
      </p:sp>
      <p:pic>
        <p:nvPicPr>
          <p:cNvPr id="120" name="Google Shape;12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50550"/>
            <a:ext cx="8839199" cy="2610541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0"/>
          <p:cNvSpPr/>
          <p:nvPr/>
        </p:nvSpPr>
        <p:spPr>
          <a:xfrm>
            <a:off x="6664625" y="1556500"/>
            <a:ext cx="1980975" cy="318375"/>
          </a:xfrm>
          <a:prstGeom prst="flowChartProcess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2" name="Google Shape;12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73025" y="2094577"/>
            <a:ext cx="4205150" cy="90357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0"/>
          <p:cNvSpPr/>
          <p:nvPr/>
        </p:nvSpPr>
        <p:spPr>
          <a:xfrm>
            <a:off x="583975" y="3537475"/>
            <a:ext cx="3632700" cy="233475"/>
          </a:xfrm>
          <a:prstGeom prst="flowChartProcess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17725"/>
            <a:ext cx="8839199" cy="3741013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100"/>
              <a:t>3</a:t>
            </a:r>
            <a:r>
              <a:rPr lang="ko" sz="2100"/>
              <a:t>. Data Preprocessing									2) dataset 통합</a:t>
            </a:r>
            <a:endParaRPr sz="2100"/>
          </a:p>
        </p:txBody>
      </p:sp>
      <p:sp>
        <p:nvSpPr>
          <p:cNvPr id="130" name="Google Shape;130;p21"/>
          <p:cNvSpPr/>
          <p:nvPr/>
        </p:nvSpPr>
        <p:spPr>
          <a:xfrm>
            <a:off x="382075" y="2136650"/>
            <a:ext cx="3735550" cy="435100"/>
          </a:xfrm>
          <a:prstGeom prst="flowChartProcess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