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Proxima Nova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regular.fntdata"/><Relationship Id="rId20" Type="http://schemas.openxmlformats.org/officeDocument/2006/relationships/slide" Target="slides/slide15.xml"/><Relationship Id="rId42" Type="http://schemas.openxmlformats.org/officeDocument/2006/relationships/font" Target="fonts/ProximaNova-italic.fntdata"/><Relationship Id="rId41" Type="http://schemas.openxmlformats.org/officeDocument/2006/relationships/font" Target="fonts/ProximaNova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ProximaNova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14f557831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14f557831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7283e21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7283e21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8606d10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8606d10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85f97c51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85f97c51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85f97c51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85f97c51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85f97c51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85f97c51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85f97c51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85f97c51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85f97c5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85f97c5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85f97c51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85f97c51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85f97c5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85f97c5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14f55783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14f55783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85f97c51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85f97c51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85f97c51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85f97c51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85f97c51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85f97c51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85f97c51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85f97c51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85f97c51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85f97c51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85f97c51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85f97c51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85f97c51d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85f97c51d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85f97c51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85f97c51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85f97c5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85f97c5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85f97c51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85f97c51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14f5578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14f5578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8606d108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8606d108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85f97c51d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85f97c51d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85f97c51d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d85f97c51d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85f97c51d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85f97c51d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85f97c51d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85f97c51d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14f55783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14f55783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14f557831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14f557831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14f557831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14f557831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14f557831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14f557831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14f55783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14f55783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14f55783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14f55783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34.png"/><Relationship Id="rId5" Type="http://schemas.openxmlformats.org/officeDocument/2006/relationships/image" Target="../media/image30.png"/><Relationship Id="rId6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Relationship Id="rId5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음식 이미지 분류 프로그램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-마카롱과 와플 분류-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556950" y="4261200"/>
            <a:ext cx="203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2"/>
                </a:solidFill>
              </a:rPr>
              <a:t>- 모코코 -</a:t>
            </a:r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509175" y="1062075"/>
            <a:ext cx="383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Rating hist.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8" y="1700600"/>
            <a:ext cx="8505825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>
            <p:ph type="title"/>
          </p:nvPr>
        </p:nvSpPr>
        <p:spPr>
          <a:xfrm>
            <a:off x="5064950" y="1062075"/>
            <a:ext cx="367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Date</a:t>
            </a:r>
            <a:r>
              <a:rPr lang="ko"/>
              <a:t> hist.</a:t>
            </a:r>
            <a:endParaRPr/>
          </a:p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NETFLIX 영화 추천                  </a:t>
            </a:r>
            <a:r>
              <a:rPr lang="ko" sz="1800">
                <a:solidFill>
                  <a:schemeClr val="accent3"/>
                </a:solidFill>
              </a:rPr>
              <a:t>2-2. 영화별 시청자들의 평점과 시청 일자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와플과 마카롱 분류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05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1. Data set 준비하기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 </a:t>
            </a:r>
            <a:r>
              <a:rPr lang="ko"/>
              <a:t>이미지 사이즈 리사이즈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3. train set과 label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4. 이미지 픽셀값 flatten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5. SGD 모델 이미지 분석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6. SGD 모델 분석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7. </a:t>
            </a:r>
            <a:r>
              <a:rPr lang="ko"/>
              <a:t>SVM 모델 분석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8. Decision Tree 모델 분석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9. MLP 모델 분석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와플과 마카롱 분류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Data set 준비하기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  와플 이미지 102장, 마카롱 이미지 102장 총 이미지 204장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25" y="2163450"/>
            <a:ext cx="3515050" cy="264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8450" y="2087250"/>
            <a:ext cx="2809426" cy="280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와플과 마카롱 분류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이미지 사이즈 리사이즈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50, 50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    변경하면서 결과비교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013" y="1629350"/>
            <a:ext cx="6055176" cy="32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와플과 마카롱 분류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</a:t>
            </a:r>
            <a:r>
              <a:rPr lang="ko"/>
              <a:t>train set과 label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63" y="1632950"/>
            <a:ext cx="526732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612275" y="3795475"/>
            <a:ext cx="778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Proxima Nova"/>
                <a:ea typeface="Proxima Nova"/>
                <a:cs typeface="Proxima Nova"/>
                <a:sym typeface="Proxima Nova"/>
              </a:rPr>
              <a:t>데이터가 적어서 label별 train, test 데이터 셋을 먼저 분리 후 병합.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와플과 마카롱 분류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r>
              <a:rPr lang="ko"/>
              <a:t>. 이미지 픽셀값 flatten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색상 정보가 저장된 (160, (50, 50, 3))의</a:t>
            </a:r>
            <a:r>
              <a:rPr lang="ko"/>
              <a:t> 다차원 배열로 된 데이터를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    </a:t>
            </a:r>
            <a:r>
              <a:rPr lang="ko"/>
              <a:t>학습에 알맞은 데이터 (160, 7500) 으로 변경.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663" y="1666963"/>
            <a:ext cx="696277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SGD Classifier 를 통한 이미지 분석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42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원본 이미지</a:t>
            </a: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2094338" y="4420175"/>
            <a:ext cx="6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Waffle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6171475" y="4420175"/>
            <a:ext cx="9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Macaron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75" y="1764450"/>
            <a:ext cx="405765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5388" y="1664438"/>
            <a:ext cx="26574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SGD Classifier 를 통한 이미지 분석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142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이미지 reshape 50X50, COLOR</a:t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813" y="1635838"/>
            <a:ext cx="2924175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8413" y="1645363"/>
            <a:ext cx="271462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/>
        </p:nvSpPr>
        <p:spPr>
          <a:xfrm>
            <a:off x="1794263" y="4420175"/>
            <a:ext cx="6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Waffle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4673075" y="4420175"/>
            <a:ext cx="9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Macaron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6610225" y="3706300"/>
            <a:ext cx="234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feature : 50 x 50 x 3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= 7500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SGD Classifier 를 통한 </a:t>
            </a:r>
            <a:r>
              <a:rPr lang="ko"/>
              <a:t>이미지 </a:t>
            </a:r>
            <a:r>
              <a:rPr lang="ko"/>
              <a:t>분석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이미지 reshape 50X50, COLOR</a:t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25" y="1662113"/>
            <a:ext cx="60960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SGD Classifier 를 통한 </a:t>
            </a:r>
            <a:r>
              <a:rPr lang="ko"/>
              <a:t>이미지</a:t>
            </a:r>
            <a:r>
              <a:rPr lang="ko"/>
              <a:t> 분석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42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이미지 reshape 5X5, COLOR</a:t>
            </a:r>
            <a:endParaRPr/>
          </a:p>
        </p:txBody>
      </p:sp>
      <p:sp>
        <p:nvSpPr>
          <p:cNvPr id="199" name="Google Shape;199;p31"/>
          <p:cNvSpPr txBox="1"/>
          <p:nvPr/>
        </p:nvSpPr>
        <p:spPr>
          <a:xfrm>
            <a:off x="1794263" y="4420175"/>
            <a:ext cx="6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Waffle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4673075" y="4420175"/>
            <a:ext cx="9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Macaron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6610225" y="3706300"/>
            <a:ext cx="234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feature : 5 x 5 x 3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= 75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700" y="1669188"/>
            <a:ext cx="263842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1750" y="1659675"/>
            <a:ext cx="26479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Contents</a:t>
            </a:r>
            <a:endParaRPr b="1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데이터 수집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데이터 전처리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모델 선정 및 학습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모델평가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SGD Classifier 를 통한 </a:t>
            </a:r>
            <a:r>
              <a:rPr lang="ko"/>
              <a:t>이미지 </a:t>
            </a:r>
            <a:r>
              <a:rPr lang="ko"/>
              <a:t>분석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이미지 reshape 5X5, COLOR</a:t>
            </a:r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50" y="1662100"/>
            <a:ext cx="60960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SGD Classifier 를 통한 </a:t>
            </a:r>
            <a:r>
              <a:rPr lang="ko"/>
              <a:t>이미지 </a:t>
            </a:r>
            <a:r>
              <a:rPr lang="ko"/>
              <a:t>분석</a:t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142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이미지 reshape 50X50, GRAYSCALE</a:t>
            </a:r>
            <a:endParaRPr/>
          </a:p>
        </p:txBody>
      </p:sp>
      <p:sp>
        <p:nvSpPr>
          <p:cNvPr id="217" name="Google Shape;217;p33"/>
          <p:cNvSpPr txBox="1"/>
          <p:nvPr/>
        </p:nvSpPr>
        <p:spPr>
          <a:xfrm>
            <a:off x="1794263" y="4420175"/>
            <a:ext cx="6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Waffle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4673075" y="4420175"/>
            <a:ext cx="9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Macaron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6610225" y="3706300"/>
            <a:ext cx="234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feature : 50 x 50 x 1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= 2500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650" y="1669200"/>
            <a:ext cx="267652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1750" y="1664425"/>
            <a:ext cx="26479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SGD Classifier 를 통한 </a:t>
            </a:r>
            <a:r>
              <a:rPr lang="ko"/>
              <a:t>이미지 </a:t>
            </a:r>
            <a:r>
              <a:rPr lang="ko"/>
              <a:t>분석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이미지 reshape 50X50, GRAYSCALE</a:t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138" y="1704975"/>
            <a:ext cx="59721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SGD Classifier 를 통한 </a:t>
            </a:r>
            <a:r>
              <a:rPr lang="ko"/>
              <a:t>이미지 </a:t>
            </a:r>
            <a:r>
              <a:rPr lang="ko"/>
              <a:t>분석</a:t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이미지 reshape의 크기를 사람이 알아보기 힘든 정도로 낮춰도 SGD Classfier는 정확도 100으로 와플과 마카롱을 분류함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이미지에서 색상데이터를 제거하고 GRAYSCALE로 SGD Classfier를 학습시키면 정확도가 확연히 떨어짐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	=&gt; 이미지 형상의 데이터보다 색상데이터가 압도적인 중요도를 가짐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SGD Classifier 모델 분석</a:t>
            </a:r>
            <a:endParaRPr/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교차 검증</a:t>
            </a:r>
            <a:endParaRPr/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24000"/>
            <a:ext cx="740092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3078036"/>
            <a:ext cx="4684100" cy="98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7900" y="3351100"/>
            <a:ext cx="4007625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 txBox="1"/>
          <p:nvPr/>
        </p:nvSpPr>
        <p:spPr>
          <a:xfrm>
            <a:off x="311700" y="2571750"/>
            <a:ext cx="223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Proxima Nova"/>
                <a:ea typeface="Proxima Nova"/>
                <a:cs typeface="Proxima Nova"/>
                <a:sym typeface="Proxima Nova"/>
              </a:rPr>
              <a:t>precision, recall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5" name="Google Shape;245;p36"/>
          <p:cNvSpPr txBox="1"/>
          <p:nvPr/>
        </p:nvSpPr>
        <p:spPr>
          <a:xfrm>
            <a:off x="392075" y="4168675"/>
            <a:ext cx="62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정확도가 높지만 데이터가 부족하여 학습이 제대로 됐는지 알기 힘듦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SVM</a:t>
            </a:r>
            <a:endParaRPr/>
          </a:p>
        </p:txBody>
      </p:sp>
      <p:grpSp>
        <p:nvGrpSpPr>
          <p:cNvPr id="251" name="Google Shape;251;p37"/>
          <p:cNvGrpSpPr/>
          <p:nvPr/>
        </p:nvGrpSpPr>
        <p:grpSpPr>
          <a:xfrm>
            <a:off x="4383238" y="1067213"/>
            <a:ext cx="4260313" cy="2744475"/>
            <a:chOff x="311688" y="1096775"/>
            <a:chExt cx="4260313" cy="2744475"/>
          </a:xfrm>
        </p:grpSpPr>
        <p:grpSp>
          <p:nvGrpSpPr>
            <p:cNvPr id="252" name="Google Shape;252;p37"/>
            <p:cNvGrpSpPr/>
            <p:nvPr/>
          </p:nvGrpSpPr>
          <p:grpSpPr>
            <a:xfrm>
              <a:off x="311688" y="1516913"/>
              <a:ext cx="4260313" cy="2324338"/>
              <a:chOff x="311688" y="1065563"/>
              <a:chExt cx="4260313" cy="2324338"/>
            </a:xfrm>
          </p:grpSpPr>
          <p:pic>
            <p:nvPicPr>
              <p:cNvPr id="253" name="Google Shape;253;p3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11688" y="1980200"/>
                <a:ext cx="3895725" cy="14097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pic>
            <p:nvPicPr>
              <p:cNvPr id="254" name="Google Shape;254;p3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23850" y="1065563"/>
                <a:ext cx="4248150" cy="866775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sp>
          <p:nvSpPr>
            <p:cNvPr id="255" name="Google Shape;255;p37"/>
            <p:cNvSpPr txBox="1"/>
            <p:nvPr/>
          </p:nvSpPr>
          <p:spPr>
            <a:xfrm>
              <a:off x="311700" y="1096775"/>
              <a:ext cx="221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Proxima Nova"/>
                <a:buChar char="●"/>
              </a:pPr>
              <a:r>
                <a:rPr lang="ko">
                  <a:latin typeface="Proxima Nova"/>
                  <a:ea typeface="Proxima Nova"/>
                  <a:cs typeface="Proxima Nova"/>
                  <a:sym typeface="Proxima Nova"/>
                </a:rPr>
                <a:t>sigmoid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56" name="Google Shape;256;p37"/>
          <p:cNvGrpSpPr/>
          <p:nvPr/>
        </p:nvGrpSpPr>
        <p:grpSpPr>
          <a:xfrm>
            <a:off x="311700" y="2899850"/>
            <a:ext cx="3313850" cy="1820325"/>
            <a:chOff x="4572000" y="1096775"/>
            <a:chExt cx="3313850" cy="1820325"/>
          </a:xfrm>
        </p:grpSpPr>
        <p:sp>
          <p:nvSpPr>
            <p:cNvPr id="257" name="Google Shape;257;p37"/>
            <p:cNvSpPr txBox="1"/>
            <p:nvPr/>
          </p:nvSpPr>
          <p:spPr>
            <a:xfrm>
              <a:off x="4572000" y="1096775"/>
              <a:ext cx="221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Proxima Nova"/>
                <a:buChar char="●"/>
              </a:pPr>
              <a:r>
                <a:rPr lang="ko">
                  <a:latin typeface="Proxima Nova"/>
                  <a:ea typeface="Proxima Nova"/>
                  <a:cs typeface="Proxima Nova"/>
                  <a:sym typeface="Proxima Nova"/>
                </a:rPr>
                <a:t>rbf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258" name="Google Shape;258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90225" y="1516925"/>
              <a:ext cx="3095625" cy="1400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" name="Google Shape;259;p37"/>
          <p:cNvGrpSpPr/>
          <p:nvPr/>
        </p:nvGrpSpPr>
        <p:grpSpPr>
          <a:xfrm>
            <a:off x="311700" y="1067225"/>
            <a:ext cx="3256700" cy="1783125"/>
            <a:chOff x="4572000" y="2976050"/>
            <a:chExt cx="3256700" cy="1783125"/>
          </a:xfrm>
        </p:grpSpPr>
        <p:sp>
          <p:nvSpPr>
            <p:cNvPr id="260" name="Google Shape;260;p37"/>
            <p:cNvSpPr txBox="1"/>
            <p:nvPr/>
          </p:nvSpPr>
          <p:spPr>
            <a:xfrm>
              <a:off x="4572000" y="2976050"/>
              <a:ext cx="221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Proxima Nova"/>
                <a:buChar char="●"/>
              </a:pPr>
              <a:r>
                <a:rPr lang="ko">
                  <a:latin typeface="Proxima Nova"/>
                  <a:ea typeface="Proxima Nova"/>
                  <a:cs typeface="Proxima Nova"/>
                  <a:sym typeface="Proxima Nova"/>
                </a:rPr>
                <a:t>poly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261" name="Google Shape;261;p3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790225" y="3435200"/>
              <a:ext cx="3038475" cy="1323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SVM</a:t>
            </a:r>
            <a:endParaRPr/>
          </a:p>
        </p:txBody>
      </p:sp>
      <p:grpSp>
        <p:nvGrpSpPr>
          <p:cNvPr id="267" name="Google Shape;267;p38"/>
          <p:cNvGrpSpPr/>
          <p:nvPr/>
        </p:nvGrpSpPr>
        <p:grpSpPr>
          <a:xfrm>
            <a:off x="173150" y="1480867"/>
            <a:ext cx="8876836" cy="3014434"/>
            <a:chOff x="191950" y="1612492"/>
            <a:chExt cx="8876836" cy="3014434"/>
          </a:xfrm>
        </p:grpSpPr>
        <p:pic>
          <p:nvPicPr>
            <p:cNvPr id="268" name="Google Shape;268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34630" y="2012750"/>
              <a:ext cx="3052620" cy="2614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1950" y="2012740"/>
              <a:ext cx="3025850" cy="257038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0" name="Google Shape;270;p38"/>
            <p:cNvGrpSpPr/>
            <p:nvPr/>
          </p:nvGrpSpPr>
          <p:grpSpPr>
            <a:xfrm>
              <a:off x="490350" y="1612492"/>
              <a:ext cx="7658011" cy="400266"/>
              <a:chOff x="488950" y="1505017"/>
              <a:chExt cx="7658011" cy="400266"/>
            </a:xfrm>
          </p:grpSpPr>
          <p:sp>
            <p:nvSpPr>
              <p:cNvPr id="271" name="Google Shape;271;p38"/>
              <p:cNvSpPr txBox="1"/>
              <p:nvPr/>
            </p:nvSpPr>
            <p:spPr>
              <a:xfrm>
                <a:off x="3217800" y="1505017"/>
                <a:ext cx="1890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>
                    <a:latin typeface="Proxima Nova"/>
                    <a:ea typeface="Proxima Nova"/>
                    <a:cs typeface="Proxima Nova"/>
                    <a:sym typeface="Proxima Nova"/>
                  </a:rPr>
                  <a:t>C=10000</a:t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272" name="Google Shape;272;p38"/>
              <p:cNvSpPr txBox="1"/>
              <p:nvPr/>
            </p:nvSpPr>
            <p:spPr>
              <a:xfrm>
                <a:off x="488950" y="1505021"/>
                <a:ext cx="1890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>
                    <a:latin typeface="Proxima Nova"/>
                    <a:ea typeface="Proxima Nova"/>
                    <a:cs typeface="Proxima Nova"/>
                    <a:sym typeface="Proxima Nova"/>
                  </a:rPr>
                  <a:t>C=10</a:t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273" name="Google Shape;273;p38"/>
              <p:cNvSpPr txBox="1"/>
              <p:nvPr/>
            </p:nvSpPr>
            <p:spPr>
              <a:xfrm>
                <a:off x="6256961" y="1505083"/>
                <a:ext cx="1890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>
                    <a:latin typeface="Proxima Nova"/>
                    <a:ea typeface="Proxima Nova"/>
                    <a:cs typeface="Proxima Nova"/>
                    <a:sym typeface="Proxima Nova"/>
                  </a:rPr>
                  <a:t>C=1e+10</a:t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pic>
          <p:nvPicPr>
            <p:cNvPr id="274" name="Google Shape;274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52091" y="2025137"/>
              <a:ext cx="3016695" cy="25456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5" name="Google Shape;275;p38"/>
          <p:cNvSpPr txBox="1"/>
          <p:nvPr/>
        </p:nvSpPr>
        <p:spPr>
          <a:xfrm>
            <a:off x="311700" y="1049200"/>
            <a:ext cx="22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sigmoid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DecisionTreeClassifier</a:t>
            </a:r>
            <a:endParaRPr/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5007200" y="1166800"/>
            <a:ext cx="426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의사결정 모델을 선정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-예측 정확도 : 87%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-검증 </a:t>
            </a:r>
            <a:r>
              <a:rPr lang="ko"/>
              <a:t>정확도 : 87%, 85%, 86%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예측과 검증이 비슷해 의사결정 모델의 단점인 과대적합이 되지 않았음.</a:t>
            </a:r>
            <a:endParaRPr/>
          </a:p>
        </p:txBody>
      </p:sp>
      <p:pic>
        <p:nvPicPr>
          <p:cNvPr id="282" name="Google Shape;282;p39"/>
          <p:cNvPicPr preferRelativeResize="0"/>
          <p:nvPr/>
        </p:nvPicPr>
        <p:blipFill rotWithShape="1">
          <a:blip r:embed="rId3">
            <a:alphaModFix/>
          </a:blip>
          <a:srcRect b="65388" l="26791" r="54066" t="30057"/>
          <a:stretch/>
        </p:blipFill>
        <p:spPr>
          <a:xfrm>
            <a:off x="250929" y="1166800"/>
            <a:ext cx="4878226" cy="65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9"/>
          <p:cNvPicPr preferRelativeResize="0"/>
          <p:nvPr/>
        </p:nvPicPr>
        <p:blipFill rotWithShape="1">
          <a:blip r:embed="rId4">
            <a:alphaModFix/>
          </a:blip>
          <a:srcRect b="36644" l="26775" r="36586" t="54415"/>
          <a:stretch/>
        </p:blipFill>
        <p:spPr>
          <a:xfrm>
            <a:off x="354775" y="3109075"/>
            <a:ext cx="4774373" cy="101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9"/>
          <p:cNvPicPr preferRelativeResize="0"/>
          <p:nvPr/>
        </p:nvPicPr>
        <p:blipFill rotWithShape="1">
          <a:blip r:embed="rId4">
            <a:alphaModFix/>
          </a:blip>
          <a:srcRect b="47128" l="26775" r="45669" t="45291"/>
          <a:stretch/>
        </p:blipFill>
        <p:spPr>
          <a:xfrm>
            <a:off x="302850" y="2065975"/>
            <a:ext cx="4826299" cy="7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311700" y="12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Graphviz tool</a:t>
            </a:r>
            <a:endParaRPr/>
          </a:p>
        </p:txBody>
      </p:sp>
      <p:pic>
        <p:nvPicPr>
          <p:cNvPr id="290" name="Google Shape;290;p40"/>
          <p:cNvPicPr preferRelativeResize="0"/>
          <p:nvPr/>
        </p:nvPicPr>
        <p:blipFill rotWithShape="1">
          <a:blip r:embed="rId3">
            <a:alphaModFix/>
          </a:blip>
          <a:srcRect b="6207" l="9772" r="9731" t="15114"/>
          <a:stretch/>
        </p:blipFill>
        <p:spPr>
          <a:xfrm>
            <a:off x="157850" y="702100"/>
            <a:ext cx="6391675" cy="3975874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2549875" y="2780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의사 결정 모델을 graphviz tool을 이용해 결정을 시각적으로 확인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   -	이미지파일로 읽은 7500개의 특성을 비교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2 Class, True(waffle), False(macaron)으로 분류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   -	7500개의 특성으로 결정경계를 확인하기 어려움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Voting</a:t>
            </a:r>
            <a:endParaRPr/>
          </a:p>
        </p:txBody>
      </p:sp>
      <p:sp>
        <p:nvSpPr>
          <p:cNvPr id="297" name="Google Shape;297;p41"/>
          <p:cNvSpPr txBox="1"/>
          <p:nvPr>
            <p:ph idx="1" type="body"/>
          </p:nvPr>
        </p:nvSpPr>
        <p:spPr>
          <a:xfrm>
            <a:off x="5215225" y="1152475"/>
            <a:ext cx="492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138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1918"/>
              <a:t>앙상블의 기법 중 voting을 이용해</a:t>
            </a:r>
            <a:endParaRPr sz="191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18"/>
              <a:t>랜덤포레스트, 의사결정나무, SVM,SGD</a:t>
            </a:r>
            <a:endParaRPr sz="191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18"/>
              <a:t>조합을 이용해 정확도를 예측</a:t>
            </a:r>
            <a:endParaRPr sz="191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18"/>
          </a:p>
          <a:p>
            <a:pPr indent="-3138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 sz="1918"/>
              <a:t>hard voting으로 조합을 비교 분석한 결과</a:t>
            </a:r>
            <a:endParaRPr sz="191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18"/>
              <a:t>가장 높은 예상치를 가지는 랜덤포레스트를</a:t>
            </a:r>
            <a:endParaRPr sz="191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18"/>
              <a:t>다수결로 최종 결정함을 확인할 수 있음</a:t>
            </a:r>
            <a:endParaRPr sz="191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/>
              <a:t>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41"/>
          <p:cNvPicPr preferRelativeResize="0"/>
          <p:nvPr/>
        </p:nvPicPr>
        <p:blipFill rotWithShape="1">
          <a:blip r:embed="rId3">
            <a:alphaModFix/>
          </a:blip>
          <a:srcRect b="32357" l="27400" r="54891" t="54532"/>
          <a:stretch/>
        </p:blipFill>
        <p:spPr>
          <a:xfrm>
            <a:off x="360825" y="1152475"/>
            <a:ext cx="4718102" cy="149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1"/>
          <p:cNvPicPr preferRelativeResize="0"/>
          <p:nvPr/>
        </p:nvPicPr>
        <p:blipFill rotWithShape="1">
          <a:blip r:embed="rId3">
            <a:alphaModFix/>
          </a:blip>
          <a:srcRect b="46778" l="27106" r="44333" t="46942"/>
          <a:stretch/>
        </p:blipFill>
        <p:spPr>
          <a:xfrm>
            <a:off x="314725" y="2786525"/>
            <a:ext cx="4810277" cy="7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1"/>
          <p:cNvPicPr preferRelativeResize="0"/>
          <p:nvPr/>
        </p:nvPicPr>
        <p:blipFill rotWithShape="1">
          <a:blip r:embed="rId4">
            <a:alphaModFix/>
          </a:blip>
          <a:srcRect b="26333" l="26954" r="55316" t="70850"/>
          <a:stretch/>
        </p:blipFill>
        <p:spPr>
          <a:xfrm>
            <a:off x="360825" y="3590725"/>
            <a:ext cx="4718098" cy="32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1"/>
          <p:cNvPicPr preferRelativeResize="0"/>
          <p:nvPr/>
        </p:nvPicPr>
        <p:blipFill rotWithShape="1">
          <a:blip r:embed="rId3">
            <a:alphaModFix/>
          </a:blip>
          <a:srcRect b="47663" l="27831" r="69873" t="50951"/>
          <a:stretch/>
        </p:blipFill>
        <p:spPr>
          <a:xfrm>
            <a:off x="502150" y="4002900"/>
            <a:ext cx="1212350" cy="27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음식 이미지 분류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1-1. 이미지 살펴보기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1-2. 분류별 이미지 갯수 (1000장)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1-3. </a:t>
            </a:r>
            <a:r>
              <a:rPr lang="ko"/>
              <a:t>apple_pie 이미지의 크기별 이미지 갯수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1-4. apple_pie의 file별 byte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MLP - sklearn 모델 분석</a:t>
            </a:r>
            <a:endParaRPr/>
          </a:p>
        </p:txBody>
      </p:sp>
      <p:sp>
        <p:nvSpPr>
          <p:cNvPr id="307" name="Google Shape;307;p42"/>
          <p:cNvSpPr txBox="1"/>
          <p:nvPr>
            <p:ph idx="1" type="body"/>
          </p:nvPr>
        </p:nvSpPr>
        <p:spPr>
          <a:xfrm>
            <a:off x="311700" y="1152475"/>
            <a:ext cx="312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전처리된 와플과 마카롱 이미지를 MLP에 입력.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hidden layer size : 300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learning_rate : 0.01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sgd 사용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50번 반복할수록 loss가 감소하는 것을 확인.</a:t>
            </a:r>
            <a:endParaRPr/>
          </a:p>
        </p:txBody>
      </p:sp>
      <p:pic>
        <p:nvPicPr>
          <p:cNvPr id="308" name="Google Shape;30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5898" y="1152475"/>
            <a:ext cx="5515352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3623" y="2058675"/>
            <a:ext cx="1065350" cy="25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MLP - keras 모듈을 이용한 모델</a:t>
            </a:r>
            <a:endParaRPr/>
          </a:p>
        </p:txBody>
      </p:sp>
      <p:pic>
        <p:nvPicPr>
          <p:cNvPr id="315" name="Google Shape;31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652"/>
            <a:ext cx="5052075" cy="236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3"/>
          <p:cNvSpPr txBox="1"/>
          <p:nvPr/>
        </p:nvSpPr>
        <p:spPr>
          <a:xfrm>
            <a:off x="5547825" y="1203600"/>
            <a:ext cx="3018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총 이미지 데이터 2000장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입력 데이터 크기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50*50*3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Sequential()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keras에서 제공하는 층을 쌓아줄수 있는 함수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활성화함수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	relu , softmax 사용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MLP - keras 모듈을 이용한 모델</a:t>
            </a:r>
            <a:endParaRPr/>
          </a:p>
        </p:txBody>
      </p:sp>
      <p:pic>
        <p:nvPicPr>
          <p:cNvPr id="322" name="Google Shape;32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17849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4"/>
          <p:cNvSpPr txBox="1"/>
          <p:nvPr/>
        </p:nvSpPr>
        <p:spPr>
          <a:xfrm>
            <a:off x="4632950" y="1097275"/>
            <a:ext cx="4178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손실함수 - sparse_categorical_crossentropy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optimizer - ‘adam’, ‘Adamax’ 사용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batch_size : 20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epochs : 35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epoch가 한번 끝날 때마다 검증데이터를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	통해 손실과 측정 지표 출력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MLP - keras 모듈을 이용한 모델</a:t>
            </a:r>
            <a:endParaRPr/>
          </a:p>
        </p:txBody>
      </p:sp>
      <p:pic>
        <p:nvPicPr>
          <p:cNvPr id="329" name="Google Shape;3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875" y="1724900"/>
            <a:ext cx="5840675" cy="92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863" y="3471675"/>
            <a:ext cx="57912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5"/>
          <p:cNvSpPr txBox="1"/>
          <p:nvPr/>
        </p:nvSpPr>
        <p:spPr>
          <a:xfrm>
            <a:off x="392875" y="1231800"/>
            <a:ext cx="22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adam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>
            <a:off x="451350" y="3001525"/>
            <a:ext cx="22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Adamax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MLP - keras 모듈을 이용한 모델</a:t>
            </a:r>
            <a:endParaRPr/>
          </a:p>
        </p:txBody>
      </p:sp>
      <p:sp>
        <p:nvSpPr>
          <p:cNvPr id="338" name="Google Shape;338;p46"/>
          <p:cNvSpPr txBox="1"/>
          <p:nvPr/>
        </p:nvSpPr>
        <p:spPr>
          <a:xfrm>
            <a:off x="311700" y="1062550"/>
            <a:ext cx="22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adam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9" name="Google Shape;339;p46"/>
          <p:cNvSpPr txBox="1"/>
          <p:nvPr/>
        </p:nvSpPr>
        <p:spPr>
          <a:xfrm>
            <a:off x="4513500" y="1062550"/>
            <a:ext cx="22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Adamax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0" name="Google Shape;34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375" y="1507575"/>
            <a:ext cx="3338150" cy="35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725" y="1574575"/>
            <a:ext cx="3338150" cy="337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1-1. 이미지 살펴보기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음식 이미지 분류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225" y="1624600"/>
            <a:ext cx="2320675" cy="309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3550" y="1624213"/>
            <a:ext cx="3723924" cy="247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352800" y="4257125"/>
            <a:ext cx="37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Proxima Nova"/>
                <a:ea typeface="Proxima Nova"/>
                <a:cs typeface="Proxima Nova"/>
                <a:sym typeface="Proxima Nova"/>
              </a:rPr>
              <a:t>apple_pie의 다양한 형태 이미지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음식 이미지 분류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1-2. 분류별 이미지 갯수 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663" y="1629088"/>
            <a:ext cx="45815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음식 이미지 분류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1-3. apple_pie 이미지의 크기별 이미지 갯수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     이미지 리사이징을 위해 사이즈별로 현황을 파악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25" y="2741175"/>
            <a:ext cx="8839200" cy="2049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1-4. </a:t>
            </a:r>
            <a:r>
              <a:rPr lang="ko"/>
              <a:t>apple_pie의 file별 byte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" y="1728788"/>
            <a:ext cx="78295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음식 이미지 분류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NETFLIX 영화 추천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2-1. Data 개요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2-2. 영화별 시청자들의 평점과 시청 일자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       Data 양이 많아서 샘플링 또는 삭제 필요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80100"/>
            <a:ext cx="3571875" cy="38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463" y="1139725"/>
            <a:ext cx="4067175" cy="3629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1"/>
          <p:cNvCxnSpPr/>
          <p:nvPr/>
        </p:nvCxnSpPr>
        <p:spPr>
          <a:xfrm>
            <a:off x="4374400" y="4504100"/>
            <a:ext cx="2012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21"/>
          <p:cNvCxnSpPr/>
          <p:nvPr/>
        </p:nvCxnSpPr>
        <p:spPr>
          <a:xfrm>
            <a:off x="4374400" y="4665900"/>
            <a:ext cx="2012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21"/>
          <p:cNvCxnSpPr/>
          <p:nvPr/>
        </p:nvCxnSpPr>
        <p:spPr>
          <a:xfrm>
            <a:off x="4374400" y="4342300"/>
            <a:ext cx="2301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1"/>
          <p:cNvCxnSpPr/>
          <p:nvPr/>
        </p:nvCxnSpPr>
        <p:spPr>
          <a:xfrm>
            <a:off x="1179275" y="3582600"/>
            <a:ext cx="2713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NETFLIX 영화 추천            </a:t>
            </a:r>
            <a:r>
              <a:rPr lang="ko" sz="2000">
                <a:latin typeface="Arial"/>
                <a:ea typeface="Arial"/>
                <a:cs typeface="Arial"/>
                <a:sym typeface="Arial"/>
              </a:rPr>
              <a:t>2-1. Data 개요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