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3" r:id="rId6"/>
    <p:sldId id="264" r:id="rId7"/>
    <p:sldId id="259" r:id="rId8"/>
    <p:sldId id="260" r:id="rId9"/>
    <p:sldId id="261"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301" y="3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ru-RU"/>
              <a:t>Образец заголовка</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D3A8208-96FF-4379-97D7-89E44A7FE693}" type="datetimeFigureOut">
              <a:rPr lang="ru-RU" smtClean="0"/>
              <a:t>05.11.2023</a:t>
            </a:fld>
            <a:endParaRPr lang="ru-R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ru-R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244ED3BB-61B9-45B6-8994-6295DF7680C0}" type="slidenum">
              <a:rPr lang="ru-RU" smtClean="0"/>
              <a:t>‹#›</a:t>
            </a:fld>
            <a:endParaRPr lang="ru-R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6526363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D3A8208-96FF-4379-97D7-89E44A7FE693}" type="datetimeFigureOut">
              <a:rPr lang="ru-RU" smtClean="0"/>
              <a:t>05.11.2023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44ED3BB-61B9-45B6-8994-6295DF7680C0}" type="slidenum">
              <a:rPr lang="ru-RU" smtClean="0"/>
              <a:t>‹#›</a:t>
            </a:fld>
            <a:endParaRPr lang="ru-RU"/>
          </a:p>
        </p:txBody>
      </p:sp>
    </p:spTree>
    <p:extLst>
      <p:ext uri="{BB962C8B-B14F-4D97-AF65-F5344CB8AC3E}">
        <p14:creationId xmlns:p14="http://schemas.microsoft.com/office/powerpoint/2010/main" val="419303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D3A8208-96FF-4379-97D7-89E44A7FE693}" type="datetimeFigureOut">
              <a:rPr lang="ru-RU" smtClean="0"/>
              <a:t>05.11.2023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44ED3BB-61B9-45B6-8994-6295DF7680C0}" type="slidenum">
              <a:rPr lang="ru-RU" smtClean="0"/>
              <a:t>‹#›</a:t>
            </a:fld>
            <a:endParaRPr lang="ru-RU"/>
          </a:p>
        </p:txBody>
      </p:sp>
    </p:spTree>
    <p:extLst>
      <p:ext uri="{BB962C8B-B14F-4D97-AF65-F5344CB8AC3E}">
        <p14:creationId xmlns:p14="http://schemas.microsoft.com/office/powerpoint/2010/main" val="1058661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D3A8208-96FF-4379-97D7-89E44A7FE693}" type="datetimeFigureOut">
              <a:rPr lang="ru-RU" smtClean="0"/>
              <a:t>05.11.2023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44ED3BB-61B9-45B6-8994-6295DF7680C0}" type="slidenum">
              <a:rPr lang="ru-RU" smtClean="0"/>
              <a:t>‹#›</a:t>
            </a:fld>
            <a:endParaRPr lang="ru-RU"/>
          </a:p>
        </p:txBody>
      </p:sp>
    </p:spTree>
    <p:extLst>
      <p:ext uri="{BB962C8B-B14F-4D97-AF65-F5344CB8AC3E}">
        <p14:creationId xmlns:p14="http://schemas.microsoft.com/office/powerpoint/2010/main" val="1219671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ru-RU"/>
              <a:t>Образец заголовка</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D3A8208-96FF-4379-97D7-89E44A7FE693}" type="datetimeFigureOut">
              <a:rPr lang="ru-RU" smtClean="0"/>
              <a:t>05.11.2023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44ED3BB-61B9-45B6-8994-6295DF7680C0}" type="slidenum">
              <a:rPr lang="ru-RU" smtClean="0"/>
              <a:t>‹#›</a:t>
            </a:fld>
            <a:endParaRPr lang="ru-R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76372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D3A8208-96FF-4379-97D7-89E44A7FE693}" type="datetimeFigureOut">
              <a:rPr lang="ru-RU" smtClean="0"/>
              <a:t>05.11.2023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44ED3BB-61B9-45B6-8994-6295DF7680C0}" type="slidenum">
              <a:rPr lang="ru-RU" smtClean="0"/>
              <a:t>‹#›</a:t>
            </a:fld>
            <a:endParaRPr lang="ru-RU"/>
          </a:p>
        </p:txBody>
      </p:sp>
    </p:spTree>
    <p:extLst>
      <p:ext uri="{BB962C8B-B14F-4D97-AF65-F5344CB8AC3E}">
        <p14:creationId xmlns:p14="http://schemas.microsoft.com/office/powerpoint/2010/main" val="1177154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ru-RU"/>
              <a:t>Образец текста</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D3A8208-96FF-4379-97D7-89E44A7FE693}" type="datetimeFigureOut">
              <a:rPr lang="ru-RU" smtClean="0"/>
              <a:t>05.11.2023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244ED3BB-61B9-45B6-8994-6295DF7680C0}" type="slidenum">
              <a:rPr lang="ru-RU" smtClean="0"/>
              <a:t>‹#›</a:t>
            </a:fld>
            <a:endParaRPr lang="ru-RU"/>
          </a:p>
        </p:txBody>
      </p:sp>
    </p:spTree>
    <p:extLst>
      <p:ext uri="{BB962C8B-B14F-4D97-AF65-F5344CB8AC3E}">
        <p14:creationId xmlns:p14="http://schemas.microsoft.com/office/powerpoint/2010/main" val="3448318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D3A8208-96FF-4379-97D7-89E44A7FE693}" type="datetimeFigureOut">
              <a:rPr lang="ru-RU" smtClean="0"/>
              <a:t>05.11.2023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244ED3BB-61B9-45B6-8994-6295DF7680C0}" type="slidenum">
              <a:rPr lang="ru-RU" smtClean="0"/>
              <a:t>‹#›</a:t>
            </a:fld>
            <a:endParaRPr lang="ru-RU"/>
          </a:p>
        </p:txBody>
      </p:sp>
    </p:spTree>
    <p:extLst>
      <p:ext uri="{BB962C8B-B14F-4D97-AF65-F5344CB8AC3E}">
        <p14:creationId xmlns:p14="http://schemas.microsoft.com/office/powerpoint/2010/main" val="2561815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3A8208-96FF-4379-97D7-89E44A7FE693}" type="datetimeFigureOut">
              <a:rPr lang="ru-RU" smtClean="0"/>
              <a:t>05.11.2023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244ED3BB-61B9-45B6-8994-6295DF7680C0}" type="slidenum">
              <a:rPr lang="ru-RU" smtClean="0"/>
              <a:t>‹#›</a:t>
            </a:fld>
            <a:endParaRPr lang="ru-RU"/>
          </a:p>
        </p:txBody>
      </p:sp>
    </p:spTree>
    <p:extLst>
      <p:ext uri="{BB962C8B-B14F-4D97-AF65-F5344CB8AC3E}">
        <p14:creationId xmlns:p14="http://schemas.microsoft.com/office/powerpoint/2010/main" val="1636877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ru-RU"/>
              <a:t>Образец заголовка</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D3A8208-96FF-4379-97D7-89E44A7FE693}" type="datetimeFigureOut">
              <a:rPr lang="ru-RU" smtClean="0"/>
              <a:t>05.11.2023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44ED3BB-61B9-45B6-8994-6295DF7680C0}" type="slidenum">
              <a:rPr lang="ru-RU" smtClean="0"/>
              <a:t>‹#›</a:t>
            </a:fld>
            <a:endParaRPr lang="ru-RU"/>
          </a:p>
        </p:txBody>
      </p:sp>
    </p:spTree>
    <p:extLst>
      <p:ext uri="{BB962C8B-B14F-4D97-AF65-F5344CB8AC3E}">
        <p14:creationId xmlns:p14="http://schemas.microsoft.com/office/powerpoint/2010/main" val="1333546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D3A8208-96FF-4379-97D7-89E44A7FE693}" type="datetimeFigureOut">
              <a:rPr lang="ru-RU" smtClean="0"/>
              <a:t>05.11.2023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44ED3BB-61B9-45B6-8994-6295DF7680C0}" type="slidenum">
              <a:rPr lang="ru-RU" smtClean="0"/>
              <a:t>‹#›</a:t>
            </a:fld>
            <a:endParaRPr lang="ru-RU"/>
          </a:p>
        </p:txBody>
      </p:sp>
    </p:spTree>
    <p:extLst>
      <p:ext uri="{BB962C8B-B14F-4D97-AF65-F5344CB8AC3E}">
        <p14:creationId xmlns:p14="http://schemas.microsoft.com/office/powerpoint/2010/main" val="3793222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320">
              <a:srgbClr val="345A88"/>
            </a:gs>
            <a:gs pos="48000">
              <a:schemeClr val="tx2">
                <a:lumMod val="50000"/>
              </a:schemeClr>
            </a:gs>
            <a:gs pos="100000">
              <a:schemeClr val="tx2">
                <a:lumMod val="75000"/>
              </a:schemeClr>
            </a:gs>
          </a:gsLst>
          <a:lin ang="16200000" scaled="1"/>
          <a:tileRect/>
        </a:gradFill>
        <a:effectLst/>
      </p:bgPr>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D3A8208-96FF-4379-97D7-89E44A7FE693}" type="datetimeFigureOut">
              <a:rPr lang="ru-RU" smtClean="0"/>
              <a:t>05.11.2023</a:t>
            </a:fld>
            <a:endParaRPr lang="ru-R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ru-R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244ED3BB-61B9-45B6-8994-6295DF7680C0}" type="slidenum">
              <a:rPr lang="ru-RU" smtClean="0"/>
              <a:t>‹#›</a:t>
            </a:fld>
            <a:endParaRPr lang="ru-RU"/>
          </a:p>
        </p:txBody>
      </p:sp>
    </p:spTree>
    <p:extLst>
      <p:ext uri="{BB962C8B-B14F-4D97-AF65-F5344CB8AC3E}">
        <p14:creationId xmlns:p14="http://schemas.microsoft.com/office/powerpoint/2010/main" val="2871129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320">
              <a:srgbClr val="345A88"/>
            </a:gs>
            <a:gs pos="48000">
              <a:schemeClr val="bg2"/>
            </a:gs>
            <a:gs pos="100000">
              <a:schemeClr val="bg2">
                <a:lumMod val="75000"/>
              </a:schemeClr>
            </a:gs>
          </a:gsLst>
          <a:lin ang="16200000" scaled="1"/>
          <a:tileRect/>
        </a:gra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55120B-2C1E-80CD-4706-E5774005BB44}"/>
              </a:ext>
            </a:extLst>
          </p:cNvPr>
          <p:cNvSpPr>
            <a:spLocks noGrp="1"/>
          </p:cNvSpPr>
          <p:nvPr>
            <p:ph type="ctrTitle"/>
          </p:nvPr>
        </p:nvSpPr>
        <p:spPr>
          <a:xfrm>
            <a:off x="483408" y="1671320"/>
            <a:ext cx="4139392" cy="990475"/>
          </a:xfrm>
        </p:spPr>
        <p:txBody>
          <a:bodyPr>
            <a:normAutofit fontScale="90000"/>
          </a:bodyPr>
          <a:lstStyle/>
          <a:p>
            <a:r>
              <a:rPr lang="en-US" dirty="0">
                <a:latin typeface="Bahnschrift SemiCondensed" panose="020B0502040204020203" pitchFamily="34" charset="0"/>
              </a:rPr>
              <a:t>TypeScript</a:t>
            </a:r>
            <a:endParaRPr lang="ru-RU" dirty="0">
              <a:latin typeface="Bahnschrift SemiCondensed" panose="020B0502040204020203" pitchFamily="34" charset="0"/>
            </a:endParaRPr>
          </a:p>
        </p:txBody>
      </p:sp>
      <p:sp>
        <p:nvSpPr>
          <p:cNvPr id="3" name="Подзаголовок 2">
            <a:extLst>
              <a:ext uri="{FF2B5EF4-FFF2-40B4-BE49-F238E27FC236}">
                <a16:creationId xmlns:a16="http://schemas.microsoft.com/office/drawing/2014/main" id="{74EDF94A-193E-4F76-4925-4F333821E7FB}"/>
              </a:ext>
            </a:extLst>
          </p:cNvPr>
          <p:cNvSpPr>
            <a:spLocks noGrp="1"/>
          </p:cNvSpPr>
          <p:nvPr>
            <p:ph type="subTitle" idx="1"/>
          </p:nvPr>
        </p:nvSpPr>
        <p:spPr>
          <a:xfrm>
            <a:off x="483408" y="2661795"/>
            <a:ext cx="4139392" cy="542579"/>
          </a:xfrm>
        </p:spPr>
        <p:txBody>
          <a:bodyPr>
            <a:normAutofit/>
          </a:bodyPr>
          <a:lstStyle/>
          <a:p>
            <a:r>
              <a:rPr lang="ru-RU" dirty="0">
                <a:solidFill>
                  <a:schemeClr val="tx1"/>
                </a:solidFill>
                <a:latin typeface="Bahnschrift SemiCondensed" panose="020B0502040204020203" pitchFamily="34" charset="0"/>
              </a:rPr>
              <a:t>Презентация 1. Что это и зачем</a:t>
            </a:r>
            <a:r>
              <a:rPr lang="en-US" dirty="0">
                <a:solidFill>
                  <a:schemeClr val="tx1"/>
                </a:solidFill>
                <a:latin typeface="Bahnschrift SemiCondensed" panose="020B0502040204020203" pitchFamily="34" charset="0"/>
              </a:rPr>
              <a:t>?</a:t>
            </a:r>
            <a:endParaRPr lang="ru-RU" dirty="0">
              <a:solidFill>
                <a:schemeClr val="tx1"/>
              </a:solidFill>
              <a:latin typeface="Bahnschrift SemiCondensed" panose="020B0502040204020203" pitchFamily="34" charset="0"/>
            </a:endParaRPr>
          </a:p>
        </p:txBody>
      </p:sp>
      <p:pic>
        <p:nvPicPr>
          <p:cNvPr id="1028" name="Picture 4" descr="Why you should (probably) use Typescript | The Codest">
            <a:extLst>
              <a:ext uri="{FF2B5EF4-FFF2-40B4-BE49-F238E27FC236}">
                <a16:creationId xmlns:a16="http://schemas.microsoft.com/office/drawing/2014/main" id="{E2A9C849-7C69-D56D-5DD4-88173BC27B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2800" y="1671320"/>
            <a:ext cx="6249529" cy="351536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691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1B83F7-CA6C-23F3-7980-3577A806B80D}"/>
              </a:ext>
            </a:extLst>
          </p:cNvPr>
          <p:cNvSpPr>
            <a:spLocks noGrp="1"/>
          </p:cNvSpPr>
          <p:nvPr>
            <p:ph type="title"/>
          </p:nvPr>
        </p:nvSpPr>
        <p:spPr>
          <a:xfrm>
            <a:off x="0" y="15082"/>
            <a:ext cx="12192000" cy="1325562"/>
          </a:xfrm>
        </p:spPr>
        <p:txBody>
          <a:bodyPr>
            <a:normAutofit/>
          </a:bodyPr>
          <a:lstStyle/>
          <a:p>
            <a:r>
              <a:rPr lang="ru-RU" sz="5400" dirty="0">
                <a:solidFill>
                  <a:schemeClr val="bg1"/>
                </a:solidFill>
                <a:latin typeface="Bahnschrift SemiCondensed" panose="020B0502040204020203" pitchFamily="34" charset="0"/>
              </a:rPr>
              <a:t>Вывод</a:t>
            </a:r>
          </a:p>
        </p:txBody>
      </p:sp>
      <p:sp>
        <p:nvSpPr>
          <p:cNvPr id="3" name="Объект 2">
            <a:extLst>
              <a:ext uri="{FF2B5EF4-FFF2-40B4-BE49-F238E27FC236}">
                <a16:creationId xmlns:a16="http://schemas.microsoft.com/office/drawing/2014/main" id="{21D53A04-B584-225D-BB89-8EC4C4826260}"/>
              </a:ext>
            </a:extLst>
          </p:cNvPr>
          <p:cNvSpPr>
            <a:spLocks noGrp="1"/>
          </p:cNvSpPr>
          <p:nvPr>
            <p:ph idx="1"/>
          </p:nvPr>
        </p:nvSpPr>
        <p:spPr>
          <a:xfrm>
            <a:off x="0" y="1340644"/>
            <a:ext cx="11243388" cy="1906408"/>
          </a:xfrm>
        </p:spPr>
        <p:txBody>
          <a:bodyPr>
            <a:normAutofit/>
          </a:bodyPr>
          <a:lstStyle/>
          <a:p>
            <a:pPr algn="just"/>
            <a:r>
              <a:rPr lang="ru-RU" dirty="0">
                <a:solidFill>
                  <a:schemeClr val="bg1"/>
                </a:solidFill>
                <a:latin typeface="Bahnschrift SemiCondensed" panose="020B0502040204020203" pitchFamily="34" charset="0"/>
              </a:rPr>
              <a:t>Мы ознакомились с базой по языку </a:t>
            </a:r>
            <a:r>
              <a:rPr lang="en-US" dirty="0">
                <a:solidFill>
                  <a:schemeClr val="bg1"/>
                </a:solidFill>
                <a:latin typeface="Bahnschrift SemiCondensed" panose="020B0502040204020203" pitchFamily="34" charset="0"/>
              </a:rPr>
              <a:t>TypeScript. </a:t>
            </a:r>
            <a:r>
              <a:rPr lang="ru-RU" dirty="0">
                <a:solidFill>
                  <a:schemeClr val="bg1"/>
                </a:solidFill>
                <a:latin typeface="Bahnschrift SemiCondensed" panose="020B0502040204020203" pitchFamily="34" charset="0"/>
              </a:rPr>
              <a:t>Узнали как он работает, зачем вообще он нужен и написали простую программу на нём. Для укрепления полученных знаний были написаны простые задачи.</a:t>
            </a:r>
          </a:p>
          <a:p>
            <a:pPr algn="just"/>
            <a:r>
              <a:rPr lang="ru-RU" dirty="0">
                <a:solidFill>
                  <a:schemeClr val="bg1"/>
                </a:solidFill>
                <a:latin typeface="Bahnschrift SemiCondensed" panose="020B0502040204020203" pitchFamily="34" charset="0"/>
              </a:rPr>
              <a:t>В следующей презентации будет рассмотрено что такое</a:t>
            </a:r>
            <a:r>
              <a:rPr lang="en-US" dirty="0">
                <a:solidFill>
                  <a:schemeClr val="bg1"/>
                </a:solidFill>
                <a:latin typeface="Bahnschrift SemiCondensed" panose="020B0502040204020203" pitchFamily="34" charset="0"/>
              </a:rPr>
              <a:t> </a:t>
            </a:r>
            <a:r>
              <a:rPr lang="ru-RU" dirty="0">
                <a:solidFill>
                  <a:schemeClr val="bg1"/>
                </a:solidFill>
                <a:latin typeface="Bahnschrift SemiCondensed" panose="020B0502040204020203" pitchFamily="34" charset="0"/>
              </a:rPr>
              <a:t>модификаторы доступа, статические поля, </a:t>
            </a:r>
            <a:r>
              <a:rPr lang="en-US" dirty="0">
                <a:solidFill>
                  <a:schemeClr val="bg1"/>
                </a:solidFill>
                <a:latin typeface="Bahnschrift SemiCondensed" panose="020B0502040204020203" pitchFamily="34" charset="0"/>
              </a:rPr>
              <a:t>tsconfig.json, </a:t>
            </a:r>
            <a:r>
              <a:rPr lang="ru-RU" dirty="0">
                <a:solidFill>
                  <a:schemeClr val="bg1"/>
                </a:solidFill>
                <a:latin typeface="Bahnschrift SemiCondensed" panose="020B0502040204020203" pitchFamily="34" charset="0"/>
              </a:rPr>
              <a:t>интерфейсы, кортежи и обобщения (</a:t>
            </a:r>
            <a:r>
              <a:rPr lang="en-US" dirty="0">
                <a:solidFill>
                  <a:schemeClr val="bg1"/>
                </a:solidFill>
                <a:latin typeface="Bahnschrift SemiCondensed" panose="020B0502040204020203" pitchFamily="34" charset="0"/>
              </a:rPr>
              <a:t>generics</a:t>
            </a:r>
            <a:r>
              <a:rPr lang="ru-RU" dirty="0">
                <a:solidFill>
                  <a:schemeClr val="bg1"/>
                </a:solidFill>
                <a:latin typeface="Bahnschrift SemiCondensed" panose="020B0502040204020203" pitchFamily="34" charset="0"/>
              </a:rPr>
              <a:t>).</a:t>
            </a:r>
          </a:p>
          <a:p>
            <a:pPr algn="just"/>
            <a:r>
              <a:rPr lang="ru-RU" dirty="0">
                <a:solidFill>
                  <a:schemeClr val="bg1"/>
                </a:solidFill>
                <a:latin typeface="Bahnschrift SemiCondensed" panose="020B0502040204020203" pitchFamily="34" charset="0"/>
              </a:rPr>
              <a:t>Презентация и задачи есть на моём </a:t>
            </a:r>
            <a:r>
              <a:rPr lang="en-US" dirty="0">
                <a:solidFill>
                  <a:schemeClr val="bg1"/>
                </a:solidFill>
                <a:latin typeface="Bahnschrift SemiCondensed" panose="020B0502040204020203" pitchFamily="34" charset="0"/>
              </a:rPr>
              <a:t>GitHub’e - https://github.com/MinskiyPryanik/TypeScriptForEducation</a:t>
            </a:r>
            <a:endParaRPr lang="ru-RU" dirty="0">
              <a:solidFill>
                <a:schemeClr val="bg1"/>
              </a:solidFill>
              <a:latin typeface="Bahnschrift SemiCondensed" panose="020B0502040204020203" pitchFamily="34" charset="0"/>
            </a:endParaRPr>
          </a:p>
          <a:p>
            <a:pPr algn="just"/>
            <a:endParaRPr lang="ru-RU" dirty="0">
              <a:solidFill>
                <a:schemeClr val="bg1"/>
              </a:solidFill>
              <a:latin typeface="Bahnschrift SemiCondensed" panose="020B0502040204020203" pitchFamily="34" charset="0"/>
            </a:endParaRPr>
          </a:p>
          <a:p>
            <a:pPr algn="just"/>
            <a:endParaRPr lang="ru-RU" dirty="0">
              <a:solidFill>
                <a:schemeClr val="bg1"/>
              </a:solidFill>
              <a:latin typeface="Bahnschrift SemiCondensed" panose="020B0502040204020203" pitchFamily="34" charset="0"/>
            </a:endParaRPr>
          </a:p>
        </p:txBody>
      </p:sp>
      <p:pic>
        <p:nvPicPr>
          <p:cNvPr id="4" name="Рисунок 3">
            <a:extLst>
              <a:ext uri="{FF2B5EF4-FFF2-40B4-BE49-F238E27FC236}">
                <a16:creationId xmlns:a16="http://schemas.microsoft.com/office/drawing/2014/main" id="{306789A1-1146-5113-3171-AAD7FAB59C03}"/>
              </a:ext>
            </a:extLst>
          </p:cNvPr>
          <p:cNvPicPr>
            <a:picLocks noChangeAspect="1"/>
          </p:cNvPicPr>
          <p:nvPr/>
        </p:nvPicPr>
        <p:blipFill rotWithShape="1">
          <a:blip r:embed="rId2"/>
          <a:srcRect b="6803"/>
          <a:stretch/>
        </p:blipFill>
        <p:spPr>
          <a:xfrm>
            <a:off x="2885624" y="3247052"/>
            <a:ext cx="5472139" cy="348492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2720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113133-7325-B708-FC81-F14E973EB4BD}"/>
              </a:ext>
            </a:extLst>
          </p:cNvPr>
          <p:cNvSpPr txBox="1"/>
          <p:nvPr/>
        </p:nvSpPr>
        <p:spPr>
          <a:xfrm>
            <a:off x="0" y="5842337"/>
            <a:ext cx="6979298" cy="1015663"/>
          </a:xfrm>
          <a:prstGeom prst="rect">
            <a:avLst/>
          </a:prstGeom>
          <a:noFill/>
        </p:spPr>
        <p:txBody>
          <a:bodyPr wrap="square" rtlCol="0">
            <a:spAutoFit/>
          </a:bodyPr>
          <a:lstStyle/>
          <a:p>
            <a:pPr algn="just"/>
            <a:r>
              <a:rPr lang="ru-RU" sz="6000" dirty="0">
                <a:solidFill>
                  <a:schemeClr val="bg1"/>
                </a:solidFill>
                <a:latin typeface="Bahnschrift SemiCondensed" panose="020B0502040204020203" pitchFamily="34" charset="0"/>
              </a:rPr>
              <a:t>Спасибо за внимание!</a:t>
            </a:r>
          </a:p>
        </p:txBody>
      </p:sp>
    </p:spTree>
    <p:extLst>
      <p:ext uri="{BB962C8B-B14F-4D97-AF65-F5344CB8AC3E}">
        <p14:creationId xmlns:p14="http://schemas.microsoft.com/office/powerpoint/2010/main" val="1419852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1B83F7-CA6C-23F3-7980-3577A806B80D}"/>
              </a:ext>
            </a:extLst>
          </p:cNvPr>
          <p:cNvSpPr>
            <a:spLocks noGrp="1"/>
          </p:cNvSpPr>
          <p:nvPr>
            <p:ph type="title"/>
          </p:nvPr>
        </p:nvSpPr>
        <p:spPr>
          <a:xfrm>
            <a:off x="0" y="15082"/>
            <a:ext cx="12192000" cy="1325562"/>
          </a:xfrm>
        </p:spPr>
        <p:txBody>
          <a:bodyPr>
            <a:normAutofit/>
          </a:bodyPr>
          <a:lstStyle/>
          <a:p>
            <a:r>
              <a:rPr lang="ru-RU" sz="5400" dirty="0">
                <a:solidFill>
                  <a:schemeClr val="bg1"/>
                </a:solidFill>
                <a:latin typeface="Bahnschrift SemiCondensed" panose="020B0502040204020203" pitchFamily="34" charset="0"/>
              </a:rPr>
              <a:t>Что  такое </a:t>
            </a:r>
            <a:r>
              <a:rPr lang="en-US" sz="5400" dirty="0">
                <a:solidFill>
                  <a:schemeClr val="bg1"/>
                </a:solidFill>
                <a:latin typeface="Bahnschrift SemiCondensed" panose="020B0502040204020203" pitchFamily="34" charset="0"/>
              </a:rPr>
              <a:t>TypeScript?</a:t>
            </a:r>
            <a:endParaRPr lang="ru-RU" sz="5400" dirty="0">
              <a:solidFill>
                <a:schemeClr val="bg1"/>
              </a:solidFill>
              <a:latin typeface="Bahnschrift SemiCondensed" panose="020B0502040204020203" pitchFamily="34" charset="0"/>
            </a:endParaRPr>
          </a:p>
        </p:txBody>
      </p:sp>
      <p:sp>
        <p:nvSpPr>
          <p:cNvPr id="3" name="Объект 2">
            <a:extLst>
              <a:ext uri="{FF2B5EF4-FFF2-40B4-BE49-F238E27FC236}">
                <a16:creationId xmlns:a16="http://schemas.microsoft.com/office/drawing/2014/main" id="{21D53A04-B584-225D-BB89-8EC4C4826260}"/>
              </a:ext>
            </a:extLst>
          </p:cNvPr>
          <p:cNvSpPr>
            <a:spLocks noGrp="1"/>
          </p:cNvSpPr>
          <p:nvPr>
            <p:ph idx="1"/>
          </p:nvPr>
        </p:nvSpPr>
        <p:spPr>
          <a:xfrm>
            <a:off x="0" y="1340644"/>
            <a:ext cx="6096000" cy="5517356"/>
          </a:xfrm>
        </p:spPr>
        <p:txBody>
          <a:bodyPr>
            <a:normAutofit/>
          </a:bodyPr>
          <a:lstStyle/>
          <a:p>
            <a:pPr algn="just"/>
            <a:r>
              <a:rPr lang="ru-RU" dirty="0">
                <a:solidFill>
                  <a:schemeClr val="bg1"/>
                </a:solidFill>
                <a:latin typeface="Bahnschrift SemiCondensed" panose="020B0502040204020203" pitchFamily="34" charset="0"/>
              </a:rPr>
              <a:t>TypeScript - это язык программирования, который является надмножеством языка JavaScript. TypeScript добавляет статическую типизацию, объектно-ориентированные возможности и другие дополнительные функции к JavaScript, что делает его более мощным и надежным для разработки больших и сложных приложений. </a:t>
            </a:r>
            <a:endParaRPr lang="en-US" dirty="0">
              <a:solidFill>
                <a:schemeClr val="bg1"/>
              </a:solidFill>
              <a:latin typeface="Bahnschrift SemiCondensed" panose="020B0502040204020203" pitchFamily="34" charset="0"/>
            </a:endParaRPr>
          </a:p>
          <a:p>
            <a:pPr algn="just"/>
            <a:r>
              <a:rPr lang="ru-RU" dirty="0">
                <a:solidFill>
                  <a:schemeClr val="bg1"/>
                </a:solidFill>
                <a:latin typeface="Bahnschrift SemiCondensed" panose="020B0502040204020203" pitchFamily="34" charset="0"/>
              </a:rPr>
              <a:t>TypeScript компилируется в обычный JavaScript и может выполняться в любом совместимом с JavaScript окружении. Он поддерживается и разрабатывается Microsoft.</a:t>
            </a:r>
          </a:p>
        </p:txBody>
      </p:sp>
      <p:pic>
        <p:nvPicPr>
          <p:cNvPr id="2050" name="Picture 2" descr="Understand Typescript in 5 minutes - Je suis un dev">
            <a:extLst>
              <a:ext uri="{FF2B5EF4-FFF2-40B4-BE49-F238E27FC236}">
                <a16:creationId xmlns:a16="http://schemas.microsoft.com/office/drawing/2014/main" id="{5C7A20B3-1B6C-9922-DDB7-FDAEAFFBF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220" y="670322"/>
            <a:ext cx="2298898" cy="551735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908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1B83F7-CA6C-23F3-7980-3577A806B80D}"/>
              </a:ext>
            </a:extLst>
          </p:cNvPr>
          <p:cNvSpPr>
            <a:spLocks noGrp="1"/>
          </p:cNvSpPr>
          <p:nvPr>
            <p:ph type="title"/>
          </p:nvPr>
        </p:nvSpPr>
        <p:spPr>
          <a:xfrm>
            <a:off x="0" y="15082"/>
            <a:ext cx="12192000" cy="1325562"/>
          </a:xfrm>
        </p:spPr>
        <p:txBody>
          <a:bodyPr>
            <a:normAutofit/>
          </a:bodyPr>
          <a:lstStyle/>
          <a:p>
            <a:r>
              <a:rPr lang="ru-RU" sz="5400" dirty="0">
                <a:solidFill>
                  <a:schemeClr val="bg1"/>
                </a:solidFill>
                <a:latin typeface="Bahnschrift SemiCondensed" panose="020B0502040204020203" pitchFamily="34" charset="0"/>
              </a:rPr>
              <a:t>Установка </a:t>
            </a:r>
            <a:r>
              <a:rPr lang="en-US" sz="5400" dirty="0">
                <a:solidFill>
                  <a:schemeClr val="bg1"/>
                </a:solidFill>
                <a:latin typeface="Bahnschrift SemiCondensed" panose="020B0502040204020203" pitchFamily="34" charset="0"/>
              </a:rPr>
              <a:t>TypeScript</a:t>
            </a:r>
            <a:endParaRPr lang="ru-RU" sz="5400" dirty="0">
              <a:solidFill>
                <a:schemeClr val="bg1"/>
              </a:solidFill>
              <a:latin typeface="Bahnschrift SemiCondensed" panose="020B0502040204020203" pitchFamily="34" charset="0"/>
            </a:endParaRPr>
          </a:p>
        </p:txBody>
      </p:sp>
      <p:sp>
        <p:nvSpPr>
          <p:cNvPr id="3" name="Объект 2">
            <a:extLst>
              <a:ext uri="{FF2B5EF4-FFF2-40B4-BE49-F238E27FC236}">
                <a16:creationId xmlns:a16="http://schemas.microsoft.com/office/drawing/2014/main" id="{21D53A04-B584-225D-BB89-8EC4C4826260}"/>
              </a:ext>
            </a:extLst>
          </p:cNvPr>
          <p:cNvSpPr>
            <a:spLocks noGrp="1"/>
          </p:cNvSpPr>
          <p:nvPr>
            <p:ph idx="1"/>
          </p:nvPr>
        </p:nvSpPr>
        <p:spPr>
          <a:xfrm>
            <a:off x="0" y="1340644"/>
            <a:ext cx="12192000" cy="2088356"/>
          </a:xfrm>
        </p:spPr>
        <p:txBody>
          <a:bodyPr>
            <a:normAutofit/>
          </a:bodyPr>
          <a:lstStyle/>
          <a:p>
            <a:pPr algn="just"/>
            <a:r>
              <a:rPr lang="ru-RU" dirty="0">
                <a:solidFill>
                  <a:schemeClr val="bg1"/>
                </a:solidFill>
                <a:latin typeface="Bahnschrift SemiCondensed" panose="020B0502040204020203" pitchFamily="34" charset="0"/>
              </a:rPr>
              <a:t>Для установки через NPM необходимо установить Node.js (если он ранее не был установлен).</a:t>
            </a:r>
          </a:p>
          <a:p>
            <a:pPr algn="just"/>
            <a:r>
              <a:rPr lang="ru-RU" dirty="0">
                <a:solidFill>
                  <a:schemeClr val="bg1"/>
                </a:solidFill>
                <a:latin typeface="Bahnschrift SemiCondensed" panose="020B0502040204020203" pitchFamily="34" charset="0"/>
              </a:rPr>
              <a:t>Установка </a:t>
            </a:r>
            <a:r>
              <a:rPr lang="en-US" dirty="0">
                <a:solidFill>
                  <a:schemeClr val="bg1"/>
                </a:solidFill>
                <a:latin typeface="Bahnschrift SemiCondensed" panose="020B0502040204020203" pitchFamily="34" charset="0"/>
              </a:rPr>
              <a:t>TS: </a:t>
            </a:r>
            <a:r>
              <a:rPr lang="en-US" b="0" i="0" dirty="0">
                <a:solidFill>
                  <a:srgbClr val="FFFF00"/>
                </a:solidFill>
                <a:effectLst/>
                <a:latin typeface="SFMono-Regular"/>
              </a:rPr>
              <a:t>npm install </a:t>
            </a:r>
            <a:r>
              <a:rPr lang="en-US" b="0" i="0" dirty="0">
                <a:solidFill>
                  <a:srgbClr val="F8F8F2"/>
                </a:solidFill>
                <a:effectLst/>
                <a:latin typeface="SFMono-Regular"/>
              </a:rPr>
              <a:t>-g typescript</a:t>
            </a:r>
            <a:endParaRPr lang="ru-RU" dirty="0">
              <a:solidFill>
                <a:schemeClr val="bg1"/>
              </a:solidFill>
              <a:latin typeface="Bahnschrift SemiCondensed" panose="020B0502040204020203" pitchFamily="34" charset="0"/>
            </a:endParaRPr>
          </a:p>
          <a:p>
            <a:pPr algn="just"/>
            <a:r>
              <a:rPr lang="ru-RU" dirty="0">
                <a:solidFill>
                  <a:schemeClr val="bg1"/>
                </a:solidFill>
                <a:latin typeface="Bahnschrift SemiCondensed" panose="020B0502040204020203" pitchFamily="34" charset="0"/>
              </a:rPr>
              <a:t>Обновление </a:t>
            </a:r>
            <a:r>
              <a:rPr lang="en-US" dirty="0">
                <a:solidFill>
                  <a:schemeClr val="bg1"/>
                </a:solidFill>
                <a:latin typeface="Bahnschrift SemiCondensed" panose="020B0502040204020203" pitchFamily="34" charset="0"/>
              </a:rPr>
              <a:t>TS: </a:t>
            </a:r>
            <a:r>
              <a:rPr lang="en-US" b="0" i="0" dirty="0">
                <a:solidFill>
                  <a:srgbClr val="FFFF00"/>
                </a:solidFill>
                <a:effectLst/>
                <a:latin typeface="SFMono-Regular"/>
              </a:rPr>
              <a:t>npm</a:t>
            </a:r>
            <a:r>
              <a:rPr lang="en-US" b="0" i="0" dirty="0">
                <a:solidFill>
                  <a:srgbClr val="F8F8F2"/>
                </a:solidFill>
                <a:effectLst/>
                <a:latin typeface="SFMono-Regular"/>
              </a:rPr>
              <a:t> update -g typescript</a:t>
            </a:r>
            <a:endParaRPr lang="en-US" dirty="0">
              <a:solidFill>
                <a:schemeClr val="bg1"/>
              </a:solidFill>
              <a:latin typeface="Bahnschrift SemiCondensed" panose="020B0502040204020203" pitchFamily="34" charset="0"/>
            </a:endParaRPr>
          </a:p>
          <a:p>
            <a:pPr algn="just"/>
            <a:r>
              <a:rPr lang="ru-RU" dirty="0">
                <a:solidFill>
                  <a:schemeClr val="bg1"/>
                </a:solidFill>
                <a:latin typeface="Bahnschrift SemiCondensed" panose="020B0502040204020203" pitchFamily="34" charset="0"/>
              </a:rPr>
              <a:t>Проверка установленной версии </a:t>
            </a:r>
            <a:r>
              <a:rPr lang="en-US" dirty="0">
                <a:solidFill>
                  <a:schemeClr val="bg1"/>
                </a:solidFill>
                <a:latin typeface="Bahnschrift SemiCondensed" panose="020B0502040204020203" pitchFamily="34" charset="0"/>
              </a:rPr>
              <a:t>TS: </a:t>
            </a:r>
            <a:r>
              <a:rPr lang="en-US" b="0" i="0" dirty="0">
                <a:solidFill>
                  <a:srgbClr val="FFFF00"/>
                </a:solidFill>
                <a:effectLst/>
                <a:latin typeface="SFMono-Regular"/>
              </a:rPr>
              <a:t>tsc</a:t>
            </a:r>
            <a:r>
              <a:rPr lang="en-US" b="0" i="0" dirty="0">
                <a:solidFill>
                  <a:srgbClr val="F8F8F2"/>
                </a:solidFill>
                <a:effectLst/>
                <a:latin typeface="SFMono-Regular"/>
              </a:rPr>
              <a:t> -v</a:t>
            </a:r>
            <a:endParaRPr lang="ru-RU" dirty="0">
              <a:solidFill>
                <a:schemeClr val="bg1"/>
              </a:solidFill>
              <a:latin typeface="Bahnschrift SemiCondensed" panose="020B0502040204020203" pitchFamily="34" charset="0"/>
            </a:endParaRPr>
          </a:p>
        </p:txBody>
      </p:sp>
      <p:pic>
        <p:nvPicPr>
          <p:cNvPr id="5" name="Рисунок 4">
            <a:extLst>
              <a:ext uri="{FF2B5EF4-FFF2-40B4-BE49-F238E27FC236}">
                <a16:creationId xmlns:a16="http://schemas.microsoft.com/office/drawing/2014/main" id="{B8968A2C-86A8-DC07-FBA5-BC9AFD84D729}"/>
              </a:ext>
            </a:extLst>
          </p:cNvPr>
          <p:cNvPicPr>
            <a:picLocks noChangeAspect="1"/>
          </p:cNvPicPr>
          <p:nvPr/>
        </p:nvPicPr>
        <p:blipFill>
          <a:blip r:embed="rId2"/>
          <a:stretch>
            <a:fillRect/>
          </a:stretch>
        </p:blipFill>
        <p:spPr>
          <a:xfrm>
            <a:off x="214074" y="3495040"/>
            <a:ext cx="7964011" cy="647790"/>
          </a:xfrm>
          <a:prstGeom prst="rect">
            <a:avLst/>
          </a:prstGeom>
          <a:ln>
            <a:noFill/>
          </a:ln>
          <a:effectLst>
            <a:outerShdw blurRad="292100" dist="139700" dir="2700000" algn="tl" rotWithShape="0">
              <a:srgbClr val="333333">
                <a:alpha val="65000"/>
              </a:srgbClr>
            </a:outerShdw>
          </a:effectLst>
        </p:spPr>
      </p:pic>
      <p:pic>
        <p:nvPicPr>
          <p:cNvPr id="7" name="Рисунок 6">
            <a:extLst>
              <a:ext uri="{FF2B5EF4-FFF2-40B4-BE49-F238E27FC236}">
                <a16:creationId xmlns:a16="http://schemas.microsoft.com/office/drawing/2014/main" id="{5CB5D61A-93B5-1E05-159C-80E5152C590C}"/>
              </a:ext>
            </a:extLst>
          </p:cNvPr>
          <p:cNvPicPr>
            <a:picLocks noChangeAspect="1"/>
          </p:cNvPicPr>
          <p:nvPr/>
        </p:nvPicPr>
        <p:blipFill>
          <a:blip r:embed="rId3"/>
          <a:stretch>
            <a:fillRect/>
          </a:stretch>
        </p:blipFill>
        <p:spPr>
          <a:xfrm>
            <a:off x="214074" y="4369402"/>
            <a:ext cx="5296639" cy="476316"/>
          </a:xfrm>
          <a:prstGeom prst="rect">
            <a:avLst/>
          </a:prstGeom>
          <a:ln>
            <a:noFill/>
          </a:ln>
          <a:effectLst>
            <a:outerShdw blurRad="292100" dist="139700" dir="2700000" algn="tl" rotWithShape="0">
              <a:srgbClr val="333333">
                <a:alpha val="65000"/>
              </a:srgbClr>
            </a:outerShdw>
          </a:effectLst>
        </p:spPr>
      </p:pic>
      <p:pic>
        <p:nvPicPr>
          <p:cNvPr id="9" name="Рисунок 8">
            <a:extLst>
              <a:ext uri="{FF2B5EF4-FFF2-40B4-BE49-F238E27FC236}">
                <a16:creationId xmlns:a16="http://schemas.microsoft.com/office/drawing/2014/main" id="{4E9D85D8-9B3E-AD18-7CEA-56EB71F181FD}"/>
              </a:ext>
            </a:extLst>
          </p:cNvPr>
          <p:cNvPicPr>
            <a:picLocks noChangeAspect="1"/>
          </p:cNvPicPr>
          <p:nvPr/>
        </p:nvPicPr>
        <p:blipFill>
          <a:blip r:embed="rId4"/>
          <a:stretch>
            <a:fillRect/>
          </a:stretch>
        </p:blipFill>
        <p:spPr>
          <a:xfrm>
            <a:off x="214074" y="5102770"/>
            <a:ext cx="3620005" cy="543001"/>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76D385C4-102F-1AD6-E9E2-052562BB637D}"/>
              </a:ext>
            </a:extLst>
          </p:cNvPr>
          <p:cNvSpPr txBox="1"/>
          <p:nvPr/>
        </p:nvSpPr>
        <p:spPr>
          <a:xfrm>
            <a:off x="8357923" y="5148024"/>
            <a:ext cx="1776138" cy="1015663"/>
          </a:xfrm>
          <a:prstGeom prst="rect">
            <a:avLst/>
          </a:prstGeom>
          <a:noFill/>
        </p:spPr>
        <p:txBody>
          <a:bodyPr wrap="square" rtlCol="0">
            <a:spAutoFit/>
          </a:bodyPr>
          <a:lstStyle/>
          <a:p>
            <a:pPr algn="just"/>
            <a:r>
              <a:rPr lang="ru-RU" sz="1200" dirty="0">
                <a:solidFill>
                  <a:schemeClr val="bg1"/>
                </a:solidFill>
                <a:latin typeface="Bahnschrift SemiCondensed" panose="020B0502040204020203" pitchFamily="34" charset="0"/>
              </a:rPr>
              <a:t>На самом деле можете не устанавливать всё это, для наших программ хватит и онлайн компилятора.</a:t>
            </a:r>
          </a:p>
        </p:txBody>
      </p:sp>
      <p:pic>
        <p:nvPicPr>
          <p:cNvPr id="3074" name="Picture 2">
            <a:extLst>
              <a:ext uri="{FF2B5EF4-FFF2-40B4-BE49-F238E27FC236}">
                <a16:creationId xmlns:a16="http://schemas.microsoft.com/office/drawing/2014/main" id="{FDF8AA3A-07B1-5595-2A12-738CE90008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57924" y="3495040"/>
            <a:ext cx="1776138" cy="156695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461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1B83F7-CA6C-23F3-7980-3577A806B80D}"/>
              </a:ext>
            </a:extLst>
          </p:cNvPr>
          <p:cNvSpPr>
            <a:spLocks noGrp="1"/>
          </p:cNvSpPr>
          <p:nvPr>
            <p:ph type="title"/>
          </p:nvPr>
        </p:nvSpPr>
        <p:spPr>
          <a:xfrm>
            <a:off x="0" y="15082"/>
            <a:ext cx="12192000" cy="1325562"/>
          </a:xfrm>
        </p:spPr>
        <p:txBody>
          <a:bodyPr>
            <a:normAutofit/>
          </a:bodyPr>
          <a:lstStyle/>
          <a:p>
            <a:r>
              <a:rPr lang="ru-RU" sz="5400" dirty="0">
                <a:solidFill>
                  <a:schemeClr val="bg1"/>
                </a:solidFill>
                <a:latin typeface="Bahnschrift SemiCondensed" panose="020B0502040204020203" pitchFamily="34" charset="0"/>
              </a:rPr>
              <a:t>Типы данных в </a:t>
            </a:r>
            <a:r>
              <a:rPr lang="en-US" sz="5400" dirty="0">
                <a:solidFill>
                  <a:schemeClr val="bg1"/>
                </a:solidFill>
                <a:latin typeface="Bahnschrift SemiCondensed" panose="020B0502040204020203" pitchFamily="34" charset="0"/>
              </a:rPr>
              <a:t>TS</a:t>
            </a:r>
            <a:r>
              <a:rPr lang="ru-RU" sz="5400" dirty="0">
                <a:solidFill>
                  <a:schemeClr val="bg1"/>
                </a:solidFill>
                <a:latin typeface="Bahnschrift SemiCondensed" panose="020B0502040204020203" pitchFamily="34" charset="0"/>
              </a:rPr>
              <a:t> и </a:t>
            </a:r>
            <a:r>
              <a:rPr lang="en-US" sz="5400" dirty="0">
                <a:solidFill>
                  <a:schemeClr val="bg1"/>
                </a:solidFill>
                <a:latin typeface="Bahnschrift SemiCondensed" panose="020B0502040204020203" pitchFamily="34" charset="0"/>
              </a:rPr>
              <a:t>any</a:t>
            </a:r>
            <a:endParaRPr lang="ru-RU" sz="5400" dirty="0">
              <a:solidFill>
                <a:schemeClr val="bg1"/>
              </a:solidFill>
              <a:latin typeface="Bahnschrift SemiCondensed" panose="020B0502040204020203" pitchFamily="34" charset="0"/>
            </a:endParaRPr>
          </a:p>
        </p:txBody>
      </p:sp>
      <p:sp>
        <p:nvSpPr>
          <p:cNvPr id="3" name="Объект 2">
            <a:extLst>
              <a:ext uri="{FF2B5EF4-FFF2-40B4-BE49-F238E27FC236}">
                <a16:creationId xmlns:a16="http://schemas.microsoft.com/office/drawing/2014/main" id="{21D53A04-B584-225D-BB89-8EC4C4826260}"/>
              </a:ext>
            </a:extLst>
          </p:cNvPr>
          <p:cNvSpPr>
            <a:spLocks noGrp="1"/>
          </p:cNvSpPr>
          <p:nvPr>
            <p:ph idx="1"/>
          </p:nvPr>
        </p:nvSpPr>
        <p:spPr>
          <a:xfrm>
            <a:off x="0" y="1340644"/>
            <a:ext cx="6096000" cy="5517356"/>
          </a:xfrm>
        </p:spPr>
        <p:txBody>
          <a:bodyPr>
            <a:normAutofit fontScale="92500" lnSpcReduction="10000"/>
          </a:bodyPr>
          <a:lstStyle/>
          <a:p>
            <a:pPr algn="just"/>
            <a:r>
              <a:rPr lang="ru-RU" dirty="0">
                <a:solidFill>
                  <a:schemeClr val="bg1"/>
                </a:solidFill>
                <a:latin typeface="Bahnschrift SemiCondensed" panose="020B0502040204020203" pitchFamily="34" charset="0"/>
              </a:rPr>
              <a:t>Затронем типы данных в </a:t>
            </a:r>
            <a:r>
              <a:rPr lang="en-US" dirty="0">
                <a:solidFill>
                  <a:schemeClr val="bg1"/>
                </a:solidFill>
                <a:latin typeface="Bahnschrift SemiCondensed" panose="020B0502040204020203" pitchFamily="34" charset="0"/>
              </a:rPr>
              <a:t>TypeScript</a:t>
            </a:r>
            <a:r>
              <a:rPr lang="ru-RU" dirty="0">
                <a:solidFill>
                  <a:schemeClr val="bg1"/>
                </a:solidFill>
                <a:latin typeface="Bahnschrift SemiCondensed" panose="020B0502040204020203" pitchFamily="34" charset="0"/>
              </a:rPr>
              <a:t>. Многие из стандартных </a:t>
            </a:r>
            <a:r>
              <a:rPr lang="en-US" dirty="0">
                <a:solidFill>
                  <a:schemeClr val="bg1"/>
                </a:solidFill>
                <a:latin typeface="Bahnschrift SemiCondensed" panose="020B0502040204020203" pitchFamily="34" charset="0"/>
              </a:rPr>
              <a:t>JS </a:t>
            </a:r>
            <a:r>
              <a:rPr lang="ru-RU" dirty="0">
                <a:solidFill>
                  <a:schemeClr val="bg1"/>
                </a:solidFill>
                <a:latin typeface="Bahnschrift SemiCondensed" panose="020B0502040204020203" pitchFamily="34" charset="0"/>
              </a:rPr>
              <a:t>типов вы знаете, поэтому выделю только те типы, которые приносит </a:t>
            </a:r>
            <a:r>
              <a:rPr lang="en-US" dirty="0">
                <a:solidFill>
                  <a:schemeClr val="bg1"/>
                </a:solidFill>
                <a:latin typeface="Bahnschrift SemiCondensed" panose="020B0502040204020203" pitchFamily="34" charset="0"/>
              </a:rPr>
              <a:t>TS.</a:t>
            </a:r>
          </a:p>
          <a:p>
            <a:pPr algn="just"/>
            <a:r>
              <a:rPr lang="en-US" dirty="0">
                <a:solidFill>
                  <a:schemeClr val="bg1"/>
                </a:solidFill>
                <a:latin typeface="Bahnschrift SemiCondensed" panose="020B0502040204020203" pitchFamily="34" charset="0"/>
              </a:rPr>
              <a:t>any: </a:t>
            </a:r>
            <a:r>
              <a:rPr lang="ru-RU" dirty="0">
                <a:solidFill>
                  <a:schemeClr val="bg1"/>
                </a:solidFill>
                <a:latin typeface="Bahnschrift SemiCondensed" panose="020B0502040204020203" pitchFamily="34" charset="0"/>
              </a:rPr>
              <a:t>описывает данные, тип которых может быть неизвестен на момент написания кода. Это может показаться удобным, но не стоит так думать. Если на постоянной основе использовать данный тип данных то какой вообще смысл в одном из главных преимуществ, что даёт нам </a:t>
            </a:r>
            <a:r>
              <a:rPr lang="en-US" dirty="0">
                <a:solidFill>
                  <a:schemeClr val="bg1"/>
                </a:solidFill>
                <a:latin typeface="Bahnschrift SemiCondensed" panose="020B0502040204020203" pitchFamily="34" charset="0"/>
              </a:rPr>
              <a:t>TS – </a:t>
            </a:r>
            <a:r>
              <a:rPr lang="ru-RU" dirty="0">
                <a:solidFill>
                  <a:schemeClr val="bg1"/>
                </a:solidFill>
                <a:latin typeface="Bahnschrift SemiCondensed" panose="020B0502040204020203" pitchFamily="34" charset="0"/>
              </a:rPr>
              <a:t>типизация, что может привести к ошибкам в будущем. Нужно стараться сводить использование </a:t>
            </a:r>
            <a:r>
              <a:rPr lang="en-US" dirty="0">
                <a:solidFill>
                  <a:schemeClr val="bg1"/>
                </a:solidFill>
                <a:latin typeface="Bahnschrift SemiCondensed" panose="020B0502040204020203" pitchFamily="34" charset="0"/>
              </a:rPr>
              <a:t>any </a:t>
            </a:r>
            <a:r>
              <a:rPr lang="ru-RU" dirty="0">
                <a:solidFill>
                  <a:schemeClr val="bg1"/>
                </a:solidFill>
                <a:latin typeface="Bahnschrift SemiCondensed" panose="020B0502040204020203" pitchFamily="34" charset="0"/>
              </a:rPr>
              <a:t>к минимуму.</a:t>
            </a:r>
            <a:endParaRPr lang="en-US" dirty="0">
              <a:solidFill>
                <a:schemeClr val="bg1"/>
              </a:solidFill>
              <a:latin typeface="Bahnschrift SemiCondensed" panose="020B0502040204020203" pitchFamily="34" charset="0"/>
            </a:endParaRPr>
          </a:p>
          <a:p>
            <a:pPr algn="just"/>
            <a:r>
              <a:rPr lang="en-US" dirty="0">
                <a:solidFill>
                  <a:schemeClr val="bg1"/>
                </a:solidFill>
                <a:latin typeface="Bahnschrift SemiCondensed" panose="020B0502040204020203" pitchFamily="34" charset="0"/>
              </a:rPr>
              <a:t>enum: </a:t>
            </a:r>
            <a:r>
              <a:rPr lang="ru-RU" dirty="0">
                <a:solidFill>
                  <a:schemeClr val="bg1"/>
                </a:solidFill>
                <a:latin typeface="Bahnschrift SemiCondensed" panose="020B0502040204020203" pitchFamily="34" charset="0"/>
              </a:rPr>
              <a:t>тип перечисления, позволяет определить набор именованных значений. </a:t>
            </a:r>
          </a:p>
          <a:p>
            <a:pPr algn="just"/>
            <a:r>
              <a:rPr lang="ru-RU" dirty="0">
                <a:solidFill>
                  <a:schemeClr val="bg1"/>
                </a:solidFill>
                <a:latin typeface="Bahnschrift SemiCondensed" panose="020B0502040204020203" pitchFamily="34" charset="0"/>
              </a:rPr>
              <a:t>never: представляет тип, значение которого недостижимо. Например, функция, которая всегда выбрасывает ошибку, имеет тип never. </a:t>
            </a:r>
            <a:endParaRPr lang="en-US" dirty="0">
              <a:solidFill>
                <a:schemeClr val="bg1"/>
              </a:solidFill>
              <a:latin typeface="Bahnschrift SemiCondensed" panose="020B0502040204020203" pitchFamily="34" charset="0"/>
            </a:endParaRPr>
          </a:p>
          <a:p>
            <a:pPr algn="just"/>
            <a:r>
              <a:rPr lang="ru-RU" dirty="0">
                <a:solidFill>
                  <a:schemeClr val="bg1"/>
                </a:solidFill>
                <a:latin typeface="Bahnschrift SemiCondensed" panose="020B0502040204020203" pitchFamily="34" charset="0"/>
              </a:rPr>
              <a:t>object: используется для описания объектов, которые не являются конкретным классом или типом.</a:t>
            </a:r>
            <a:endParaRPr lang="en-US" dirty="0">
              <a:solidFill>
                <a:schemeClr val="bg1"/>
              </a:solidFill>
              <a:latin typeface="Bahnschrift SemiCondensed" panose="020B0502040204020203" pitchFamily="34" charset="0"/>
            </a:endParaRPr>
          </a:p>
          <a:p>
            <a:pPr algn="just"/>
            <a:r>
              <a:rPr lang="ru-RU" dirty="0">
                <a:solidFill>
                  <a:schemeClr val="bg1"/>
                </a:solidFill>
                <a:latin typeface="Bahnschrift SemiCondensed" panose="020B0502040204020203" pitchFamily="34" charset="0"/>
              </a:rPr>
              <a:t>Кортеж (tuple): представляет собой упорядоченный набор значений разных типов.</a:t>
            </a:r>
          </a:p>
        </p:txBody>
      </p:sp>
      <p:pic>
        <p:nvPicPr>
          <p:cNvPr id="4" name="Рисунок 3">
            <a:extLst>
              <a:ext uri="{FF2B5EF4-FFF2-40B4-BE49-F238E27FC236}">
                <a16:creationId xmlns:a16="http://schemas.microsoft.com/office/drawing/2014/main" id="{416A7680-6069-9C92-CECE-2D7896A15948}"/>
              </a:ext>
            </a:extLst>
          </p:cNvPr>
          <p:cNvPicPr>
            <a:picLocks noChangeAspect="1"/>
          </p:cNvPicPr>
          <p:nvPr/>
        </p:nvPicPr>
        <p:blipFill>
          <a:blip r:embed="rId2"/>
          <a:stretch>
            <a:fillRect/>
          </a:stretch>
        </p:blipFill>
        <p:spPr>
          <a:xfrm>
            <a:off x="6288833" y="1340644"/>
            <a:ext cx="4814596" cy="2469509"/>
          </a:xfrm>
          <a:prstGeom prst="rect">
            <a:avLst/>
          </a:prstGeom>
          <a:ln>
            <a:noFill/>
          </a:ln>
          <a:effectLst>
            <a:outerShdw blurRad="190500" algn="tl" rotWithShape="0">
              <a:srgbClr val="000000">
                <a:alpha val="70000"/>
              </a:srgbClr>
            </a:outerShdw>
          </a:effectLst>
        </p:spPr>
      </p:pic>
      <p:pic>
        <p:nvPicPr>
          <p:cNvPr id="5" name="Рисунок 4">
            <a:extLst>
              <a:ext uri="{FF2B5EF4-FFF2-40B4-BE49-F238E27FC236}">
                <a16:creationId xmlns:a16="http://schemas.microsoft.com/office/drawing/2014/main" id="{81E20D94-EC43-2B62-3FBF-A1D31257BE60}"/>
              </a:ext>
            </a:extLst>
          </p:cNvPr>
          <p:cNvPicPr>
            <a:picLocks noChangeAspect="1"/>
          </p:cNvPicPr>
          <p:nvPr/>
        </p:nvPicPr>
        <p:blipFill>
          <a:blip r:embed="rId3"/>
          <a:stretch>
            <a:fillRect/>
          </a:stretch>
        </p:blipFill>
        <p:spPr>
          <a:xfrm>
            <a:off x="6288833" y="4044698"/>
            <a:ext cx="3461657" cy="246950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49477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1B83F7-CA6C-23F3-7980-3577A806B80D}"/>
              </a:ext>
            </a:extLst>
          </p:cNvPr>
          <p:cNvSpPr>
            <a:spLocks noGrp="1"/>
          </p:cNvSpPr>
          <p:nvPr>
            <p:ph type="title"/>
          </p:nvPr>
        </p:nvSpPr>
        <p:spPr>
          <a:xfrm>
            <a:off x="0" y="15082"/>
            <a:ext cx="12192000" cy="1325562"/>
          </a:xfrm>
        </p:spPr>
        <p:txBody>
          <a:bodyPr>
            <a:normAutofit/>
          </a:bodyPr>
          <a:lstStyle/>
          <a:p>
            <a:r>
              <a:rPr lang="ru-RU" sz="5400" dirty="0">
                <a:solidFill>
                  <a:schemeClr val="bg1"/>
                </a:solidFill>
                <a:latin typeface="Bahnschrift SemiCondensed" panose="020B0502040204020203" pitchFamily="34" charset="0"/>
              </a:rPr>
              <a:t>Функции в </a:t>
            </a:r>
            <a:r>
              <a:rPr lang="en-US" sz="5400" dirty="0">
                <a:solidFill>
                  <a:schemeClr val="bg1"/>
                </a:solidFill>
                <a:latin typeface="Bahnschrift SemiCondensed" panose="020B0502040204020203" pitchFamily="34" charset="0"/>
              </a:rPr>
              <a:t>TS</a:t>
            </a:r>
            <a:endParaRPr lang="ru-RU" sz="5400" dirty="0">
              <a:solidFill>
                <a:schemeClr val="bg1"/>
              </a:solidFill>
              <a:latin typeface="Bahnschrift SemiCondensed" panose="020B0502040204020203" pitchFamily="34" charset="0"/>
            </a:endParaRPr>
          </a:p>
        </p:txBody>
      </p:sp>
      <p:sp>
        <p:nvSpPr>
          <p:cNvPr id="3" name="Объект 2">
            <a:extLst>
              <a:ext uri="{FF2B5EF4-FFF2-40B4-BE49-F238E27FC236}">
                <a16:creationId xmlns:a16="http://schemas.microsoft.com/office/drawing/2014/main" id="{21D53A04-B584-225D-BB89-8EC4C4826260}"/>
              </a:ext>
            </a:extLst>
          </p:cNvPr>
          <p:cNvSpPr>
            <a:spLocks noGrp="1"/>
          </p:cNvSpPr>
          <p:nvPr>
            <p:ph idx="1"/>
          </p:nvPr>
        </p:nvSpPr>
        <p:spPr>
          <a:xfrm>
            <a:off x="0" y="1340644"/>
            <a:ext cx="6096000" cy="5517356"/>
          </a:xfrm>
        </p:spPr>
        <p:txBody>
          <a:bodyPr>
            <a:normAutofit/>
          </a:bodyPr>
          <a:lstStyle/>
          <a:p>
            <a:pPr algn="just"/>
            <a:r>
              <a:rPr lang="ru-RU" dirty="0">
                <a:solidFill>
                  <a:schemeClr val="bg1"/>
                </a:solidFill>
                <a:latin typeface="Bahnschrift SemiCondensed" panose="020B0502040204020203" pitchFamily="34" charset="0"/>
              </a:rPr>
              <a:t>Функция может иметь параметры, которые указываются после названия функции в скобках через запятую. Через двоеточие после имени параметра указывается его тип</a:t>
            </a:r>
            <a:r>
              <a:rPr lang="en-US" dirty="0">
                <a:solidFill>
                  <a:schemeClr val="bg1"/>
                </a:solidFill>
                <a:latin typeface="Bahnschrift SemiCondensed" panose="020B0502040204020203" pitchFamily="34" charset="0"/>
              </a:rPr>
              <a:t>.</a:t>
            </a:r>
          </a:p>
          <a:p>
            <a:pPr algn="just"/>
            <a:r>
              <a:rPr lang="ru-RU" dirty="0">
                <a:solidFill>
                  <a:schemeClr val="bg1"/>
                </a:solidFill>
                <a:latin typeface="Bahnschrift SemiCondensed" panose="020B0502040204020203" pitchFamily="34" charset="0"/>
              </a:rPr>
              <a:t>Функция может возвращать значение определенного типа, который еще называется типом функции. Возвращаемый тип функции ставится после списка параметров через двоеточие</a:t>
            </a:r>
            <a:r>
              <a:rPr lang="en-US" dirty="0">
                <a:solidFill>
                  <a:schemeClr val="bg1"/>
                </a:solidFill>
                <a:latin typeface="Bahnschrift SemiCondensed" panose="020B0502040204020203" pitchFamily="34" charset="0"/>
              </a:rPr>
              <a:t>.</a:t>
            </a:r>
          </a:p>
          <a:p>
            <a:pPr algn="just"/>
            <a:r>
              <a:rPr lang="ru-RU" dirty="0">
                <a:solidFill>
                  <a:schemeClr val="bg1"/>
                </a:solidFill>
                <a:latin typeface="Bahnschrift SemiCondensed" panose="020B0502040204020203" pitchFamily="34" charset="0"/>
              </a:rPr>
              <a:t>Если функция ничего не возвращает, то указывается тип void</a:t>
            </a:r>
            <a:r>
              <a:rPr lang="en-US" dirty="0">
                <a:solidFill>
                  <a:schemeClr val="bg1"/>
                </a:solidFill>
                <a:latin typeface="Bahnschrift SemiCondensed" panose="020B0502040204020203" pitchFamily="34" charset="0"/>
              </a:rPr>
              <a:t> (</a:t>
            </a:r>
            <a:r>
              <a:rPr lang="ru-RU" dirty="0">
                <a:solidFill>
                  <a:schemeClr val="bg1"/>
                </a:solidFill>
                <a:latin typeface="Bahnschrift SemiCondensed" panose="020B0502040204020203" pitchFamily="34" charset="0"/>
              </a:rPr>
              <a:t>В принципе мы можем и не указывать тип, тогда он будет выводиться неявно на основе возвращаемого значения</a:t>
            </a:r>
            <a:r>
              <a:rPr lang="en-US" dirty="0">
                <a:solidFill>
                  <a:schemeClr val="bg1"/>
                </a:solidFill>
                <a:latin typeface="Bahnschrift SemiCondensed" panose="020B0502040204020203" pitchFamily="34" charset="0"/>
              </a:rPr>
              <a:t>).</a:t>
            </a:r>
          </a:p>
          <a:p>
            <a:pPr algn="just"/>
            <a:r>
              <a:rPr lang="ru-RU" dirty="0">
                <a:solidFill>
                  <a:schemeClr val="bg1"/>
                </a:solidFill>
                <a:latin typeface="Bahnschrift SemiCondensed" panose="020B0502040204020203" pitchFamily="34" charset="0"/>
              </a:rPr>
              <a:t>Чтобы иметь возможность передавать различное число значений в функцию, в TS некоторые параметры можно объявить как необязательные. Необязательные параметры должны быть помечены вопросительным знаком ?. Причем необязательные параметры должны идти после обязательных</a:t>
            </a:r>
            <a:r>
              <a:rPr lang="en-US" dirty="0">
                <a:solidFill>
                  <a:schemeClr val="bg1"/>
                </a:solidFill>
                <a:latin typeface="Bahnschrift SemiCondensed" panose="020B0502040204020203" pitchFamily="34" charset="0"/>
              </a:rPr>
              <a:t>.</a:t>
            </a:r>
          </a:p>
          <a:p>
            <a:pPr algn="just"/>
            <a:endParaRPr lang="en-US" dirty="0">
              <a:solidFill>
                <a:schemeClr val="bg1"/>
              </a:solidFill>
              <a:latin typeface="Bahnschrift SemiCondensed" panose="020B0502040204020203" pitchFamily="34" charset="0"/>
            </a:endParaRPr>
          </a:p>
          <a:p>
            <a:pPr algn="just"/>
            <a:endParaRPr lang="ru-RU" dirty="0">
              <a:solidFill>
                <a:schemeClr val="bg1"/>
              </a:solidFill>
              <a:latin typeface="Bahnschrift SemiCondensed" panose="020B0502040204020203" pitchFamily="34" charset="0"/>
            </a:endParaRPr>
          </a:p>
        </p:txBody>
      </p:sp>
      <p:pic>
        <p:nvPicPr>
          <p:cNvPr id="5" name="Рисунок 4">
            <a:extLst>
              <a:ext uri="{FF2B5EF4-FFF2-40B4-BE49-F238E27FC236}">
                <a16:creationId xmlns:a16="http://schemas.microsoft.com/office/drawing/2014/main" id="{2DB18366-C428-4DB5-7ED0-5FF0FDEC05E8}"/>
              </a:ext>
            </a:extLst>
          </p:cNvPr>
          <p:cNvPicPr>
            <a:picLocks noChangeAspect="1"/>
          </p:cNvPicPr>
          <p:nvPr/>
        </p:nvPicPr>
        <p:blipFill>
          <a:blip r:embed="rId2"/>
          <a:stretch>
            <a:fillRect/>
          </a:stretch>
        </p:blipFill>
        <p:spPr>
          <a:xfrm>
            <a:off x="6537156" y="1340644"/>
            <a:ext cx="4286848" cy="2619741"/>
          </a:xfrm>
          <a:prstGeom prst="rect">
            <a:avLst/>
          </a:prstGeom>
          <a:ln>
            <a:noFill/>
          </a:ln>
          <a:effectLst>
            <a:outerShdw blurRad="190500" algn="tl" rotWithShape="0">
              <a:srgbClr val="000000">
                <a:alpha val="70000"/>
              </a:srgbClr>
            </a:outerShdw>
          </a:effectLst>
        </p:spPr>
      </p:pic>
      <p:pic>
        <p:nvPicPr>
          <p:cNvPr id="7" name="Рисунок 6">
            <a:extLst>
              <a:ext uri="{FF2B5EF4-FFF2-40B4-BE49-F238E27FC236}">
                <a16:creationId xmlns:a16="http://schemas.microsoft.com/office/drawing/2014/main" id="{D4A110EA-05A3-A976-3599-DB241B6F6BF3}"/>
              </a:ext>
            </a:extLst>
          </p:cNvPr>
          <p:cNvPicPr>
            <a:picLocks noChangeAspect="1"/>
          </p:cNvPicPr>
          <p:nvPr/>
        </p:nvPicPr>
        <p:blipFill>
          <a:blip r:embed="rId3"/>
          <a:stretch>
            <a:fillRect/>
          </a:stretch>
        </p:blipFill>
        <p:spPr>
          <a:xfrm>
            <a:off x="6537156" y="4099322"/>
            <a:ext cx="4286848" cy="259340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66184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1B83F7-CA6C-23F3-7980-3577A806B80D}"/>
              </a:ext>
            </a:extLst>
          </p:cNvPr>
          <p:cNvSpPr>
            <a:spLocks noGrp="1"/>
          </p:cNvSpPr>
          <p:nvPr>
            <p:ph type="title"/>
          </p:nvPr>
        </p:nvSpPr>
        <p:spPr>
          <a:xfrm>
            <a:off x="0" y="15082"/>
            <a:ext cx="12192000" cy="1325562"/>
          </a:xfrm>
        </p:spPr>
        <p:txBody>
          <a:bodyPr>
            <a:normAutofit/>
          </a:bodyPr>
          <a:lstStyle/>
          <a:p>
            <a:r>
              <a:rPr lang="ru-RU" sz="5400" dirty="0">
                <a:solidFill>
                  <a:schemeClr val="bg1"/>
                </a:solidFill>
                <a:latin typeface="Bahnschrift SemiCondensed" panose="020B0502040204020203" pitchFamily="34" charset="0"/>
              </a:rPr>
              <a:t>Классы в </a:t>
            </a:r>
            <a:r>
              <a:rPr lang="en-US" sz="5400" dirty="0">
                <a:solidFill>
                  <a:schemeClr val="bg1"/>
                </a:solidFill>
                <a:latin typeface="Bahnschrift SemiCondensed" panose="020B0502040204020203" pitchFamily="34" charset="0"/>
              </a:rPr>
              <a:t>TS</a:t>
            </a:r>
            <a:endParaRPr lang="ru-RU" sz="5400" dirty="0">
              <a:solidFill>
                <a:schemeClr val="bg1"/>
              </a:solidFill>
              <a:latin typeface="Bahnschrift SemiCondensed" panose="020B0502040204020203" pitchFamily="34" charset="0"/>
            </a:endParaRPr>
          </a:p>
        </p:txBody>
      </p:sp>
      <p:sp>
        <p:nvSpPr>
          <p:cNvPr id="3" name="Объект 2">
            <a:extLst>
              <a:ext uri="{FF2B5EF4-FFF2-40B4-BE49-F238E27FC236}">
                <a16:creationId xmlns:a16="http://schemas.microsoft.com/office/drawing/2014/main" id="{21D53A04-B584-225D-BB89-8EC4C4826260}"/>
              </a:ext>
            </a:extLst>
          </p:cNvPr>
          <p:cNvSpPr>
            <a:spLocks noGrp="1"/>
          </p:cNvSpPr>
          <p:nvPr>
            <p:ph idx="1"/>
          </p:nvPr>
        </p:nvSpPr>
        <p:spPr>
          <a:xfrm>
            <a:off x="0" y="1340644"/>
            <a:ext cx="6096000" cy="5517356"/>
          </a:xfrm>
        </p:spPr>
        <p:txBody>
          <a:bodyPr>
            <a:normAutofit/>
          </a:bodyPr>
          <a:lstStyle/>
          <a:p>
            <a:pPr algn="just"/>
            <a:r>
              <a:rPr lang="ru-RU" dirty="0">
                <a:solidFill>
                  <a:schemeClr val="bg1"/>
                </a:solidFill>
                <a:latin typeface="Bahnschrift SemiCondensed" panose="020B0502040204020203" pitchFamily="34" charset="0"/>
              </a:rPr>
              <a:t>TypeScript реализует объектно-ориентированный подход, в нем есть полноценная поддержка классов. Класс представляет шаблон для создания объектов и инкапсулирует функциональность, которую должен иметь объект. Класс определяет состояние и поведение, которыми обладает объект.</a:t>
            </a:r>
            <a:r>
              <a:rPr lang="en-US" dirty="0">
                <a:solidFill>
                  <a:schemeClr val="bg1"/>
                </a:solidFill>
                <a:latin typeface="Bahnschrift SemiCondensed" panose="020B0502040204020203" pitchFamily="34" charset="0"/>
              </a:rPr>
              <a:t> </a:t>
            </a:r>
            <a:r>
              <a:rPr lang="ru-RU" dirty="0">
                <a:solidFill>
                  <a:schemeClr val="bg1"/>
                </a:solidFill>
                <a:latin typeface="Bahnschrift SemiCondensed" panose="020B0502040204020203" pitchFamily="34" charset="0"/>
              </a:rPr>
              <a:t>Для определения нового класса применяется ключевое слово class. </a:t>
            </a:r>
            <a:endParaRPr lang="en-US" dirty="0">
              <a:solidFill>
                <a:schemeClr val="bg1"/>
              </a:solidFill>
              <a:latin typeface="Bahnschrift SemiCondensed" panose="020B0502040204020203" pitchFamily="34" charset="0"/>
            </a:endParaRPr>
          </a:p>
          <a:p>
            <a:pPr algn="just"/>
            <a:r>
              <a:rPr lang="ru-RU" dirty="0">
                <a:solidFill>
                  <a:schemeClr val="bg1"/>
                </a:solidFill>
                <a:latin typeface="Bahnschrift SemiCondensed" panose="020B0502040204020203" pitchFamily="34" charset="0"/>
              </a:rPr>
              <a:t>Классы</a:t>
            </a:r>
            <a:r>
              <a:rPr lang="en-US" dirty="0">
                <a:solidFill>
                  <a:schemeClr val="bg1"/>
                </a:solidFill>
                <a:latin typeface="Bahnschrift SemiCondensed" panose="020B0502040204020203" pitchFamily="34" charset="0"/>
              </a:rPr>
              <a:t>, </a:t>
            </a:r>
            <a:r>
              <a:rPr lang="ru-RU" dirty="0">
                <a:solidFill>
                  <a:schemeClr val="bg1"/>
                </a:solidFill>
                <a:latin typeface="Bahnschrift SemiCondensed" panose="020B0502040204020203" pitchFamily="34" charset="0"/>
              </a:rPr>
              <a:t>помимо хранения полей, также могут определять поведение - некоторые действия, которые должны выполнять объекты этого класса. Для этого внутри класса определяются функции, которые называются методами.</a:t>
            </a:r>
          </a:p>
          <a:p>
            <a:pPr algn="just"/>
            <a:r>
              <a:rPr lang="ru-RU" dirty="0">
                <a:solidFill>
                  <a:schemeClr val="bg1"/>
                </a:solidFill>
                <a:latin typeface="Bahnschrift SemiCondensed" panose="020B0502040204020203" pitchFamily="34" charset="0"/>
              </a:rPr>
              <a:t>Для обращения внутри методов к полям и другим методам класса применяется ключевое слово this, которое указывает на текущий объект этого класса.</a:t>
            </a:r>
          </a:p>
          <a:p>
            <a:pPr algn="just"/>
            <a:r>
              <a:rPr lang="ru-RU" dirty="0">
                <a:solidFill>
                  <a:schemeClr val="bg1"/>
                </a:solidFill>
                <a:latin typeface="Bahnschrift SemiCondensed" panose="020B0502040204020203" pitchFamily="34" charset="0"/>
              </a:rPr>
              <a:t>Кроме обычных методов классы имеют специальные функции - конструкторы, которые определяются с помощью ключевого слова constructor. Конструкторы выполняют начальную инициализацию объекта. </a:t>
            </a:r>
          </a:p>
          <a:p>
            <a:pPr algn="just"/>
            <a:endParaRPr lang="ru-RU" dirty="0">
              <a:solidFill>
                <a:schemeClr val="bg1"/>
              </a:solidFill>
              <a:latin typeface="Bahnschrift SemiCondensed" panose="020B0502040204020203" pitchFamily="34" charset="0"/>
            </a:endParaRPr>
          </a:p>
        </p:txBody>
      </p:sp>
      <p:pic>
        <p:nvPicPr>
          <p:cNvPr id="6" name="Рисунок 5">
            <a:extLst>
              <a:ext uri="{FF2B5EF4-FFF2-40B4-BE49-F238E27FC236}">
                <a16:creationId xmlns:a16="http://schemas.microsoft.com/office/drawing/2014/main" id="{FBF30B51-3A86-14FF-0926-3D1139ED076E}"/>
              </a:ext>
            </a:extLst>
          </p:cNvPr>
          <p:cNvPicPr>
            <a:picLocks noChangeAspect="1"/>
          </p:cNvPicPr>
          <p:nvPr/>
        </p:nvPicPr>
        <p:blipFill>
          <a:blip r:embed="rId2"/>
          <a:stretch>
            <a:fillRect/>
          </a:stretch>
        </p:blipFill>
        <p:spPr>
          <a:xfrm>
            <a:off x="6258046" y="1340644"/>
            <a:ext cx="4193893" cy="3127184"/>
          </a:xfrm>
          <a:prstGeom prst="rect">
            <a:avLst/>
          </a:prstGeom>
          <a:ln>
            <a:noFill/>
          </a:ln>
          <a:effectLst>
            <a:outerShdw blurRad="190500" algn="tl" rotWithShape="0">
              <a:srgbClr val="000000">
                <a:alpha val="70000"/>
              </a:srgbClr>
            </a:outerShdw>
          </a:effectLst>
        </p:spPr>
      </p:pic>
      <p:pic>
        <p:nvPicPr>
          <p:cNvPr id="8" name="Рисунок 7">
            <a:extLst>
              <a:ext uri="{FF2B5EF4-FFF2-40B4-BE49-F238E27FC236}">
                <a16:creationId xmlns:a16="http://schemas.microsoft.com/office/drawing/2014/main" id="{3CFB7F09-D8EE-82B6-9240-9EC57BA4024A}"/>
              </a:ext>
            </a:extLst>
          </p:cNvPr>
          <p:cNvPicPr>
            <a:picLocks noChangeAspect="1"/>
          </p:cNvPicPr>
          <p:nvPr/>
        </p:nvPicPr>
        <p:blipFill>
          <a:blip r:embed="rId3"/>
          <a:stretch>
            <a:fillRect/>
          </a:stretch>
        </p:blipFill>
        <p:spPr>
          <a:xfrm>
            <a:off x="6663160" y="4793355"/>
            <a:ext cx="3788779" cy="144800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65783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1B83F7-CA6C-23F3-7980-3577A806B80D}"/>
              </a:ext>
            </a:extLst>
          </p:cNvPr>
          <p:cNvSpPr>
            <a:spLocks noGrp="1"/>
          </p:cNvSpPr>
          <p:nvPr>
            <p:ph type="title"/>
          </p:nvPr>
        </p:nvSpPr>
        <p:spPr>
          <a:xfrm>
            <a:off x="0" y="15082"/>
            <a:ext cx="6096000" cy="1325562"/>
          </a:xfrm>
        </p:spPr>
        <p:txBody>
          <a:bodyPr>
            <a:normAutofit/>
          </a:bodyPr>
          <a:lstStyle/>
          <a:p>
            <a:r>
              <a:rPr lang="ru-RU" sz="5400" dirty="0">
                <a:solidFill>
                  <a:schemeClr val="bg1"/>
                </a:solidFill>
                <a:latin typeface="Bahnschrift SemiCondensed" panose="020B0502040204020203" pitchFamily="34" charset="0"/>
              </a:rPr>
              <a:t>Первая программа</a:t>
            </a:r>
          </a:p>
        </p:txBody>
      </p:sp>
      <p:sp>
        <p:nvSpPr>
          <p:cNvPr id="3" name="Объект 2">
            <a:extLst>
              <a:ext uri="{FF2B5EF4-FFF2-40B4-BE49-F238E27FC236}">
                <a16:creationId xmlns:a16="http://schemas.microsoft.com/office/drawing/2014/main" id="{21D53A04-B584-225D-BB89-8EC4C4826260}"/>
              </a:ext>
            </a:extLst>
          </p:cNvPr>
          <p:cNvSpPr>
            <a:spLocks noGrp="1"/>
          </p:cNvSpPr>
          <p:nvPr>
            <p:ph idx="1"/>
          </p:nvPr>
        </p:nvSpPr>
        <p:spPr>
          <a:xfrm>
            <a:off x="0" y="1340644"/>
            <a:ext cx="6096000" cy="5502274"/>
          </a:xfrm>
        </p:spPr>
        <p:txBody>
          <a:bodyPr>
            <a:normAutofit/>
          </a:bodyPr>
          <a:lstStyle/>
          <a:p>
            <a:pPr algn="just"/>
            <a:r>
              <a:rPr lang="ru-RU" sz="1600" dirty="0">
                <a:solidFill>
                  <a:schemeClr val="bg1"/>
                </a:solidFill>
                <a:latin typeface="Bahnschrift SemiCondensed" panose="020B0502040204020203" pitchFamily="34" charset="0"/>
              </a:rPr>
              <a:t>Наконец, напишем нашу первую программу на данном языке (Нет, не «</a:t>
            </a:r>
            <a:r>
              <a:rPr lang="en-US" sz="1600" dirty="0">
                <a:solidFill>
                  <a:schemeClr val="bg1"/>
                </a:solidFill>
                <a:latin typeface="Bahnschrift SemiCondensed" panose="020B0502040204020203" pitchFamily="34" charset="0"/>
              </a:rPr>
              <a:t>Hello, world</a:t>
            </a:r>
            <a:r>
              <a:rPr lang="ru-RU" sz="1600" dirty="0">
                <a:solidFill>
                  <a:schemeClr val="bg1"/>
                </a:solidFill>
                <a:latin typeface="Bahnschrift SemiCondensed" panose="020B0502040204020203" pitchFamily="34" charset="0"/>
              </a:rPr>
              <a:t>»</a:t>
            </a:r>
            <a:r>
              <a:rPr lang="en-US" sz="1600" dirty="0">
                <a:solidFill>
                  <a:schemeClr val="bg1"/>
                </a:solidFill>
                <a:latin typeface="Bahnschrift SemiCondensed" panose="020B0502040204020203" pitchFamily="34" charset="0"/>
              </a:rPr>
              <a:t>). </a:t>
            </a:r>
            <a:r>
              <a:rPr lang="ru-RU" sz="1600" dirty="0">
                <a:solidFill>
                  <a:schemeClr val="bg1"/>
                </a:solidFill>
                <a:latin typeface="Bahnschrift SemiCondensed" panose="020B0502040204020203" pitchFamily="34" charset="0"/>
              </a:rPr>
              <a:t>Это простейший калькулятор, который умножает два числа и возвращает результат в виде полученного числа.</a:t>
            </a:r>
          </a:p>
          <a:p>
            <a:pPr algn="just"/>
            <a:r>
              <a:rPr lang="ru-RU" sz="1600" dirty="0">
                <a:solidFill>
                  <a:schemeClr val="bg1"/>
                </a:solidFill>
                <a:latin typeface="Bahnschrift SemiCondensed" panose="020B0502040204020203" pitchFamily="34" charset="0"/>
              </a:rPr>
              <a:t>Мы пишем класс </a:t>
            </a:r>
            <a:r>
              <a:rPr lang="en-US" sz="1600" dirty="0">
                <a:solidFill>
                  <a:schemeClr val="bg1"/>
                </a:solidFill>
                <a:latin typeface="Bahnschrift SemiCondensed" panose="020B0502040204020203" pitchFamily="34" charset="0"/>
              </a:rPr>
              <a:t>Calculator, </a:t>
            </a:r>
            <a:r>
              <a:rPr lang="ru-RU" sz="1600" dirty="0">
                <a:solidFill>
                  <a:schemeClr val="bg1"/>
                </a:solidFill>
                <a:latin typeface="Bahnschrift SemiCondensed" panose="020B0502040204020203" pitchFamily="34" charset="0"/>
              </a:rPr>
              <a:t>в котором создаём метод </a:t>
            </a:r>
            <a:r>
              <a:rPr lang="en-US" sz="1600" dirty="0">
                <a:solidFill>
                  <a:schemeClr val="bg1"/>
                </a:solidFill>
                <a:latin typeface="Bahnschrift SemiCondensed" panose="020B0502040204020203" pitchFamily="34" charset="0"/>
              </a:rPr>
              <a:t>multiply </a:t>
            </a:r>
            <a:r>
              <a:rPr lang="ru-RU" sz="1600" dirty="0">
                <a:solidFill>
                  <a:schemeClr val="bg1"/>
                </a:solidFill>
                <a:latin typeface="Bahnschrift SemiCondensed" panose="020B0502040204020203" pitchFamily="34" charset="0"/>
              </a:rPr>
              <a:t>и определяем нужные параметры в нём (</a:t>
            </a:r>
            <a:r>
              <a:rPr lang="en-US" sz="1600" dirty="0">
                <a:solidFill>
                  <a:schemeClr val="bg1"/>
                </a:solidFill>
                <a:latin typeface="Bahnschrift SemiCondensed" panose="020B0502040204020203" pitchFamily="34" charset="0"/>
              </a:rPr>
              <a:t>num1 </a:t>
            </a:r>
            <a:r>
              <a:rPr lang="ru-RU" sz="1600" dirty="0">
                <a:solidFill>
                  <a:schemeClr val="bg1"/>
                </a:solidFill>
                <a:latin typeface="Bahnschrift SemiCondensed" panose="020B0502040204020203" pitchFamily="34" charset="0"/>
              </a:rPr>
              <a:t>и </a:t>
            </a:r>
            <a:r>
              <a:rPr lang="en-US" sz="1600" dirty="0">
                <a:solidFill>
                  <a:schemeClr val="bg1"/>
                </a:solidFill>
                <a:latin typeface="Bahnschrift SemiCondensed" panose="020B0502040204020203" pitchFamily="34" charset="0"/>
              </a:rPr>
              <a:t>num2</a:t>
            </a:r>
            <a:r>
              <a:rPr lang="ru-RU" sz="1600" dirty="0">
                <a:solidFill>
                  <a:schemeClr val="bg1"/>
                </a:solidFill>
                <a:latin typeface="Bahnschrift SemiCondensed" panose="020B0502040204020203" pitchFamily="34" charset="0"/>
              </a:rPr>
              <a:t>)</a:t>
            </a:r>
            <a:r>
              <a:rPr lang="en-US" sz="1600" dirty="0">
                <a:solidFill>
                  <a:schemeClr val="bg1"/>
                </a:solidFill>
                <a:latin typeface="Bahnschrift SemiCondensed" panose="020B0502040204020203" pitchFamily="34" charset="0"/>
              </a:rPr>
              <a:t> </a:t>
            </a:r>
            <a:r>
              <a:rPr lang="ru-RU" sz="1600" dirty="0">
                <a:solidFill>
                  <a:schemeClr val="bg1"/>
                </a:solidFill>
                <a:latin typeface="Bahnschrift SemiCondensed" panose="020B0502040204020203" pitchFamily="34" charset="0"/>
              </a:rPr>
              <a:t>и через </a:t>
            </a:r>
            <a:r>
              <a:rPr lang="en-US" sz="1600" dirty="0">
                <a:solidFill>
                  <a:schemeClr val="bg1"/>
                </a:solidFill>
                <a:latin typeface="Bahnschrift SemiCondensed" panose="020B0502040204020203" pitchFamily="34" charset="0"/>
              </a:rPr>
              <a:t>“:” </a:t>
            </a:r>
            <a:r>
              <a:rPr lang="ru-RU" sz="1600" dirty="0">
                <a:solidFill>
                  <a:schemeClr val="bg1"/>
                </a:solidFill>
                <a:latin typeface="Bahnschrift SemiCondensed" panose="020B0502040204020203" pitchFamily="34" charset="0"/>
              </a:rPr>
              <a:t>определяем нужный тип данных, не забываем задать тип для данных, которые будем возвращать, в нашем случае это целочисленный тип данных </a:t>
            </a:r>
            <a:r>
              <a:rPr lang="en-US" sz="1600" dirty="0">
                <a:solidFill>
                  <a:schemeClr val="bg1"/>
                </a:solidFill>
                <a:latin typeface="Bahnschrift SemiCondensed" panose="020B0502040204020203" pitchFamily="34" charset="0"/>
              </a:rPr>
              <a:t>number</a:t>
            </a:r>
            <a:r>
              <a:rPr lang="ru-RU" sz="1600" dirty="0">
                <a:solidFill>
                  <a:schemeClr val="bg1"/>
                </a:solidFill>
                <a:latin typeface="Bahnschrift SemiCondensed" panose="020B0502040204020203" pitchFamily="34" charset="0"/>
              </a:rPr>
              <a:t>. </a:t>
            </a:r>
          </a:p>
          <a:p>
            <a:pPr algn="just"/>
            <a:r>
              <a:rPr lang="ru-RU" sz="1600" dirty="0">
                <a:solidFill>
                  <a:schemeClr val="bg1"/>
                </a:solidFill>
                <a:latin typeface="Bahnschrift SemiCondensed" panose="020B0502040204020203" pitchFamily="34" charset="0"/>
              </a:rPr>
              <a:t>Далее создаём экземпляр данного класса и даём ему название </a:t>
            </a:r>
            <a:r>
              <a:rPr lang="en-US" sz="1600" dirty="0">
                <a:solidFill>
                  <a:schemeClr val="bg1"/>
                </a:solidFill>
                <a:latin typeface="Bahnschrift SemiCondensed" panose="020B0502040204020203" pitchFamily="34" charset="0"/>
              </a:rPr>
              <a:t>calculator. </a:t>
            </a:r>
            <a:r>
              <a:rPr lang="ru-RU" sz="1600" dirty="0">
                <a:solidFill>
                  <a:schemeClr val="bg1"/>
                </a:solidFill>
                <a:latin typeface="Bahnschrift SemiCondensed" panose="020B0502040204020203" pitchFamily="34" charset="0"/>
              </a:rPr>
              <a:t>Благодаря этому, мы можем написать название экземпляра класса и через </a:t>
            </a:r>
            <a:r>
              <a:rPr lang="en-US" sz="1600" dirty="0">
                <a:solidFill>
                  <a:schemeClr val="bg1"/>
                </a:solidFill>
                <a:latin typeface="Bahnschrift SemiCondensed" panose="020B0502040204020203" pitchFamily="34" charset="0"/>
              </a:rPr>
              <a:t>“.” </a:t>
            </a:r>
            <a:r>
              <a:rPr lang="ru-RU" sz="1600" dirty="0">
                <a:solidFill>
                  <a:schemeClr val="bg1"/>
                </a:solidFill>
                <a:latin typeface="Bahnschrift SemiCondensed" panose="020B0502040204020203" pitchFamily="34" charset="0"/>
              </a:rPr>
              <a:t>вызвать данный метод, после чего выводим в консоли полученное значение, всё просто. </a:t>
            </a:r>
          </a:p>
          <a:p>
            <a:pPr algn="just"/>
            <a:r>
              <a:rPr lang="ru-RU" sz="1600" dirty="0">
                <a:solidFill>
                  <a:schemeClr val="bg1"/>
                </a:solidFill>
                <a:latin typeface="Bahnschrift SemiCondensed" panose="020B0502040204020203" pitchFamily="34" charset="0"/>
              </a:rPr>
              <a:t>Теперь этот прекрасный код необходимо скомпилировать. Для этого введём в терминал путь к нашей программе (или воспользуемся нормальными </a:t>
            </a:r>
            <a:r>
              <a:rPr lang="en-US" sz="1600" dirty="0">
                <a:solidFill>
                  <a:schemeClr val="bg1"/>
                </a:solidFill>
                <a:latin typeface="Bahnschrift SemiCondensed" panose="020B0502040204020203" pitchFamily="34" charset="0"/>
              </a:rPr>
              <a:t>IDE </a:t>
            </a:r>
            <a:r>
              <a:rPr lang="ru-RU" sz="1600" dirty="0">
                <a:solidFill>
                  <a:schemeClr val="bg1"/>
                </a:solidFill>
                <a:latin typeface="Bahnschrift SemiCondensed" panose="020B0502040204020203" pitchFamily="34" charset="0"/>
              </a:rPr>
              <a:t>вроде </a:t>
            </a:r>
            <a:r>
              <a:rPr lang="en-US" sz="1600" dirty="0">
                <a:solidFill>
                  <a:schemeClr val="bg1"/>
                </a:solidFill>
                <a:latin typeface="Bahnschrift SemiCondensed" panose="020B0502040204020203" pitchFamily="34" charset="0"/>
              </a:rPr>
              <a:t>VS Code </a:t>
            </a:r>
            <a:r>
              <a:rPr lang="ru-RU" sz="1600" dirty="0">
                <a:solidFill>
                  <a:schemeClr val="bg1"/>
                </a:solidFill>
                <a:latin typeface="Bahnschrift SemiCondensed" panose="020B0502040204020203" pitchFamily="34" charset="0"/>
              </a:rPr>
              <a:t>или </a:t>
            </a:r>
            <a:r>
              <a:rPr lang="en-US" sz="1600" dirty="0">
                <a:solidFill>
                  <a:schemeClr val="bg1"/>
                </a:solidFill>
                <a:latin typeface="Bahnschrift SemiCondensed" panose="020B0502040204020203" pitchFamily="34" charset="0"/>
              </a:rPr>
              <a:t>Fleet </a:t>
            </a:r>
            <a:r>
              <a:rPr lang="ru-RU" sz="1600" dirty="0">
                <a:solidFill>
                  <a:schemeClr val="bg1"/>
                </a:solidFill>
                <a:latin typeface="Bahnschrift SemiCondensed" panose="020B0502040204020203" pitchFamily="34" charset="0"/>
              </a:rPr>
              <a:t>и вызовем терминал сразу с прописанным путём) и пропишем в нём</a:t>
            </a:r>
            <a:r>
              <a:rPr lang="en-US" sz="1600" dirty="0">
                <a:solidFill>
                  <a:schemeClr val="bg1"/>
                </a:solidFill>
                <a:latin typeface="Bahnschrift SemiCondensed" panose="020B0502040204020203" pitchFamily="34" charset="0"/>
              </a:rPr>
              <a:t> </a:t>
            </a:r>
            <a:r>
              <a:rPr lang="en-US" sz="1600" dirty="0">
                <a:solidFill>
                  <a:srgbClr val="FFFF00"/>
                </a:solidFill>
                <a:latin typeface="Bahnschrift SemiCondensed" panose="020B0502040204020203" pitchFamily="34" charset="0"/>
              </a:rPr>
              <a:t>tsc</a:t>
            </a:r>
            <a:r>
              <a:rPr lang="en-US" sz="1600" dirty="0">
                <a:solidFill>
                  <a:schemeClr val="bg1"/>
                </a:solidFill>
                <a:latin typeface="Bahnschrift SemiCondensed" panose="020B0502040204020203" pitchFamily="34" charset="0"/>
              </a:rPr>
              <a:t> app.ts (</a:t>
            </a:r>
            <a:r>
              <a:rPr lang="ru-RU" sz="1600" dirty="0">
                <a:solidFill>
                  <a:schemeClr val="bg1"/>
                </a:solidFill>
                <a:latin typeface="Bahnschrift SemiCondensed" panose="020B0502040204020203" pitchFamily="34" charset="0"/>
              </a:rPr>
              <a:t>название вашего решения</a:t>
            </a:r>
            <a:r>
              <a:rPr lang="en-US" sz="1600" dirty="0">
                <a:solidFill>
                  <a:schemeClr val="bg1"/>
                </a:solidFill>
                <a:latin typeface="Bahnschrift SemiCondensed" panose="020B0502040204020203" pitchFamily="34" charset="0"/>
              </a:rPr>
              <a:t>)</a:t>
            </a:r>
            <a:r>
              <a:rPr lang="ru-RU" sz="1600" dirty="0">
                <a:solidFill>
                  <a:schemeClr val="bg1"/>
                </a:solidFill>
                <a:latin typeface="Bahnschrift SemiCondensed" panose="020B0502040204020203" pitchFamily="34" charset="0"/>
              </a:rPr>
              <a:t>. На выходе мы получим знакомый вам </a:t>
            </a:r>
            <a:r>
              <a:rPr lang="en-US" sz="1600" dirty="0">
                <a:solidFill>
                  <a:schemeClr val="bg1"/>
                </a:solidFill>
                <a:latin typeface="Bahnschrift SemiCondensed" panose="020B0502040204020203" pitchFamily="34" charset="0"/>
              </a:rPr>
              <a:t>JavaScript, </a:t>
            </a:r>
            <a:r>
              <a:rPr lang="ru-RU" sz="1600" dirty="0">
                <a:solidFill>
                  <a:schemeClr val="bg1"/>
                </a:solidFill>
                <a:latin typeface="Bahnschrift SemiCondensed" panose="020B0502040204020203" pitchFamily="34" charset="0"/>
              </a:rPr>
              <a:t>который можно спокойно использовать как раньше. </a:t>
            </a:r>
          </a:p>
        </p:txBody>
      </p:sp>
      <p:pic>
        <p:nvPicPr>
          <p:cNvPr id="6" name="Рисунок 5">
            <a:extLst>
              <a:ext uri="{FF2B5EF4-FFF2-40B4-BE49-F238E27FC236}">
                <a16:creationId xmlns:a16="http://schemas.microsoft.com/office/drawing/2014/main" id="{BF5B69FE-D6C8-BCC9-81EC-DD3CDD5F5E20}"/>
              </a:ext>
            </a:extLst>
          </p:cNvPr>
          <p:cNvPicPr>
            <a:picLocks noChangeAspect="1"/>
          </p:cNvPicPr>
          <p:nvPr/>
        </p:nvPicPr>
        <p:blipFill>
          <a:blip r:embed="rId2"/>
          <a:stretch>
            <a:fillRect/>
          </a:stretch>
        </p:blipFill>
        <p:spPr>
          <a:xfrm>
            <a:off x="6395063" y="1340644"/>
            <a:ext cx="4644190" cy="2581116"/>
          </a:xfrm>
          <a:prstGeom prst="rect">
            <a:avLst/>
          </a:prstGeom>
          <a:ln>
            <a:noFill/>
          </a:ln>
          <a:effectLst>
            <a:outerShdw blurRad="190500" algn="tl" rotWithShape="0">
              <a:srgbClr val="000000">
                <a:alpha val="70000"/>
              </a:srgbClr>
            </a:outerShdw>
          </a:effectLst>
        </p:spPr>
      </p:pic>
      <p:pic>
        <p:nvPicPr>
          <p:cNvPr id="12" name="Рисунок 11">
            <a:extLst>
              <a:ext uri="{FF2B5EF4-FFF2-40B4-BE49-F238E27FC236}">
                <a16:creationId xmlns:a16="http://schemas.microsoft.com/office/drawing/2014/main" id="{C2FA7D3D-1011-6320-C30F-9D8A253B25A2}"/>
              </a:ext>
            </a:extLst>
          </p:cNvPr>
          <p:cNvPicPr>
            <a:picLocks noChangeAspect="1"/>
          </p:cNvPicPr>
          <p:nvPr/>
        </p:nvPicPr>
        <p:blipFill>
          <a:blip r:embed="rId3"/>
          <a:stretch>
            <a:fillRect/>
          </a:stretch>
        </p:blipFill>
        <p:spPr>
          <a:xfrm>
            <a:off x="6395063" y="4065860"/>
            <a:ext cx="4644190" cy="2531832"/>
          </a:xfrm>
          <a:prstGeom prst="rect">
            <a:avLst/>
          </a:prstGeom>
          <a:ln>
            <a:noFill/>
          </a:ln>
          <a:effectLst>
            <a:outerShdw blurRad="190500" algn="tl" rotWithShape="0">
              <a:srgbClr val="000000">
                <a:alpha val="70000"/>
              </a:srgbClr>
            </a:outerShdw>
          </a:effectLst>
        </p:spPr>
      </p:pic>
      <p:pic>
        <p:nvPicPr>
          <p:cNvPr id="13" name="Рисунок 12">
            <a:extLst>
              <a:ext uri="{FF2B5EF4-FFF2-40B4-BE49-F238E27FC236}">
                <a16:creationId xmlns:a16="http://schemas.microsoft.com/office/drawing/2014/main" id="{61EFF5CF-5B6B-D46C-6FEC-0517A0EDFCFB}"/>
              </a:ext>
            </a:extLst>
          </p:cNvPr>
          <p:cNvPicPr>
            <a:picLocks noChangeAspect="1"/>
          </p:cNvPicPr>
          <p:nvPr/>
        </p:nvPicPr>
        <p:blipFill>
          <a:blip r:embed="rId4"/>
          <a:stretch>
            <a:fillRect/>
          </a:stretch>
        </p:blipFill>
        <p:spPr>
          <a:xfrm>
            <a:off x="10206133" y="5764572"/>
            <a:ext cx="833120" cy="833120"/>
          </a:xfrm>
          <a:prstGeom prst="rect">
            <a:avLst/>
          </a:prstGeom>
        </p:spPr>
      </p:pic>
      <p:pic>
        <p:nvPicPr>
          <p:cNvPr id="4100" name="Picture 4">
            <a:extLst>
              <a:ext uri="{FF2B5EF4-FFF2-40B4-BE49-F238E27FC236}">
                <a16:creationId xmlns:a16="http://schemas.microsoft.com/office/drawing/2014/main" id="{7978EE30-B586-3230-30D4-C7537903AD7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5752" t="45273" r="3643" b="4420"/>
          <a:stretch/>
        </p:blipFill>
        <p:spPr bwMode="auto">
          <a:xfrm>
            <a:off x="10206133" y="3077403"/>
            <a:ext cx="833120" cy="814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61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1B83F7-CA6C-23F3-7980-3577A806B80D}"/>
              </a:ext>
            </a:extLst>
          </p:cNvPr>
          <p:cNvSpPr>
            <a:spLocks noGrp="1"/>
          </p:cNvSpPr>
          <p:nvPr>
            <p:ph type="title"/>
          </p:nvPr>
        </p:nvSpPr>
        <p:spPr>
          <a:xfrm>
            <a:off x="0" y="15082"/>
            <a:ext cx="12192000" cy="1325562"/>
          </a:xfrm>
        </p:spPr>
        <p:txBody>
          <a:bodyPr>
            <a:normAutofit/>
          </a:bodyPr>
          <a:lstStyle/>
          <a:p>
            <a:r>
              <a:rPr lang="ru-RU" sz="5400" dirty="0">
                <a:solidFill>
                  <a:schemeClr val="bg1"/>
                </a:solidFill>
                <a:latin typeface="Bahnschrift SemiCondensed" panose="020B0502040204020203" pitchFamily="34" charset="0"/>
              </a:rPr>
              <a:t>Основные отличия от </a:t>
            </a:r>
            <a:r>
              <a:rPr lang="en-US" sz="5400" dirty="0">
                <a:solidFill>
                  <a:schemeClr val="bg1"/>
                </a:solidFill>
                <a:latin typeface="Bahnschrift SemiCondensed" panose="020B0502040204020203" pitchFamily="34" charset="0"/>
              </a:rPr>
              <a:t>JavaScript</a:t>
            </a:r>
            <a:endParaRPr lang="ru-RU" sz="5400" dirty="0">
              <a:solidFill>
                <a:schemeClr val="bg1"/>
              </a:solidFill>
              <a:latin typeface="Bahnschrift SemiCondensed" panose="020B0502040204020203" pitchFamily="34" charset="0"/>
            </a:endParaRPr>
          </a:p>
        </p:txBody>
      </p:sp>
      <p:sp>
        <p:nvSpPr>
          <p:cNvPr id="3" name="Объект 2">
            <a:extLst>
              <a:ext uri="{FF2B5EF4-FFF2-40B4-BE49-F238E27FC236}">
                <a16:creationId xmlns:a16="http://schemas.microsoft.com/office/drawing/2014/main" id="{21D53A04-B584-225D-BB89-8EC4C4826260}"/>
              </a:ext>
            </a:extLst>
          </p:cNvPr>
          <p:cNvSpPr>
            <a:spLocks noGrp="1"/>
          </p:cNvSpPr>
          <p:nvPr>
            <p:ph idx="1"/>
          </p:nvPr>
        </p:nvSpPr>
        <p:spPr>
          <a:xfrm>
            <a:off x="0" y="1340644"/>
            <a:ext cx="6979920" cy="5517356"/>
          </a:xfrm>
        </p:spPr>
        <p:txBody>
          <a:bodyPr>
            <a:normAutofit/>
          </a:bodyPr>
          <a:lstStyle/>
          <a:p>
            <a:pPr algn="just"/>
            <a:r>
              <a:rPr lang="ru-RU" dirty="0">
                <a:solidFill>
                  <a:schemeClr val="bg1"/>
                </a:solidFill>
                <a:latin typeface="Bahnschrift SemiCondensed" panose="020B0502040204020203" pitchFamily="34" charset="0"/>
              </a:rPr>
              <a:t>После написания первой программы можно более подробно описать отличия данного языка от нашего «любимого» </a:t>
            </a:r>
            <a:r>
              <a:rPr lang="en-US" dirty="0">
                <a:solidFill>
                  <a:schemeClr val="bg1"/>
                </a:solidFill>
                <a:latin typeface="Bahnschrift SemiCondensed" panose="020B0502040204020203" pitchFamily="34" charset="0"/>
              </a:rPr>
              <a:t>JS.</a:t>
            </a:r>
            <a:endParaRPr lang="ru-RU" dirty="0">
              <a:solidFill>
                <a:schemeClr val="bg1"/>
              </a:solidFill>
              <a:latin typeface="Bahnschrift SemiCondensed" panose="020B0502040204020203" pitchFamily="34" charset="0"/>
            </a:endParaRPr>
          </a:p>
          <a:p>
            <a:pPr algn="just"/>
            <a:r>
              <a:rPr lang="en-US" dirty="0">
                <a:solidFill>
                  <a:schemeClr val="bg1"/>
                </a:solidFill>
                <a:latin typeface="Bahnschrift SemiCondensed" panose="020B0502040204020203" pitchFamily="34" charset="0"/>
              </a:rPr>
              <a:t>TypeScript – </a:t>
            </a:r>
            <a:r>
              <a:rPr lang="ru-RU" dirty="0">
                <a:solidFill>
                  <a:schemeClr val="bg1"/>
                </a:solidFill>
                <a:latin typeface="Bahnschrift SemiCondensed" panose="020B0502040204020203" pitchFamily="34" charset="0"/>
              </a:rPr>
              <a:t>это СТРОГО ТИПИЗИРОВАННЫЙ язык</a:t>
            </a:r>
            <a:r>
              <a:rPr lang="en-US" dirty="0">
                <a:solidFill>
                  <a:schemeClr val="bg1"/>
                </a:solidFill>
                <a:latin typeface="Bahnschrift SemiCondensed" panose="020B0502040204020203" pitchFamily="34" charset="0"/>
              </a:rPr>
              <a:t> (</a:t>
            </a:r>
            <a:r>
              <a:rPr lang="ru-RU" dirty="0">
                <a:solidFill>
                  <a:schemeClr val="bg1"/>
                </a:solidFill>
                <a:latin typeface="Bahnschrift SemiCondensed" panose="020B0502040204020203" pitchFamily="34" charset="0"/>
              </a:rPr>
              <a:t>для тех кто не знал, </a:t>
            </a:r>
            <a:r>
              <a:rPr lang="en-US" dirty="0">
                <a:solidFill>
                  <a:schemeClr val="bg1"/>
                </a:solidFill>
                <a:latin typeface="Bahnschrift SemiCondensed" panose="020B0502040204020203" pitchFamily="34" charset="0"/>
              </a:rPr>
              <a:t>JS – </a:t>
            </a:r>
            <a:r>
              <a:rPr lang="ru-RU" dirty="0">
                <a:solidFill>
                  <a:schemeClr val="bg1"/>
                </a:solidFill>
                <a:latin typeface="Bahnschrift SemiCondensed" panose="020B0502040204020203" pitchFamily="34" charset="0"/>
              </a:rPr>
              <a:t>динамически типизированный язык). Это значит что когда мы пишем код должны указывать для переменных и функций (если они что то возвращают) их тип данных, что в </a:t>
            </a:r>
            <a:r>
              <a:rPr lang="en-US" dirty="0">
                <a:solidFill>
                  <a:schemeClr val="bg1"/>
                </a:solidFill>
                <a:latin typeface="Bahnschrift SemiCondensed" panose="020B0502040204020203" pitchFamily="34" charset="0"/>
              </a:rPr>
              <a:t>JS </a:t>
            </a:r>
            <a:r>
              <a:rPr lang="ru-RU" dirty="0">
                <a:solidFill>
                  <a:schemeClr val="bg1"/>
                </a:solidFill>
                <a:latin typeface="Bahnschrift SemiCondensed" panose="020B0502040204020203" pitchFamily="34" charset="0"/>
              </a:rPr>
              <a:t>не обязательно.</a:t>
            </a:r>
          </a:p>
          <a:p>
            <a:pPr algn="just"/>
            <a:r>
              <a:rPr lang="ru-RU" dirty="0">
                <a:solidFill>
                  <a:schemeClr val="bg1"/>
                </a:solidFill>
                <a:latin typeface="Bahnschrift SemiCondensed" panose="020B0502040204020203" pitchFamily="34" charset="0"/>
              </a:rPr>
              <a:t>TypeScript предоставляет статическую проверку типов на этапе компиляции, что позволяет обнаруживать ошибки и потенциальные проблемы до выполнения программы, в отличии от </a:t>
            </a:r>
            <a:r>
              <a:rPr lang="en-US" dirty="0">
                <a:solidFill>
                  <a:schemeClr val="bg1"/>
                </a:solidFill>
                <a:latin typeface="Bahnschrift SemiCondensed" panose="020B0502040204020203" pitchFamily="34" charset="0"/>
              </a:rPr>
              <a:t>“</a:t>
            </a:r>
            <a:r>
              <a:rPr lang="ru-RU" dirty="0">
                <a:solidFill>
                  <a:schemeClr val="bg1"/>
                </a:solidFill>
                <a:latin typeface="Bahnschrift SemiCondensed" panose="020B0502040204020203" pitchFamily="34" charset="0"/>
              </a:rPr>
              <a:t>молчаливого</a:t>
            </a:r>
            <a:r>
              <a:rPr lang="en-US" dirty="0">
                <a:solidFill>
                  <a:schemeClr val="bg1"/>
                </a:solidFill>
                <a:latin typeface="Bahnschrift SemiCondensed" panose="020B0502040204020203" pitchFamily="34" charset="0"/>
              </a:rPr>
              <a:t>”</a:t>
            </a:r>
            <a:r>
              <a:rPr lang="ru-RU" dirty="0">
                <a:solidFill>
                  <a:schemeClr val="bg1"/>
                </a:solidFill>
                <a:latin typeface="Bahnschrift SemiCondensed" panose="020B0502040204020203" pitchFamily="34" charset="0"/>
              </a:rPr>
              <a:t> </a:t>
            </a:r>
            <a:r>
              <a:rPr lang="en-US" dirty="0">
                <a:solidFill>
                  <a:schemeClr val="bg1"/>
                </a:solidFill>
                <a:latin typeface="Bahnschrift SemiCondensed" panose="020B0502040204020203" pitchFamily="34" charset="0"/>
              </a:rPr>
              <a:t>JS.</a:t>
            </a:r>
          </a:p>
          <a:p>
            <a:pPr algn="just"/>
            <a:r>
              <a:rPr lang="ru-RU" dirty="0">
                <a:solidFill>
                  <a:schemeClr val="bg1"/>
                </a:solidFill>
                <a:latin typeface="Bahnschrift SemiCondensed" panose="020B0502040204020203" pitchFamily="34" charset="0"/>
              </a:rPr>
              <a:t>TypeScript поддерживает ООП на основе классов, а также введение интерфейсов и декораторов для описания структуры и поведения объектов. (Да, </a:t>
            </a:r>
            <a:r>
              <a:rPr lang="en-US" dirty="0">
                <a:solidFill>
                  <a:schemeClr val="bg1"/>
                </a:solidFill>
                <a:latin typeface="Bahnschrift SemiCondensed" panose="020B0502040204020203" pitchFamily="34" charset="0"/>
              </a:rPr>
              <a:t>“</a:t>
            </a:r>
            <a:r>
              <a:rPr lang="ru-RU" dirty="0">
                <a:solidFill>
                  <a:schemeClr val="bg1"/>
                </a:solidFill>
                <a:latin typeface="Bahnschrift SemiCondensed" panose="020B0502040204020203" pitchFamily="34" charset="0"/>
              </a:rPr>
              <a:t>ООП</a:t>
            </a:r>
            <a:r>
              <a:rPr lang="en-US" dirty="0">
                <a:solidFill>
                  <a:schemeClr val="bg1"/>
                </a:solidFill>
                <a:latin typeface="Bahnschrift SemiCondensed" panose="020B0502040204020203" pitchFamily="34" charset="0"/>
              </a:rPr>
              <a:t>”</a:t>
            </a:r>
            <a:r>
              <a:rPr lang="ru-RU" dirty="0">
                <a:solidFill>
                  <a:schemeClr val="bg1"/>
                </a:solidFill>
                <a:latin typeface="Bahnschrift SemiCondensed" panose="020B0502040204020203" pitchFamily="34" charset="0"/>
              </a:rPr>
              <a:t> в </a:t>
            </a:r>
            <a:r>
              <a:rPr lang="en-US" dirty="0">
                <a:solidFill>
                  <a:schemeClr val="bg1"/>
                </a:solidFill>
                <a:latin typeface="Bahnschrift SemiCondensed" panose="020B0502040204020203" pitchFamily="34" charset="0"/>
              </a:rPr>
              <a:t>JS</a:t>
            </a:r>
            <a:r>
              <a:rPr lang="ru-RU" dirty="0">
                <a:solidFill>
                  <a:schemeClr val="bg1"/>
                </a:solidFill>
                <a:latin typeface="Bahnschrift SemiCondensed" panose="020B0502040204020203" pitchFamily="34" charset="0"/>
              </a:rPr>
              <a:t> есть</a:t>
            </a:r>
            <a:r>
              <a:rPr lang="en-US" dirty="0">
                <a:solidFill>
                  <a:schemeClr val="bg1"/>
                </a:solidFill>
                <a:latin typeface="Bahnschrift SemiCondensed" panose="020B0502040204020203" pitchFamily="34" charset="0"/>
              </a:rPr>
              <a:t>,</a:t>
            </a:r>
            <a:r>
              <a:rPr lang="ru-RU" dirty="0">
                <a:solidFill>
                  <a:schemeClr val="bg1"/>
                </a:solidFill>
                <a:latin typeface="Bahnschrift SemiCondensed" panose="020B0502040204020203" pitchFamily="34" charset="0"/>
              </a:rPr>
              <a:t> но</a:t>
            </a:r>
            <a:r>
              <a:rPr lang="en-US" dirty="0">
                <a:solidFill>
                  <a:schemeClr val="bg1"/>
                </a:solidFill>
                <a:latin typeface="Bahnschrift SemiCondensed" panose="020B0502040204020203" pitchFamily="34" charset="0"/>
              </a:rPr>
              <a:t> TS </a:t>
            </a:r>
            <a:r>
              <a:rPr lang="ru-RU" dirty="0">
                <a:solidFill>
                  <a:schemeClr val="bg1"/>
                </a:solidFill>
                <a:latin typeface="Bahnschrift SemiCondensed" panose="020B0502040204020203" pitchFamily="34" charset="0"/>
              </a:rPr>
              <a:t>предоставляет куда более мощные инструменты для объектно ориентированного подхода)</a:t>
            </a:r>
            <a:r>
              <a:rPr lang="en-US" dirty="0">
                <a:solidFill>
                  <a:schemeClr val="bg1"/>
                </a:solidFill>
                <a:latin typeface="Bahnschrift SemiCondensed" panose="020B0502040204020203" pitchFamily="34" charset="0"/>
              </a:rPr>
              <a:t>.</a:t>
            </a:r>
          </a:p>
          <a:p>
            <a:pPr algn="just"/>
            <a:r>
              <a:rPr lang="ru-RU" dirty="0">
                <a:solidFill>
                  <a:schemeClr val="bg1"/>
                </a:solidFill>
                <a:latin typeface="Bahnschrift SemiCondensed" panose="020B0502040204020203" pitchFamily="34" charset="0"/>
              </a:rPr>
              <a:t>TypeScript включает новые функциональности, отсутствующие в J</a:t>
            </a:r>
            <a:r>
              <a:rPr lang="en-US" dirty="0">
                <a:solidFill>
                  <a:schemeClr val="bg1"/>
                </a:solidFill>
                <a:latin typeface="Bahnschrift SemiCondensed" panose="020B0502040204020203" pitchFamily="34" charset="0"/>
              </a:rPr>
              <a:t>S</a:t>
            </a:r>
            <a:r>
              <a:rPr lang="ru-RU" dirty="0">
                <a:solidFill>
                  <a:schemeClr val="bg1"/>
                </a:solidFill>
                <a:latin typeface="Bahnschrift SemiCondensed" panose="020B0502040204020203" pitchFamily="34" charset="0"/>
              </a:rPr>
              <a:t>, такие как перечисления, кортежи и типы объединений и пересечений. Это позволяет разработчикам создавать более сложные структуры данных и улучшает читаемость и понимание кода.</a:t>
            </a:r>
            <a:endParaRPr lang="en-US" dirty="0">
              <a:solidFill>
                <a:schemeClr val="bg1"/>
              </a:solidFill>
              <a:latin typeface="Bahnschrift SemiCondensed" panose="020B0502040204020203" pitchFamily="34" charset="0"/>
            </a:endParaRPr>
          </a:p>
          <a:p>
            <a:pPr algn="just"/>
            <a:endParaRPr lang="ru-RU" dirty="0">
              <a:solidFill>
                <a:schemeClr val="bg1"/>
              </a:solidFill>
              <a:latin typeface="Bahnschrift SemiCondensed" panose="020B0502040204020203" pitchFamily="34" charset="0"/>
            </a:endParaRPr>
          </a:p>
          <a:p>
            <a:pPr algn="just"/>
            <a:endParaRPr lang="ru-RU" dirty="0">
              <a:solidFill>
                <a:schemeClr val="bg1"/>
              </a:solidFill>
              <a:latin typeface="Bahnschrift SemiCondensed" panose="020B0502040204020203" pitchFamily="34" charset="0"/>
            </a:endParaRPr>
          </a:p>
          <a:p>
            <a:pPr algn="just"/>
            <a:endParaRPr lang="en-US" dirty="0">
              <a:solidFill>
                <a:schemeClr val="bg1"/>
              </a:solidFill>
              <a:latin typeface="Bahnschrift SemiCondensed" panose="020B0502040204020203" pitchFamily="34" charset="0"/>
            </a:endParaRPr>
          </a:p>
          <a:p>
            <a:pPr algn="just"/>
            <a:endParaRPr lang="ru-RU" dirty="0">
              <a:solidFill>
                <a:schemeClr val="bg1"/>
              </a:solidFill>
              <a:latin typeface="Bahnschrift SemiCondensed" panose="020B0502040204020203" pitchFamily="34" charset="0"/>
            </a:endParaRPr>
          </a:p>
        </p:txBody>
      </p:sp>
      <p:pic>
        <p:nvPicPr>
          <p:cNvPr id="5122" name="Picture 2">
            <a:extLst>
              <a:ext uri="{FF2B5EF4-FFF2-40B4-BE49-F238E27FC236}">
                <a16:creationId xmlns:a16="http://schemas.microsoft.com/office/drawing/2014/main" id="{DAAFEC06-7BE5-AECB-3FEA-C0F73F9F9E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069" t="20252" r="46615" b="8637"/>
          <a:stretch/>
        </p:blipFill>
        <p:spPr bwMode="auto">
          <a:xfrm>
            <a:off x="7355840" y="2367279"/>
            <a:ext cx="3251200" cy="304800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398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1B83F7-CA6C-23F3-7980-3577A806B80D}"/>
              </a:ext>
            </a:extLst>
          </p:cNvPr>
          <p:cNvSpPr>
            <a:spLocks noGrp="1"/>
          </p:cNvSpPr>
          <p:nvPr>
            <p:ph type="title"/>
          </p:nvPr>
        </p:nvSpPr>
        <p:spPr>
          <a:xfrm>
            <a:off x="0" y="15082"/>
            <a:ext cx="12192000" cy="1325562"/>
          </a:xfrm>
        </p:spPr>
        <p:txBody>
          <a:bodyPr>
            <a:normAutofit/>
          </a:bodyPr>
          <a:lstStyle/>
          <a:p>
            <a:r>
              <a:rPr lang="ru-RU" sz="5400" dirty="0">
                <a:solidFill>
                  <a:schemeClr val="bg1"/>
                </a:solidFill>
                <a:latin typeface="Bahnschrift SemiCondensed" panose="020B0502040204020203" pitchFamily="34" charset="0"/>
              </a:rPr>
              <a:t>О компиляции </a:t>
            </a:r>
            <a:r>
              <a:rPr lang="en-US" sz="5400" dirty="0">
                <a:solidFill>
                  <a:schemeClr val="bg1"/>
                </a:solidFill>
                <a:latin typeface="Bahnschrift SemiCondensed" panose="020B0502040204020203" pitchFamily="34" charset="0"/>
              </a:rPr>
              <a:t>TS</a:t>
            </a:r>
            <a:endParaRPr lang="ru-RU" sz="5400" dirty="0">
              <a:solidFill>
                <a:schemeClr val="bg1"/>
              </a:solidFill>
              <a:latin typeface="Bahnschrift SemiCondensed" panose="020B0502040204020203" pitchFamily="34" charset="0"/>
            </a:endParaRPr>
          </a:p>
        </p:txBody>
      </p:sp>
      <p:sp>
        <p:nvSpPr>
          <p:cNvPr id="3" name="Объект 2">
            <a:extLst>
              <a:ext uri="{FF2B5EF4-FFF2-40B4-BE49-F238E27FC236}">
                <a16:creationId xmlns:a16="http://schemas.microsoft.com/office/drawing/2014/main" id="{21D53A04-B584-225D-BB89-8EC4C4826260}"/>
              </a:ext>
            </a:extLst>
          </p:cNvPr>
          <p:cNvSpPr>
            <a:spLocks noGrp="1"/>
          </p:cNvSpPr>
          <p:nvPr>
            <p:ph idx="1"/>
          </p:nvPr>
        </p:nvSpPr>
        <p:spPr>
          <a:xfrm>
            <a:off x="0" y="1340644"/>
            <a:ext cx="6096000" cy="5517356"/>
          </a:xfrm>
        </p:spPr>
        <p:txBody>
          <a:bodyPr>
            <a:normAutofit/>
          </a:bodyPr>
          <a:lstStyle/>
          <a:p>
            <a:pPr algn="just"/>
            <a:r>
              <a:rPr lang="ru-RU" dirty="0">
                <a:solidFill>
                  <a:schemeClr val="bg1"/>
                </a:solidFill>
                <a:latin typeface="Bahnschrift SemiCondensed" panose="020B0502040204020203" pitchFamily="34" charset="0"/>
              </a:rPr>
              <a:t>Не смотря на то, как всё прекрасно в компиляции кода из </a:t>
            </a:r>
            <a:r>
              <a:rPr lang="en-US" dirty="0">
                <a:solidFill>
                  <a:schemeClr val="bg1"/>
                </a:solidFill>
                <a:latin typeface="Bahnschrift SemiCondensed" panose="020B0502040204020203" pitchFamily="34" charset="0"/>
              </a:rPr>
              <a:t>TypeScript </a:t>
            </a:r>
            <a:r>
              <a:rPr lang="ru-RU" dirty="0">
                <a:solidFill>
                  <a:schemeClr val="bg1"/>
                </a:solidFill>
                <a:latin typeface="Bahnschrift SemiCondensed" panose="020B0502040204020203" pitchFamily="34" charset="0"/>
              </a:rPr>
              <a:t>в </a:t>
            </a:r>
            <a:r>
              <a:rPr lang="en-US" dirty="0">
                <a:solidFill>
                  <a:schemeClr val="bg1"/>
                </a:solidFill>
                <a:latin typeface="Bahnschrift SemiCondensed" panose="020B0502040204020203" pitchFamily="34" charset="0"/>
              </a:rPr>
              <a:t>JavaScript</a:t>
            </a:r>
            <a:r>
              <a:rPr lang="ru-RU" dirty="0">
                <a:solidFill>
                  <a:schemeClr val="bg1"/>
                </a:solidFill>
                <a:latin typeface="Bahnschrift SemiCondensed" panose="020B0502040204020203" pitchFamily="34" charset="0"/>
              </a:rPr>
              <a:t>,</a:t>
            </a:r>
            <a:r>
              <a:rPr lang="en-US" dirty="0">
                <a:solidFill>
                  <a:schemeClr val="bg1"/>
                </a:solidFill>
                <a:latin typeface="Bahnschrift SemiCondensed" panose="020B0502040204020203" pitchFamily="34" charset="0"/>
              </a:rPr>
              <a:t> </a:t>
            </a:r>
            <a:r>
              <a:rPr lang="ru-RU" dirty="0">
                <a:solidFill>
                  <a:schemeClr val="bg1"/>
                </a:solidFill>
                <a:latin typeface="Bahnschrift SemiCondensed" panose="020B0502040204020203" pitchFamily="34" charset="0"/>
              </a:rPr>
              <a:t>но если в коде есть ошибки он всё равно переведёт его в </a:t>
            </a:r>
            <a:r>
              <a:rPr lang="en-US" dirty="0">
                <a:solidFill>
                  <a:schemeClr val="bg1"/>
                </a:solidFill>
                <a:latin typeface="Bahnschrift SemiCondensed" panose="020B0502040204020203" pitchFamily="34" charset="0"/>
              </a:rPr>
              <a:t>js.  </a:t>
            </a:r>
            <a:r>
              <a:rPr lang="ru-RU" dirty="0">
                <a:solidFill>
                  <a:schemeClr val="bg1"/>
                </a:solidFill>
                <a:latin typeface="Bahnschrift SemiCondensed" panose="020B0502040204020203" pitchFamily="34" charset="0"/>
              </a:rPr>
              <a:t>Рассмотрим простой вариант такого события на изображении справа. Очевидна ошибка, и компилятор вам о ней сообщит… а потом всё равно переведёт это в </a:t>
            </a:r>
            <a:r>
              <a:rPr lang="en-US" dirty="0">
                <a:solidFill>
                  <a:schemeClr val="bg1"/>
                </a:solidFill>
                <a:latin typeface="Bahnschrift SemiCondensed" panose="020B0502040204020203" pitchFamily="34" charset="0"/>
              </a:rPr>
              <a:t>JavaScript </a:t>
            </a:r>
            <a:r>
              <a:rPr lang="ru-RU" dirty="0">
                <a:solidFill>
                  <a:schemeClr val="bg1"/>
                </a:solidFill>
                <a:latin typeface="Bahnschrift SemiCondensed" panose="020B0502040204020203" pitchFamily="34" charset="0"/>
              </a:rPr>
              <a:t>код.</a:t>
            </a:r>
            <a:r>
              <a:rPr lang="en-US" dirty="0">
                <a:solidFill>
                  <a:schemeClr val="bg1"/>
                </a:solidFill>
                <a:latin typeface="Bahnschrift SemiCondensed" panose="020B0502040204020203" pitchFamily="34" charset="0"/>
              </a:rPr>
              <a:t> </a:t>
            </a:r>
            <a:r>
              <a:rPr lang="ru-RU" dirty="0">
                <a:solidFill>
                  <a:schemeClr val="bg1"/>
                </a:solidFill>
                <a:latin typeface="Bahnschrift SemiCondensed" panose="020B0502040204020203" pitchFamily="34" charset="0"/>
              </a:rPr>
              <a:t>Это безусловно ужасно, но решение у этой проблемы крайне простое</a:t>
            </a:r>
            <a:r>
              <a:rPr lang="en-US" dirty="0">
                <a:solidFill>
                  <a:schemeClr val="bg1"/>
                </a:solidFill>
                <a:latin typeface="Bahnschrift SemiCondensed" panose="020B0502040204020203" pitchFamily="34" charset="0"/>
              </a:rPr>
              <a:t>: </a:t>
            </a:r>
            <a:r>
              <a:rPr lang="ru-RU" dirty="0">
                <a:solidFill>
                  <a:schemeClr val="bg1"/>
                </a:solidFill>
                <a:latin typeface="Bahnschrift SemiCondensed" panose="020B0502040204020203" pitchFamily="34" charset="0"/>
              </a:rPr>
              <a:t>с помощью параметра </a:t>
            </a:r>
            <a:r>
              <a:rPr lang="ru-RU" dirty="0">
                <a:solidFill>
                  <a:srgbClr val="FFFF00"/>
                </a:solidFill>
                <a:latin typeface="Bahnschrift SemiCondensed" panose="020B0502040204020203" pitchFamily="34" charset="0"/>
              </a:rPr>
              <a:t>--noEmitOnError </a:t>
            </a:r>
            <a:r>
              <a:rPr lang="ru-RU" dirty="0">
                <a:solidFill>
                  <a:schemeClr val="bg1"/>
                </a:solidFill>
                <a:latin typeface="Bahnschrift SemiCondensed" panose="020B0502040204020203" pitchFamily="34" charset="0"/>
              </a:rPr>
              <a:t>можно указать, что не надо генерировать файл j</a:t>
            </a:r>
            <a:r>
              <a:rPr lang="en-US" dirty="0">
                <a:solidFill>
                  <a:schemeClr val="bg1"/>
                </a:solidFill>
                <a:latin typeface="Bahnschrift SemiCondensed" panose="020B0502040204020203" pitchFamily="34" charset="0"/>
              </a:rPr>
              <a:t>s</a:t>
            </a:r>
            <a:r>
              <a:rPr lang="ru-RU" dirty="0">
                <a:solidFill>
                  <a:schemeClr val="bg1"/>
                </a:solidFill>
                <a:latin typeface="Bahnschrift SemiCondensed" panose="020B0502040204020203" pitchFamily="34" charset="0"/>
              </a:rPr>
              <a:t>, если при компиляции возникли ошибки. Этот параметр можно указать напрямую при вызове компилятора в терминале</a:t>
            </a:r>
            <a:r>
              <a:rPr lang="en-US" dirty="0">
                <a:solidFill>
                  <a:schemeClr val="bg1"/>
                </a:solidFill>
                <a:latin typeface="Bahnschrift SemiCondensed" panose="020B0502040204020203" pitchFamily="34" charset="0"/>
              </a:rPr>
              <a:t>: </a:t>
            </a:r>
            <a:r>
              <a:rPr lang="en-US" dirty="0">
                <a:solidFill>
                  <a:srgbClr val="FFFF00"/>
                </a:solidFill>
                <a:latin typeface="Bahnschrift SemiCondensed" panose="020B0502040204020203" pitchFamily="34" charset="0"/>
              </a:rPr>
              <a:t>tsc --noEmitOnError </a:t>
            </a:r>
            <a:r>
              <a:rPr lang="en-US" dirty="0">
                <a:solidFill>
                  <a:schemeClr val="bg1"/>
                </a:solidFill>
                <a:latin typeface="Bahnschrift SemiCondensed" panose="020B0502040204020203" pitchFamily="34" charset="0"/>
              </a:rPr>
              <a:t>app.ts</a:t>
            </a:r>
            <a:r>
              <a:rPr lang="ru-RU" dirty="0">
                <a:solidFill>
                  <a:schemeClr val="bg1"/>
                </a:solidFill>
                <a:latin typeface="Bahnschrift SemiCondensed" panose="020B0502040204020203" pitchFamily="34" charset="0"/>
              </a:rPr>
              <a:t> (это так же можно сделать в </a:t>
            </a:r>
            <a:r>
              <a:rPr lang="en-US" dirty="0">
                <a:solidFill>
                  <a:schemeClr val="bg1"/>
                </a:solidFill>
                <a:latin typeface="Bahnschrift SemiCondensed" panose="020B0502040204020203" pitchFamily="34" charset="0"/>
              </a:rPr>
              <a:t>tsconfig.json, </a:t>
            </a:r>
            <a:r>
              <a:rPr lang="ru-RU" dirty="0">
                <a:solidFill>
                  <a:schemeClr val="bg1"/>
                </a:solidFill>
                <a:latin typeface="Bahnschrift SemiCondensed" panose="020B0502040204020203" pitchFamily="34" charset="0"/>
              </a:rPr>
              <a:t>но об этом в следующей презентации).</a:t>
            </a:r>
          </a:p>
          <a:p>
            <a:pPr algn="just"/>
            <a:r>
              <a:rPr lang="ru-RU" dirty="0">
                <a:solidFill>
                  <a:schemeClr val="bg1"/>
                </a:solidFill>
                <a:latin typeface="Bahnschrift SemiCondensed" panose="020B0502040204020203" pitchFamily="34" charset="0"/>
              </a:rPr>
              <a:t>Теперь, если в коде на </a:t>
            </a:r>
            <a:r>
              <a:rPr lang="en-US" dirty="0">
                <a:solidFill>
                  <a:schemeClr val="bg1"/>
                </a:solidFill>
                <a:latin typeface="Bahnschrift SemiCondensed" panose="020B0502040204020203" pitchFamily="34" charset="0"/>
              </a:rPr>
              <a:t>TypeScript </a:t>
            </a:r>
            <a:r>
              <a:rPr lang="ru-RU" dirty="0">
                <a:solidFill>
                  <a:schemeClr val="bg1"/>
                </a:solidFill>
                <a:latin typeface="Bahnschrift SemiCondensed" panose="020B0502040204020203" pitchFamily="34" charset="0"/>
              </a:rPr>
              <a:t>есть ошибки и вы захотите его скомпилировать ваш </a:t>
            </a:r>
            <a:r>
              <a:rPr lang="en-US" dirty="0">
                <a:solidFill>
                  <a:schemeClr val="bg1"/>
                </a:solidFill>
                <a:latin typeface="Bahnschrift SemiCondensed" panose="020B0502040204020203" pitchFamily="34" charset="0"/>
              </a:rPr>
              <a:t>JavaScript </a:t>
            </a:r>
            <a:r>
              <a:rPr lang="ru-RU" dirty="0">
                <a:solidFill>
                  <a:schemeClr val="bg1"/>
                </a:solidFill>
                <a:latin typeface="Bahnschrift SemiCondensed" panose="020B0502040204020203" pitchFamily="34" charset="0"/>
              </a:rPr>
              <a:t>код не пострадает.</a:t>
            </a:r>
            <a:endParaRPr lang="en-US" dirty="0">
              <a:solidFill>
                <a:schemeClr val="bg1"/>
              </a:solidFill>
              <a:latin typeface="Bahnschrift SemiCondensed" panose="020B0502040204020203" pitchFamily="34" charset="0"/>
            </a:endParaRPr>
          </a:p>
        </p:txBody>
      </p:sp>
      <p:pic>
        <p:nvPicPr>
          <p:cNvPr id="6" name="Рисунок 5">
            <a:extLst>
              <a:ext uri="{FF2B5EF4-FFF2-40B4-BE49-F238E27FC236}">
                <a16:creationId xmlns:a16="http://schemas.microsoft.com/office/drawing/2014/main" id="{6A93D5EC-21CF-DC59-0295-A9556B34948E}"/>
              </a:ext>
            </a:extLst>
          </p:cNvPr>
          <p:cNvPicPr>
            <a:picLocks noChangeAspect="1"/>
          </p:cNvPicPr>
          <p:nvPr/>
        </p:nvPicPr>
        <p:blipFill>
          <a:blip r:embed="rId2"/>
          <a:stretch>
            <a:fillRect/>
          </a:stretch>
        </p:blipFill>
        <p:spPr>
          <a:xfrm>
            <a:off x="6480845" y="1340644"/>
            <a:ext cx="4156053" cy="1584443"/>
          </a:xfrm>
          <a:prstGeom prst="rect">
            <a:avLst/>
          </a:prstGeom>
          <a:ln>
            <a:noFill/>
          </a:ln>
          <a:effectLst>
            <a:outerShdw blurRad="190500" algn="tl" rotWithShape="0">
              <a:srgbClr val="000000">
                <a:alpha val="70000"/>
              </a:srgbClr>
            </a:outerShdw>
          </a:effectLst>
        </p:spPr>
      </p:pic>
      <p:pic>
        <p:nvPicPr>
          <p:cNvPr id="8" name="Рисунок 7">
            <a:extLst>
              <a:ext uri="{FF2B5EF4-FFF2-40B4-BE49-F238E27FC236}">
                <a16:creationId xmlns:a16="http://schemas.microsoft.com/office/drawing/2014/main" id="{C26A4409-C3AF-4A38-874E-9A877B89F301}"/>
              </a:ext>
            </a:extLst>
          </p:cNvPr>
          <p:cNvPicPr>
            <a:picLocks noChangeAspect="1"/>
          </p:cNvPicPr>
          <p:nvPr/>
        </p:nvPicPr>
        <p:blipFill>
          <a:blip r:embed="rId3"/>
          <a:stretch>
            <a:fillRect/>
          </a:stretch>
        </p:blipFill>
        <p:spPr>
          <a:xfrm>
            <a:off x="6480845" y="3205478"/>
            <a:ext cx="4156053" cy="1796898"/>
          </a:xfrm>
          <a:prstGeom prst="rect">
            <a:avLst/>
          </a:prstGeom>
          <a:ln>
            <a:noFill/>
          </a:ln>
          <a:effectLst>
            <a:outerShdw blurRad="190500" algn="tl" rotWithShape="0">
              <a:srgbClr val="000000">
                <a:alpha val="70000"/>
              </a:srgbClr>
            </a:outerShdw>
          </a:effectLst>
        </p:spPr>
      </p:pic>
      <p:pic>
        <p:nvPicPr>
          <p:cNvPr id="10" name="Рисунок 9">
            <a:extLst>
              <a:ext uri="{FF2B5EF4-FFF2-40B4-BE49-F238E27FC236}">
                <a16:creationId xmlns:a16="http://schemas.microsoft.com/office/drawing/2014/main" id="{C164C219-C26D-87FF-5323-CA2B1FF8846C}"/>
              </a:ext>
            </a:extLst>
          </p:cNvPr>
          <p:cNvPicPr>
            <a:picLocks noChangeAspect="1"/>
          </p:cNvPicPr>
          <p:nvPr/>
        </p:nvPicPr>
        <p:blipFill>
          <a:blip r:embed="rId4"/>
          <a:stretch>
            <a:fillRect/>
          </a:stretch>
        </p:blipFill>
        <p:spPr>
          <a:xfrm>
            <a:off x="6480845" y="5282767"/>
            <a:ext cx="4156053" cy="135250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10359611"/>
      </p:ext>
    </p:extLst>
  </p:cSld>
  <p:clrMapOvr>
    <a:masterClrMapping/>
  </p:clrMapOvr>
</p:sld>
</file>

<file path=ppt/theme/theme1.xml><?xml version="1.0" encoding="utf-8"?>
<a:theme xmlns:a="http://schemas.openxmlformats.org/drawingml/2006/main" name="Вид">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Вид">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Вид">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Вид</Template>
  <TotalTime>323</TotalTime>
  <Words>1130</Words>
  <Application>Microsoft Office PowerPoint</Application>
  <PresentationFormat>Широкоэкранный</PresentationFormat>
  <Paragraphs>49</Paragraphs>
  <Slides>11</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11</vt:i4>
      </vt:variant>
    </vt:vector>
  </HeadingPairs>
  <TitlesOfParts>
    <vt:vector size="17" baseType="lpstr">
      <vt:lpstr>Arial</vt:lpstr>
      <vt:lpstr>Bahnschrift SemiCondensed</vt:lpstr>
      <vt:lpstr>Century Schoolbook</vt:lpstr>
      <vt:lpstr>SFMono-Regular</vt:lpstr>
      <vt:lpstr>Wingdings 2</vt:lpstr>
      <vt:lpstr>Вид</vt:lpstr>
      <vt:lpstr>TypeScript</vt:lpstr>
      <vt:lpstr>Что  такое TypeScript?</vt:lpstr>
      <vt:lpstr>Установка TypeScript</vt:lpstr>
      <vt:lpstr>Типы данных в TS и any</vt:lpstr>
      <vt:lpstr>Функции в TS</vt:lpstr>
      <vt:lpstr>Классы в TS</vt:lpstr>
      <vt:lpstr>Первая программа</vt:lpstr>
      <vt:lpstr>Основные отличия от JavaScript</vt:lpstr>
      <vt:lpstr>О компиляции TS</vt:lpstr>
      <vt:lpstr>Вывод</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dc:title>
  <dc:creator>krivievas@gmail.com</dc:creator>
  <cp:lastModifiedBy>krivievas@gmail.com</cp:lastModifiedBy>
  <cp:revision>7</cp:revision>
  <dcterms:created xsi:type="dcterms:W3CDTF">2023-11-05T14:36:09Z</dcterms:created>
  <dcterms:modified xsi:type="dcterms:W3CDTF">2023-11-05T20:02:39Z</dcterms:modified>
</cp:coreProperties>
</file>