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1"/>
  </p:sldMasterIdLst>
  <p:notesMasterIdLst>
    <p:notesMasterId r:id="rId35"/>
  </p:notesMasterIdLst>
  <p:handoutMasterIdLst>
    <p:handoutMasterId r:id="rId36"/>
  </p:handoutMasterIdLst>
  <p:sldIdLst>
    <p:sldId id="256" r:id="rId2"/>
    <p:sldId id="320" r:id="rId3"/>
    <p:sldId id="286" r:id="rId4"/>
    <p:sldId id="314" r:id="rId5"/>
    <p:sldId id="285" r:id="rId6"/>
    <p:sldId id="287" r:id="rId7"/>
    <p:sldId id="288" r:id="rId8"/>
    <p:sldId id="289" r:id="rId9"/>
    <p:sldId id="291" r:id="rId10"/>
    <p:sldId id="315" r:id="rId11"/>
    <p:sldId id="292" r:id="rId12"/>
    <p:sldId id="312" r:id="rId13"/>
    <p:sldId id="316" r:id="rId14"/>
    <p:sldId id="293" r:id="rId15"/>
    <p:sldId id="294" r:id="rId16"/>
    <p:sldId id="295" r:id="rId17"/>
    <p:sldId id="296" r:id="rId18"/>
    <p:sldId id="297" r:id="rId19"/>
    <p:sldId id="298" r:id="rId20"/>
    <p:sldId id="299" r:id="rId21"/>
    <p:sldId id="300" r:id="rId22"/>
    <p:sldId id="301" r:id="rId23"/>
    <p:sldId id="307" r:id="rId24"/>
    <p:sldId id="321" r:id="rId25"/>
    <p:sldId id="322" r:id="rId26"/>
    <p:sldId id="323" r:id="rId27"/>
    <p:sldId id="317" r:id="rId28"/>
    <p:sldId id="302" r:id="rId29"/>
    <p:sldId id="303" r:id="rId30"/>
    <p:sldId id="304" r:id="rId31"/>
    <p:sldId id="305" r:id="rId32"/>
    <p:sldId id="306" r:id="rId33"/>
    <p:sldId id="311" r:id="rId34"/>
  </p:sldIdLst>
  <p:sldSz cx="9144000" cy="6858000" type="screen4x3"/>
  <p:notesSz cx="9874250" cy="6797675"/>
  <p:defaultTextStyle>
    <a:defPPr lvl="0">
      <a:defRPr lang="ko-KR"/>
    </a:defPPr>
    <a:lvl1pPr lvl="0" algn="l" rtl="0" eaLnBrk="0" fontAlgn="base" hangingPunct="0">
      <a:spcBef>
        <a:spcPct val="0"/>
      </a:spcBef>
      <a:spcAft>
        <a:spcPct val="0"/>
      </a:spcAft>
      <a:defRPr kumimoji="1" kern="1200">
        <a:solidFill>
          <a:schemeClr val="tx1"/>
        </a:solidFill>
        <a:latin typeface="Times New Roman" panose="02020603050405020304" pitchFamily="18" charset="0"/>
        <a:ea typeface="굴림" panose="020B0600000101010101" pitchFamily="50" charset="-127"/>
        <a:cs typeface="+mn-cs"/>
      </a:defRPr>
    </a:lvl1pPr>
    <a:lvl2pPr marL="457200" lvl="1" algn="l" rtl="0" eaLnBrk="0" fontAlgn="base" hangingPunct="0">
      <a:spcBef>
        <a:spcPct val="0"/>
      </a:spcBef>
      <a:spcAft>
        <a:spcPct val="0"/>
      </a:spcAft>
      <a:defRPr kumimoji="1" kern="1200">
        <a:solidFill>
          <a:schemeClr val="tx1"/>
        </a:solidFill>
        <a:latin typeface="Times New Roman" panose="02020603050405020304" pitchFamily="18" charset="0"/>
        <a:ea typeface="굴림" panose="020B0600000101010101" pitchFamily="50" charset="-127"/>
        <a:cs typeface="+mn-cs"/>
      </a:defRPr>
    </a:lvl2pPr>
    <a:lvl3pPr marL="914400" lvl="2" algn="l" rtl="0" eaLnBrk="0" fontAlgn="base" hangingPunct="0">
      <a:spcBef>
        <a:spcPct val="0"/>
      </a:spcBef>
      <a:spcAft>
        <a:spcPct val="0"/>
      </a:spcAft>
      <a:defRPr kumimoji="1" kern="1200">
        <a:solidFill>
          <a:schemeClr val="tx1"/>
        </a:solidFill>
        <a:latin typeface="Times New Roman" panose="02020603050405020304" pitchFamily="18" charset="0"/>
        <a:ea typeface="굴림" panose="020B0600000101010101" pitchFamily="50" charset="-127"/>
        <a:cs typeface="+mn-cs"/>
      </a:defRPr>
    </a:lvl3pPr>
    <a:lvl4pPr marL="1371600" lvl="3" algn="l" rtl="0" eaLnBrk="0" fontAlgn="base" hangingPunct="0">
      <a:spcBef>
        <a:spcPct val="0"/>
      </a:spcBef>
      <a:spcAft>
        <a:spcPct val="0"/>
      </a:spcAft>
      <a:defRPr kumimoji="1" kern="1200">
        <a:solidFill>
          <a:schemeClr val="tx1"/>
        </a:solidFill>
        <a:latin typeface="Times New Roman" panose="02020603050405020304" pitchFamily="18" charset="0"/>
        <a:ea typeface="굴림" panose="020B0600000101010101" pitchFamily="50" charset="-127"/>
        <a:cs typeface="+mn-cs"/>
      </a:defRPr>
    </a:lvl4pPr>
    <a:lvl5pPr marL="1828800" lvl="4" algn="l" rtl="0" eaLnBrk="0" fontAlgn="base" hangingPunct="0">
      <a:spcBef>
        <a:spcPct val="0"/>
      </a:spcBef>
      <a:spcAft>
        <a:spcPct val="0"/>
      </a:spcAft>
      <a:defRPr kumimoji="1" kern="1200">
        <a:solidFill>
          <a:schemeClr val="tx1"/>
        </a:solidFill>
        <a:latin typeface="Times New Roman" panose="02020603050405020304" pitchFamily="18" charset="0"/>
        <a:ea typeface="굴림" panose="020B0600000101010101" pitchFamily="50" charset="-127"/>
        <a:cs typeface="+mn-cs"/>
      </a:defRPr>
    </a:lvl5pPr>
    <a:lvl6pPr marL="2286000" lvl="5" algn="l" defTabSz="914400" rtl="0" eaLnBrk="1" latinLnBrk="0" hangingPunct="1">
      <a:defRPr kumimoji="1" kern="1200">
        <a:solidFill>
          <a:schemeClr val="tx1"/>
        </a:solidFill>
        <a:latin typeface="Times New Roman" panose="02020603050405020304" pitchFamily="18" charset="0"/>
        <a:ea typeface="굴림" panose="020B0600000101010101" pitchFamily="50" charset="-127"/>
        <a:cs typeface="+mn-cs"/>
      </a:defRPr>
    </a:lvl6pPr>
    <a:lvl7pPr marL="2743200" lvl="6" algn="l" defTabSz="914400" rtl="0" eaLnBrk="1" latinLnBrk="0" hangingPunct="1">
      <a:defRPr kumimoji="1" kern="1200">
        <a:solidFill>
          <a:schemeClr val="tx1"/>
        </a:solidFill>
        <a:latin typeface="Times New Roman" panose="02020603050405020304" pitchFamily="18" charset="0"/>
        <a:ea typeface="굴림" panose="020B0600000101010101" pitchFamily="50" charset="-127"/>
        <a:cs typeface="+mn-cs"/>
      </a:defRPr>
    </a:lvl7pPr>
    <a:lvl8pPr marL="3200400" lvl="7" algn="l" defTabSz="914400" rtl="0" eaLnBrk="1" latinLnBrk="0" hangingPunct="1">
      <a:defRPr kumimoji="1" kern="1200">
        <a:solidFill>
          <a:schemeClr val="tx1"/>
        </a:solidFill>
        <a:latin typeface="Times New Roman" panose="02020603050405020304" pitchFamily="18" charset="0"/>
        <a:ea typeface="굴림" panose="020B0600000101010101" pitchFamily="50" charset="-127"/>
        <a:cs typeface="+mn-cs"/>
      </a:defRPr>
    </a:lvl8pPr>
    <a:lvl9pPr marL="3657600" lvl="8" algn="l" defTabSz="914400" rtl="0" eaLnBrk="1" latinLnBrk="0" hangingPunct="1">
      <a:defRPr kumimoji="1" kern="1200">
        <a:solidFill>
          <a:schemeClr val="tx1"/>
        </a:solidFill>
        <a:latin typeface="Times New Roman" panose="02020603050405020304" pitchFamily="18" charset="0"/>
        <a:ea typeface="굴림" panose="020B0600000101010101"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980204904bc207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보통 스타일 3 - 강조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12C8C85-51F0-491E-9774-3900AFEF0FD7}" styleName="밝은 스타일 2 - 강조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2DE63D5-997A-4646-A377-4702673A728D}" styleName="밝은 스타일 2 - 강조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snapToGrid="0">
      <p:cViewPr varScale="1">
        <p:scale>
          <a:sx n="108" d="100"/>
          <a:sy n="108" d="100"/>
        </p:scale>
        <p:origin x="170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278633" cy="341063"/>
          </a:xfrm>
          <a:prstGeom prst="rect">
            <a:avLst/>
          </a:prstGeom>
        </p:spPr>
        <p:txBody>
          <a:bodyPr vert="horz" lIns="90398" tIns="45199" rIns="90398" bIns="45199" rtlCol="0"/>
          <a:lstStyle>
            <a:lvl1pPr algn="l">
              <a:defRPr sz="1200"/>
            </a:lvl1pPr>
          </a:lstStyle>
          <a:p>
            <a:endParaRPr lang="ko-KR" altLang="en-US"/>
          </a:p>
        </p:txBody>
      </p:sp>
      <p:sp>
        <p:nvSpPr>
          <p:cNvPr id="3" name="날짜 개체 틀 2"/>
          <p:cNvSpPr>
            <a:spLocks noGrp="1"/>
          </p:cNvSpPr>
          <p:nvPr>
            <p:ph type="dt" sz="quarter" idx="1"/>
          </p:nvPr>
        </p:nvSpPr>
        <p:spPr>
          <a:xfrm>
            <a:off x="5592483" y="0"/>
            <a:ext cx="4280200" cy="341063"/>
          </a:xfrm>
          <a:prstGeom prst="rect">
            <a:avLst/>
          </a:prstGeom>
        </p:spPr>
        <p:txBody>
          <a:bodyPr vert="horz" lIns="90398" tIns="45199" rIns="90398" bIns="45199" rtlCol="0"/>
          <a:lstStyle>
            <a:lvl1pPr algn="r">
              <a:defRPr sz="1200"/>
            </a:lvl1pPr>
          </a:lstStyle>
          <a:p>
            <a:fld id="{A97C7E6C-B843-45C8-9D75-693EB8F12F85}" type="datetimeFigureOut">
              <a:rPr lang="ko-KR" altLang="en-US" smtClean="0"/>
              <a:t>2019-11-12</a:t>
            </a:fld>
            <a:endParaRPr lang="ko-KR" altLang="en-US"/>
          </a:p>
        </p:txBody>
      </p:sp>
      <p:sp>
        <p:nvSpPr>
          <p:cNvPr id="4" name="바닥글 개체 틀 3"/>
          <p:cNvSpPr>
            <a:spLocks noGrp="1"/>
          </p:cNvSpPr>
          <p:nvPr>
            <p:ph type="ftr" sz="quarter" idx="2"/>
          </p:nvPr>
        </p:nvSpPr>
        <p:spPr>
          <a:xfrm>
            <a:off x="0" y="6456612"/>
            <a:ext cx="4278633" cy="341063"/>
          </a:xfrm>
          <a:prstGeom prst="rect">
            <a:avLst/>
          </a:prstGeom>
        </p:spPr>
        <p:txBody>
          <a:bodyPr vert="horz" lIns="90398" tIns="45199" rIns="90398" bIns="45199"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5592483" y="6456612"/>
            <a:ext cx="4280200" cy="341063"/>
          </a:xfrm>
          <a:prstGeom prst="rect">
            <a:avLst/>
          </a:prstGeom>
        </p:spPr>
        <p:txBody>
          <a:bodyPr vert="horz" lIns="90398" tIns="45199" rIns="90398" bIns="45199" rtlCol="0" anchor="b"/>
          <a:lstStyle>
            <a:lvl1pPr algn="r">
              <a:defRPr sz="1200"/>
            </a:lvl1pPr>
          </a:lstStyle>
          <a:p>
            <a:fld id="{11AF7A6C-0ED9-4592-95B7-57B88BE353CB}" type="slidenum">
              <a:rPr lang="ko-KR" altLang="en-US" smtClean="0"/>
              <a:t>‹#›</a:t>
            </a:fld>
            <a:endParaRPr lang="ko-KR" altLang="en-US"/>
          </a:p>
        </p:txBody>
      </p:sp>
    </p:spTree>
    <p:extLst>
      <p:ext uri="{BB962C8B-B14F-4D97-AF65-F5344CB8AC3E}">
        <p14:creationId xmlns:p14="http://schemas.microsoft.com/office/powerpoint/2010/main" val="16618026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79137" cy="340570"/>
          </a:xfrm>
          <a:prstGeom prst="rect">
            <a:avLst/>
          </a:prstGeom>
        </p:spPr>
        <p:txBody>
          <a:bodyPr vert="horz" lIns="87944" tIns="43972" rIns="87944" bIns="43972" rtlCol="0"/>
          <a:lstStyle>
            <a:lvl1pPr algn="l">
              <a:defRPr sz="1200"/>
            </a:lvl1pPr>
          </a:lstStyle>
          <a:p>
            <a:pPr>
              <a:defRPr/>
            </a:pPr>
            <a:endParaRPr lang="en-US" dirty="0"/>
          </a:p>
        </p:txBody>
      </p:sp>
      <p:sp>
        <p:nvSpPr>
          <p:cNvPr id="3" name="Date Placeholder 2"/>
          <p:cNvSpPr>
            <a:spLocks noGrp="1"/>
          </p:cNvSpPr>
          <p:nvPr>
            <p:ph type="dt" idx="1"/>
          </p:nvPr>
        </p:nvSpPr>
        <p:spPr>
          <a:xfrm>
            <a:off x="5592908" y="0"/>
            <a:ext cx="4279137" cy="340570"/>
          </a:xfrm>
          <a:prstGeom prst="rect">
            <a:avLst/>
          </a:prstGeom>
        </p:spPr>
        <p:txBody>
          <a:bodyPr vert="horz" lIns="87944" tIns="43972" rIns="87944" bIns="43972" rtlCol="0"/>
          <a:lstStyle>
            <a:lvl1pPr algn="r">
              <a:defRPr sz="1200"/>
            </a:lvl1pPr>
          </a:lstStyle>
          <a:p>
            <a:pPr>
              <a:defRPr/>
            </a:pPr>
            <a:fld id="{F83E2523-7548-4665-B365-C22BA509CF49}" type="datetimeFigureOut">
              <a:rPr lang="en-US"/>
              <a:pPr>
                <a:defRPr/>
              </a:pPr>
              <a:t>11/12/2019</a:t>
            </a:fld>
            <a:endParaRPr lang="en-US" dirty="0"/>
          </a:p>
        </p:txBody>
      </p:sp>
      <p:sp>
        <p:nvSpPr>
          <p:cNvPr id="4" name="Slide Image Placeholder 3"/>
          <p:cNvSpPr>
            <a:spLocks noGrp="1" noRot="1" noChangeAspect="1"/>
          </p:cNvSpPr>
          <p:nvPr>
            <p:ph type="sldImg" idx="2"/>
          </p:nvPr>
        </p:nvSpPr>
        <p:spPr>
          <a:xfrm>
            <a:off x="3409950" y="850900"/>
            <a:ext cx="3054350" cy="2292350"/>
          </a:xfrm>
          <a:prstGeom prst="rect">
            <a:avLst/>
          </a:prstGeom>
          <a:noFill/>
          <a:ln w="12700">
            <a:solidFill>
              <a:prstClr val="black"/>
            </a:solidFill>
          </a:ln>
        </p:spPr>
        <p:txBody>
          <a:bodyPr vert="horz" lIns="87944" tIns="43972" rIns="87944" bIns="43972" rtlCol="0" anchor="ctr"/>
          <a:lstStyle/>
          <a:p>
            <a:pPr lvl="0"/>
            <a:endParaRPr lang="en-US" noProof="0"/>
          </a:p>
        </p:txBody>
      </p:sp>
      <p:sp>
        <p:nvSpPr>
          <p:cNvPr id="5" name="Notes Placeholder 4"/>
          <p:cNvSpPr>
            <a:spLocks noGrp="1"/>
          </p:cNvSpPr>
          <p:nvPr>
            <p:ph type="body" sz="quarter" idx="3"/>
          </p:nvPr>
        </p:nvSpPr>
        <p:spPr>
          <a:xfrm>
            <a:off x="986984" y="3271785"/>
            <a:ext cx="7900284" cy="2676050"/>
          </a:xfrm>
          <a:prstGeom prst="rect">
            <a:avLst/>
          </a:prstGeom>
        </p:spPr>
        <p:txBody>
          <a:bodyPr vert="horz" lIns="87944" tIns="43972" rIns="87944" bIns="43972"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1" y="6457107"/>
            <a:ext cx="4279137" cy="340570"/>
          </a:xfrm>
          <a:prstGeom prst="rect">
            <a:avLst/>
          </a:prstGeom>
        </p:spPr>
        <p:txBody>
          <a:bodyPr vert="horz" lIns="87944" tIns="43972" rIns="87944" bIns="43972"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592908" y="6457107"/>
            <a:ext cx="4279137" cy="340570"/>
          </a:xfrm>
          <a:prstGeom prst="rect">
            <a:avLst/>
          </a:prstGeom>
        </p:spPr>
        <p:txBody>
          <a:bodyPr vert="horz" wrap="square" lIns="87944" tIns="43972" rIns="87944" bIns="43972" numCol="1" anchor="b" anchorCtr="0" compatLnSpc="1">
            <a:prstTxWarp prst="textNoShape">
              <a:avLst/>
            </a:prstTxWarp>
          </a:bodyPr>
          <a:lstStyle>
            <a:lvl1pPr algn="r">
              <a:defRPr sz="1200"/>
            </a:lvl1pPr>
          </a:lstStyle>
          <a:p>
            <a:fld id="{41BF3985-970C-4048-8144-5813D5AD1FF3}" type="slidenum">
              <a:rPr lang="en-US" altLang="en-US"/>
              <a:pPr/>
              <a:t>‹#›</a:t>
            </a:fld>
            <a:endParaRPr lang="en-US" altLang="en-US" dirty="0"/>
          </a:p>
        </p:txBody>
      </p:sp>
    </p:spTree>
    <p:extLst>
      <p:ext uri="{BB962C8B-B14F-4D97-AF65-F5344CB8AC3E}">
        <p14:creationId xmlns:p14="http://schemas.microsoft.com/office/powerpoint/2010/main" val="161782900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607125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21364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439787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3847892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3120278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532377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1783485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7476645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1958634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635607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4172295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17837100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214242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8108096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11837892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449898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9599650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5148313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41649608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542257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16892551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3166459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6364609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17206477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6266608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3025524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3120278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9791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3435291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820773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335123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19955806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9606" y="6275412"/>
            <a:ext cx="2513062" cy="628266"/>
          </a:xfrm>
          <a:prstGeom prst="rect">
            <a:avLst/>
          </a:prstGeom>
        </p:spPr>
      </p:pic>
      <p:sp>
        <p:nvSpPr>
          <p:cNvPr id="5" name="직사각형 9"/>
          <p:cNvSpPr/>
          <p:nvPr userDrawn="1"/>
        </p:nvSpPr>
        <p:spPr>
          <a:xfrm>
            <a:off x="0" y="0"/>
            <a:ext cx="9144000" cy="548680"/>
          </a:xfrm>
          <a:prstGeom prst="rect">
            <a:avLst/>
          </a:prstGeom>
          <a:solidFill>
            <a:srgbClr val="29679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solidFill>
                <a:srgbClr val="0070C0"/>
              </a:solidFill>
            </a:endParaRPr>
          </a:p>
        </p:txBody>
      </p:sp>
      <p:sp>
        <p:nvSpPr>
          <p:cNvPr id="7" name="직사각형 17"/>
          <p:cNvSpPr/>
          <p:nvPr userDrawn="1"/>
        </p:nvSpPr>
        <p:spPr>
          <a:xfrm>
            <a:off x="0" y="6237312"/>
            <a:ext cx="9144000" cy="80408"/>
          </a:xfrm>
          <a:prstGeom prst="rect">
            <a:avLst/>
          </a:prstGeom>
          <a:solidFill>
            <a:srgbClr val="29679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Tree>
    <p:extLst>
      <p:ext uri="{BB962C8B-B14F-4D97-AF65-F5344CB8AC3E}">
        <p14:creationId xmlns:p14="http://schemas.microsoft.com/office/powerpoint/2010/main" val="3532960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맑은 고딕" panose="020B0503020000020004" pitchFamily="50" charset="-127"/>
                <a:ea typeface="맑은 고딕" panose="020B0503020000020004" pitchFamily="50" charset="-127"/>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맑은 고딕" panose="020B0503020000020004" pitchFamily="50" charset="-127"/>
                <a:ea typeface="맑은 고딕" panose="020B0503020000020004" pitchFamily="50" charset="-127"/>
              </a:defRPr>
            </a:lvl1pPr>
            <a:lvl2pPr>
              <a:defRPr>
                <a:latin typeface="맑은 고딕" panose="020B0503020000020004" pitchFamily="50" charset="-127"/>
                <a:ea typeface="맑은 고딕" panose="020B0503020000020004" pitchFamily="50" charset="-127"/>
              </a:defRPr>
            </a:lvl2pPr>
            <a:lvl3pPr>
              <a:defRPr>
                <a:latin typeface="맑은 고딕" panose="020B0503020000020004" pitchFamily="50" charset="-127"/>
                <a:ea typeface="맑은 고딕" panose="020B0503020000020004" pitchFamily="50" charset="-127"/>
              </a:defRPr>
            </a:lvl3pPr>
            <a:lvl4pPr>
              <a:defRPr>
                <a:latin typeface="맑은 고딕" panose="020B0503020000020004" pitchFamily="50" charset="-127"/>
                <a:ea typeface="맑은 고딕" panose="020B0503020000020004" pitchFamily="50" charset="-127"/>
              </a:defRPr>
            </a:lvl4pPr>
            <a:lvl5pPr>
              <a:defRPr>
                <a:latin typeface="맑은 고딕" panose="020B0503020000020004" pitchFamily="50" charset="-127"/>
                <a:ea typeface="맑은 고딕" panose="020B0503020000020004" pitchFamily="50" charset="-12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68052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7089" y="836612"/>
            <a:ext cx="2183383" cy="525668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2964" y="836612"/>
            <a:ext cx="6181725" cy="5256684"/>
          </a:xfrm>
        </p:spPr>
        <p:txBody>
          <a:bodyPr vert="eaVert"/>
          <a:lstStyle>
            <a:lvl1pPr>
              <a:defRPr>
                <a:latin typeface="맑은 고딕" panose="020B0503020000020004" pitchFamily="50" charset="-127"/>
                <a:ea typeface="맑은 고딕" panose="020B0503020000020004" pitchFamily="50" charset="-127"/>
              </a:defRPr>
            </a:lvl1pPr>
            <a:lvl2pPr>
              <a:defRPr>
                <a:latin typeface="맑은 고딕" panose="020B0503020000020004" pitchFamily="50" charset="-127"/>
                <a:ea typeface="맑은 고딕" panose="020B0503020000020004" pitchFamily="50" charset="-127"/>
              </a:defRPr>
            </a:lvl2pPr>
            <a:lvl3pPr>
              <a:defRPr>
                <a:latin typeface="맑은 고딕" panose="020B0503020000020004" pitchFamily="50" charset="-127"/>
                <a:ea typeface="맑은 고딕" panose="020B0503020000020004" pitchFamily="50" charset="-127"/>
              </a:defRPr>
            </a:lvl3pPr>
            <a:lvl4pPr>
              <a:defRPr>
                <a:latin typeface="맑은 고딕" panose="020B0503020000020004" pitchFamily="50" charset="-127"/>
                <a:ea typeface="맑은 고딕" panose="020B0503020000020004" pitchFamily="50" charset="-127"/>
              </a:defRPr>
            </a:lvl4pPr>
            <a:lvl5pPr>
              <a:defRPr>
                <a:latin typeface="맑은 고딕" panose="020B0503020000020004" pitchFamily="50" charset="-127"/>
                <a:ea typeface="맑은 고딕" panose="020B0503020000020004" pitchFamily="50" charset="-12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87855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925" y="116632"/>
            <a:ext cx="9001571" cy="417512"/>
          </a:xfrm>
        </p:spPr>
        <p:txBody>
          <a:bodyPr/>
          <a:lstStyle>
            <a:lvl1pPr>
              <a:defRPr>
                <a:latin typeface="맑은 고딕" panose="020B0503020000020004" pitchFamily="50" charset="-127"/>
                <a:ea typeface="맑은 고딕" panose="020B0503020000020004" pitchFamily="50" charset="-127"/>
              </a:defRPr>
            </a:lvl1pPr>
          </a:lstStyle>
          <a:p>
            <a:r>
              <a:rPr lang="en-US" dirty="0"/>
              <a:t>Click to edit Master title style</a:t>
            </a:r>
          </a:p>
        </p:txBody>
      </p:sp>
      <p:sp>
        <p:nvSpPr>
          <p:cNvPr id="3" name="Content Placeholder 2"/>
          <p:cNvSpPr>
            <a:spLocks noGrp="1"/>
          </p:cNvSpPr>
          <p:nvPr>
            <p:ph idx="1"/>
          </p:nvPr>
        </p:nvSpPr>
        <p:spPr>
          <a:xfrm>
            <a:off x="35496" y="764704"/>
            <a:ext cx="9108504" cy="5122863"/>
          </a:xfrm>
        </p:spPr>
        <p:txBody>
          <a:bodyPr/>
          <a:lstStyle>
            <a:lvl1pPr>
              <a:lnSpc>
                <a:spcPct val="122000"/>
              </a:lnSpc>
              <a:defRPr sz="1800">
                <a:latin typeface="맑은 고딕" panose="020B0503020000020004" pitchFamily="50" charset="-127"/>
                <a:ea typeface="맑은 고딕" panose="020B0503020000020004" pitchFamily="50" charset="-127"/>
              </a:defRPr>
            </a:lvl1pPr>
            <a:lvl2pPr>
              <a:lnSpc>
                <a:spcPct val="122000"/>
              </a:lnSpc>
              <a:defRPr sz="1800">
                <a:latin typeface="맑은 고딕" panose="020B0503020000020004" pitchFamily="50" charset="-127"/>
                <a:ea typeface="맑은 고딕" panose="020B0503020000020004" pitchFamily="50" charset="-127"/>
              </a:defRPr>
            </a:lvl2pPr>
            <a:lvl3pPr marL="1200150" indent="-285750">
              <a:lnSpc>
                <a:spcPct val="122000"/>
              </a:lnSpc>
              <a:buFont typeface="Wingdings" panose="05000000000000000000" pitchFamily="2" charset="2"/>
              <a:buChar char="Ø"/>
              <a:defRPr sz="1800">
                <a:latin typeface="맑은 고딕" panose="020B0503020000020004" pitchFamily="50" charset="-127"/>
                <a:ea typeface="맑은 고딕" panose="020B0503020000020004" pitchFamily="50" charset="-127"/>
                <a:cs typeface="Courier New" panose="02070309020205020404" pitchFamily="49" charset="0"/>
              </a:defRPr>
            </a:lvl3pPr>
            <a:lvl4pPr>
              <a:lnSpc>
                <a:spcPct val="122000"/>
              </a:lnSpc>
              <a:defRPr sz="1800">
                <a:latin typeface="맑은 고딕" panose="020B0503020000020004" pitchFamily="50" charset="-127"/>
                <a:ea typeface="맑은 고딕" panose="020B0503020000020004" pitchFamily="50" charset="-127"/>
              </a:defRPr>
            </a:lvl4pPr>
            <a:lvl5pPr>
              <a:lnSpc>
                <a:spcPct val="122000"/>
              </a:lnSpc>
              <a:defRPr sz="1800">
                <a:latin typeface="맑은 고딕" panose="020B0503020000020004" pitchFamily="50" charset="-127"/>
                <a:ea typeface="맑은 고딕" panose="020B0503020000020004" pitchFamily="50" charset="-12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7565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196752"/>
            <a:ext cx="78867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23888" y="4076477"/>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dirty="0"/>
              <a:t>Click to edit Master text styles</a:t>
            </a:r>
          </a:p>
        </p:txBody>
      </p:sp>
    </p:spTree>
    <p:extLst>
      <p:ext uri="{BB962C8B-B14F-4D97-AF65-F5344CB8AC3E}">
        <p14:creationId xmlns:p14="http://schemas.microsoft.com/office/powerpoint/2010/main" val="3965671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맑은 고딕" panose="020B0503020000020004" pitchFamily="50" charset="-127"/>
                <a:ea typeface="맑은 고딕" panose="020B0503020000020004" pitchFamily="50" charset="-127"/>
              </a:defRPr>
            </a:lvl1pPr>
          </a:lstStyle>
          <a:p>
            <a:r>
              <a:rPr lang="en-US" dirty="0"/>
              <a:t>Click to edit Master title style</a:t>
            </a:r>
          </a:p>
        </p:txBody>
      </p:sp>
      <p:sp>
        <p:nvSpPr>
          <p:cNvPr id="3" name="Content Placeholder 2"/>
          <p:cNvSpPr>
            <a:spLocks noGrp="1"/>
          </p:cNvSpPr>
          <p:nvPr>
            <p:ph sz="half" idx="1"/>
          </p:nvPr>
        </p:nvSpPr>
        <p:spPr>
          <a:xfrm>
            <a:off x="446856" y="898425"/>
            <a:ext cx="4038600" cy="51228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37856" y="898425"/>
            <a:ext cx="4038600" cy="51228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6911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1560" y="692696"/>
            <a:ext cx="7886700" cy="925984"/>
          </a:xfrm>
        </p:spPr>
        <p:txBody>
          <a:bodyPr/>
          <a:lstStyle/>
          <a:p>
            <a:r>
              <a:rPr lang="en-US" dirty="0"/>
              <a:t>Click to edit Master title style</a:t>
            </a:r>
          </a:p>
        </p:txBody>
      </p:sp>
      <p:sp>
        <p:nvSpPr>
          <p:cNvPr id="3" name="Text Placeholder 2"/>
          <p:cNvSpPr>
            <a:spLocks noGrp="1"/>
          </p:cNvSpPr>
          <p:nvPr>
            <p:ph type="body" idx="1"/>
          </p:nvPr>
        </p:nvSpPr>
        <p:spPr>
          <a:xfrm>
            <a:off x="611560" y="1609155"/>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11560" y="2433067"/>
            <a:ext cx="386873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10472" y="1609155"/>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10472" y="2433067"/>
            <a:ext cx="38877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92511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맑은 고딕" panose="020B0503020000020004" pitchFamily="50" charset="-127"/>
                <a:ea typeface="맑은 고딕" panose="020B0503020000020004" pitchFamily="50" charset="-127"/>
              </a:defRPr>
            </a:lvl1pPr>
          </a:lstStyle>
          <a:p>
            <a:r>
              <a:rPr lang="en-US" dirty="0"/>
              <a:t>Click to edit Master title style</a:t>
            </a:r>
          </a:p>
        </p:txBody>
      </p:sp>
    </p:spTree>
    <p:extLst>
      <p:ext uri="{BB962C8B-B14F-4D97-AF65-F5344CB8AC3E}">
        <p14:creationId xmlns:p14="http://schemas.microsoft.com/office/powerpoint/2010/main" val="1973527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4973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692696"/>
            <a:ext cx="2949575"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3887788" y="692697"/>
            <a:ext cx="4629150" cy="5403850"/>
          </a:xfrm>
        </p:spPr>
        <p:txBody>
          <a:bodyPr/>
          <a:lstStyle>
            <a:lvl1pPr>
              <a:defRPr sz="26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30238" y="2292896"/>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88050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692696"/>
            <a:ext cx="2949575" cy="1600200"/>
          </a:xfrm>
        </p:spPr>
        <p:txBody>
          <a:bodyPr anchor="b"/>
          <a:lstStyle>
            <a:lvl1pPr>
              <a:defRPr sz="3200"/>
            </a:lvl1pPr>
          </a:lstStyle>
          <a:p>
            <a:r>
              <a:rPr lang="en-US" dirty="0"/>
              <a:t>Click to edit Master title style</a:t>
            </a:r>
          </a:p>
        </p:txBody>
      </p:sp>
      <p:sp>
        <p:nvSpPr>
          <p:cNvPr id="3" name="Picture Placeholder 2"/>
          <p:cNvSpPr>
            <a:spLocks noGrp="1"/>
          </p:cNvSpPr>
          <p:nvPr>
            <p:ph type="pic" idx="1"/>
          </p:nvPr>
        </p:nvSpPr>
        <p:spPr>
          <a:xfrm>
            <a:off x="3887788" y="692697"/>
            <a:ext cx="462915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630238" y="2292896"/>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2885056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Text Box 24"/>
          <p:cNvSpPr txBox="1">
            <a:spLocks noChangeArrowheads="1"/>
          </p:cNvSpPr>
          <p:nvPr userDrawn="1"/>
        </p:nvSpPr>
        <p:spPr bwMode="auto">
          <a:xfrm>
            <a:off x="8100392" y="6435655"/>
            <a:ext cx="9361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Times New Roman" panose="02020603050405020304" pitchFamily="18" charset="0"/>
                <a:ea typeface="굴림" panose="020B0600000101010101" pitchFamily="50" charset="-127"/>
              </a:defRPr>
            </a:lvl1pPr>
            <a:lvl2pPr marL="742950" indent="-285750">
              <a:defRPr kumimoji="1">
                <a:solidFill>
                  <a:schemeClr val="tx1"/>
                </a:solidFill>
                <a:latin typeface="Times New Roman" panose="02020603050405020304" pitchFamily="18" charset="0"/>
                <a:ea typeface="굴림" panose="020B0600000101010101" pitchFamily="50" charset="-127"/>
              </a:defRPr>
            </a:lvl2pPr>
            <a:lvl3pPr marL="1143000" indent="-228600">
              <a:defRPr kumimoji="1">
                <a:solidFill>
                  <a:schemeClr val="tx1"/>
                </a:solidFill>
                <a:latin typeface="Times New Roman" panose="02020603050405020304" pitchFamily="18" charset="0"/>
                <a:ea typeface="굴림" panose="020B0600000101010101" pitchFamily="50" charset="-127"/>
              </a:defRPr>
            </a:lvl3pPr>
            <a:lvl4pPr marL="1600200" indent="-228600">
              <a:defRPr kumimoji="1">
                <a:solidFill>
                  <a:schemeClr val="tx1"/>
                </a:solidFill>
                <a:latin typeface="Times New Roman" panose="02020603050405020304" pitchFamily="18" charset="0"/>
                <a:ea typeface="굴림" panose="020B0600000101010101" pitchFamily="50" charset="-127"/>
              </a:defRPr>
            </a:lvl4pPr>
            <a:lvl5pPr marL="2057400" indent="-228600">
              <a:defRPr kumimoji="1">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굴림" panose="020B0600000101010101" pitchFamily="50" charset="-127"/>
              </a:defRPr>
            </a:lvl9pPr>
          </a:lstStyle>
          <a:p>
            <a:pPr algn="r" eaLnBrk="1" latinLnBrk="1" hangingPunct="1"/>
            <a:r>
              <a:rPr lang="en-US" altLang="ko-KR" sz="1400" b="1" dirty="0">
                <a:solidFill>
                  <a:srgbClr val="4D81BF"/>
                </a:solidFill>
                <a:latin typeface="맑은 고딕" panose="020B0503020000020004" pitchFamily="50" charset="-127"/>
                <a:ea typeface="맑은 고딕" panose="020B0503020000020004" pitchFamily="50" charset="-127"/>
              </a:rPr>
              <a:t>  </a:t>
            </a:r>
            <a:fld id="{BE79C5EC-97B1-41D0-8B74-1124ED93C52C}" type="slidenum">
              <a:rPr lang="en-US" altLang="ko-KR" sz="1200" b="1" smtClean="0">
                <a:solidFill>
                  <a:srgbClr val="4D81BF"/>
                </a:solidFill>
                <a:latin typeface="맑은 고딕" panose="020B0503020000020004" pitchFamily="50" charset="-127"/>
                <a:ea typeface="맑은 고딕" panose="020B0503020000020004" pitchFamily="50" charset="-127"/>
              </a:rPr>
              <a:pPr algn="r" eaLnBrk="1" latinLnBrk="1" hangingPunct="1"/>
              <a:t>‹#›</a:t>
            </a:fld>
            <a:r>
              <a:rPr lang="en-US" altLang="ko-KR" sz="1400" b="0" dirty="0">
                <a:solidFill>
                  <a:srgbClr val="4D81BF"/>
                </a:solidFill>
                <a:latin typeface="맑은 고딕" panose="020B0503020000020004" pitchFamily="50" charset="-127"/>
                <a:ea typeface="맑은 고딕" panose="020B0503020000020004" pitchFamily="50" charset="-127"/>
              </a:rPr>
              <a:t> </a:t>
            </a:r>
          </a:p>
        </p:txBody>
      </p:sp>
      <p:sp>
        <p:nvSpPr>
          <p:cNvPr id="1031" name="Rectangle 26"/>
          <p:cNvSpPr>
            <a:spLocks noGrp="1" noChangeArrowheads="1"/>
          </p:cNvSpPr>
          <p:nvPr>
            <p:ph type="body" idx="1"/>
          </p:nvPr>
        </p:nvSpPr>
        <p:spPr bwMode="auto">
          <a:xfrm>
            <a:off x="35496" y="588435"/>
            <a:ext cx="9001000" cy="544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pic>
        <p:nvPicPr>
          <p:cNvPr id="3" name="Picture 2"/>
          <p:cNvPicPr>
            <a:picLocks noChangeAspect="1"/>
          </p:cNvPicPr>
          <p:nvPr userDrawn="1"/>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9606" y="6275412"/>
            <a:ext cx="2513062" cy="628266"/>
          </a:xfrm>
          <a:prstGeom prst="rect">
            <a:avLst/>
          </a:prstGeom>
        </p:spPr>
      </p:pic>
      <p:sp>
        <p:nvSpPr>
          <p:cNvPr id="9" name="직사각형 9"/>
          <p:cNvSpPr/>
          <p:nvPr userDrawn="1"/>
        </p:nvSpPr>
        <p:spPr>
          <a:xfrm>
            <a:off x="0" y="0"/>
            <a:ext cx="9144000" cy="548680"/>
          </a:xfrm>
          <a:prstGeom prst="rect">
            <a:avLst/>
          </a:prstGeom>
          <a:solidFill>
            <a:srgbClr val="29679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solidFill>
                <a:srgbClr val="0070C0"/>
              </a:solidFill>
            </a:endParaRPr>
          </a:p>
        </p:txBody>
      </p:sp>
      <p:sp>
        <p:nvSpPr>
          <p:cNvPr id="1030" name="Rectangle 25"/>
          <p:cNvSpPr>
            <a:spLocks noGrp="1" noChangeArrowheads="1"/>
          </p:cNvSpPr>
          <p:nvPr>
            <p:ph type="title"/>
          </p:nvPr>
        </p:nvSpPr>
        <p:spPr bwMode="auto">
          <a:xfrm>
            <a:off x="43447" y="108681"/>
            <a:ext cx="8921041"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ko-KR" altLang="en-US" dirty="0"/>
              <a:t>제목을 입력하세요</a:t>
            </a:r>
          </a:p>
        </p:txBody>
      </p:sp>
      <p:sp>
        <p:nvSpPr>
          <p:cNvPr id="10" name="직사각형 17"/>
          <p:cNvSpPr/>
          <p:nvPr userDrawn="1"/>
        </p:nvSpPr>
        <p:spPr>
          <a:xfrm>
            <a:off x="0" y="6237312"/>
            <a:ext cx="9144000" cy="80408"/>
          </a:xfrm>
          <a:prstGeom prst="rect">
            <a:avLst/>
          </a:prstGeom>
          <a:solidFill>
            <a:srgbClr val="29679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Tree>
  </p:cSld>
  <p:clrMap bg1="lt1" tx1="dk1" bg2="lt2" tx2="dk2" accent1="accent1" accent2="accent2" accent3="accent3" accent4="accent4" accent5="accent5" accent6="accent6" hlink="hlink" folHlink="folHlink"/>
  <p:sldLayoutIdLst>
    <p:sldLayoutId id="2147483815"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rtl="0" eaLnBrk="0" fontAlgn="base" latinLnBrk="1" hangingPunct="0">
        <a:spcBef>
          <a:spcPct val="0"/>
        </a:spcBef>
        <a:spcAft>
          <a:spcPct val="0"/>
        </a:spcAft>
        <a:defRPr kumimoji="1" sz="2800" b="1" kern="1200">
          <a:solidFill>
            <a:schemeClr val="bg1"/>
          </a:solidFill>
          <a:latin typeface="맑은 고딕" panose="020B0503020000020004" pitchFamily="50" charset="-127"/>
          <a:ea typeface="맑은 고딕" panose="020B0503020000020004" pitchFamily="50" charset="-127"/>
          <a:cs typeface="+mj-cs"/>
        </a:defRPr>
      </a:lvl1pPr>
      <a:lvl2pPr algn="l" rtl="0" eaLnBrk="0" fontAlgn="base" latinLnBrk="1" hangingPunct="0">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2pPr>
      <a:lvl3pPr algn="l" rtl="0" eaLnBrk="0" fontAlgn="base" latinLnBrk="1" hangingPunct="0">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3pPr>
      <a:lvl4pPr algn="l" rtl="0" eaLnBrk="0" fontAlgn="base" latinLnBrk="1" hangingPunct="0">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4pPr>
      <a:lvl5pPr algn="l" rtl="0" eaLnBrk="0" fontAlgn="base" latinLnBrk="1" hangingPunct="0">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5pPr>
      <a:lvl6pPr marL="457200" algn="l" rtl="0" fontAlgn="base" latinLnBrk="1">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6pPr>
      <a:lvl7pPr marL="914400" algn="l" rtl="0" fontAlgn="base" latinLnBrk="1">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7pPr>
      <a:lvl8pPr marL="1371600" algn="l" rtl="0" fontAlgn="base" latinLnBrk="1">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8pPr>
      <a:lvl9pPr marL="1828800" algn="l" rtl="0" fontAlgn="base" latinLnBrk="1">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9pPr>
    </p:titleStyle>
    <p:bodyStyle>
      <a:lvl1pPr marL="285750" indent="-285750" algn="l" rtl="0" eaLnBrk="0" fontAlgn="base" latinLnBrk="1" hangingPunct="0">
        <a:spcBef>
          <a:spcPct val="20000"/>
        </a:spcBef>
        <a:spcAft>
          <a:spcPct val="0"/>
        </a:spcAft>
        <a:buClr>
          <a:srgbClr val="7999FF"/>
        </a:buClr>
        <a:buFont typeface="Wingdings" panose="05000000000000000000" pitchFamily="2" charset="2"/>
        <a:buChar char="Ø"/>
        <a:defRPr kumimoji="1" sz="1800" kern="1200">
          <a:solidFill>
            <a:schemeClr val="tx1"/>
          </a:solidFill>
          <a:latin typeface="맑은 고딕" panose="020B0503020000020004" pitchFamily="50" charset="-127"/>
          <a:ea typeface="맑은 고딕" panose="020B0503020000020004" pitchFamily="50" charset="-127"/>
          <a:cs typeface="+mn-cs"/>
        </a:defRPr>
      </a:lvl1pPr>
      <a:lvl2pPr marL="742950" indent="-285750" algn="l" rtl="0" eaLnBrk="0" fontAlgn="base" latinLnBrk="1" hangingPunct="0">
        <a:lnSpc>
          <a:spcPct val="110000"/>
        </a:lnSpc>
        <a:spcBef>
          <a:spcPct val="20000"/>
        </a:spcBef>
        <a:spcAft>
          <a:spcPct val="0"/>
        </a:spcAft>
        <a:buFont typeface="Arial" panose="020B0604020202020204" pitchFamily="34" charset="0"/>
        <a:buChar char="•"/>
        <a:defRPr kumimoji="1" sz="1800" kern="1200">
          <a:solidFill>
            <a:schemeClr val="tx1"/>
          </a:solidFill>
          <a:latin typeface="맑은 고딕" panose="020B0503020000020004" pitchFamily="50" charset="-127"/>
          <a:ea typeface="맑은 고딕" panose="020B0503020000020004" pitchFamily="50" charset="-127"/>
          <a:cs typeface="+mn-cs"/>
        </a:defRPr>
      </a:lvl2pPr>
      <a:lvl3pPr marL="1200150" indent="-285750" algn="l" rtl="0" eaLnBrk="0" fontAlgn="base" latinLnBrk="1" hangingPunct="0">
        <a:lnSpc>
          <a:spcPct val="110000"/>
        </a:lnSpc>
        <a:spcBef>
          <a:spcPct val="20000"/>
        </a:spcBef>
        <a:spcAft>
          <a:spcPct val="0"/>
        </a:spcAft>
        <a:buFont typeface="Wingdings" panose="05000000000000000000" pitchFamily="2" charset="2"/>
        <a:buChar char="ü"/>
        <a:defRPr kumimoji="1" sz="1800" b="1" kern="1200">
          <a:solidFill>
            <a:srgbClr val="7999FF"/>
          </a:solidFill>
          <a:latin typeface="맑은 고딕" panose="020B0503020000020004" pitchFamily="50" charset="-127"/>
          <a:ea typeface="맑은 고딕" panose="020B0503020000020004" pitchFamily="50" charset="-127"/>
          <a:cs typeface="Courier New" panose="02070309020205020404" pitchFamily="49" charset="0"/>
        </a:defRPr>
      </a:lvl3pPr>
      <a:lvl4pPr marL="1371600" indent="0" algn="l" rtl="0" eaLnBrk="0" fontAlgn="base" latinLnBrk="1" hangingPunct="0">
        <a:spcBef>
          <a:spcPct val="20000"/>
        </a:spcBef>
        <a:spcAft>
          <a:spcPct val="0"/>
        </a:spcAft>
        <a:buFont typeface="Wingdings" panose="05000000000000000000" pitchFamily="2" charset="2"/>
        <a:buNone/>
        <a:defRPr kumimoji="1" sz="1800" kern="1200">
          <a:solidFill>
            <a:schemeClr val="tx1"/>
          </a:solidFill>
          <a:latin typeface="맑은 고딕" panose="020B0503020000020004" pitchFamily="50" charset="-127"/>
          <a:ea typeface="맑은 고딕" panose="020B0503020000020004" pitchFamily="50" charset="-127"/>
          <a:cs typeface="+mn-cs"/>
        </a:defRPr>
      </a:lvl4pPr>
      <a:lvl5pPr marL="1828800" indent="0" algn="l" rtl="0" eaLnBrk="0" fontAlgn="base" latinLnBrk="1" hangingPunct="0">
        <a:spcBef>
          <a:spcPct val="20000"/>
        </a:spcBef>
        <a:spcAft>
          <a:spcPct val="0"/>
        </a:spcAft>
        <a:buNone/>
        <a:defRPr kumimoji="1" sz="1800" kern="1200">
          <a:solidFill>
            <a:schemeClr val="tx1"/>
          </a:solidFill>
          <a:latin typeface="맑은 고딕" panose="020B0503020000020004" pitchFamily="50" charset="-127"/>
          <a:ea typeface="맑은 고딕" panose="020B0503020000020004" pitchFamily="50"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52.png"/><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media/image54.png"/></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stats.stackexchange.com/questions/326449/multi-armed-bandit-problem" TargetMode="External"/><Relationship Id="rId5" Type="http://schemas.openxmlformats.org/officeDocument/2006/relationships/image" Target="../media/image3.png"/><Relationship Id="rId4" Type="http://schemas.openxmlformats.org/officeDocument/2006/relationships/hyperlink" Target="https://paperswithcode.com/task/multi-armed-bandit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slideshare.net/sangwoomo7/multiarmed-bandit-and-application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researchgate.net/figure/Change-trend-of-exploration-and-exploitation-from-the-beginning-to-the-end_fig1_324704242"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02"/>
        <p:cNvGrpSpPr/>
        <p:nvPr/>
      </p:nvGrpSpPr>
      <p:grpSpPr>
        <a:xfrm>
          <a:off x="0" y="0"/>
          <a:ext cx="0" cy="0"/>
          <a:chOff x="0" y="0"/>
          <a:chExt cx="0" cy="0"/>
        </a:xfrm>
      </p:grpSpPr>
      <p:sp>
        <p:nvSpPr>
          <p:cNvPr id="4103" name="Shape 4103"/>
          <p:cNvSpPr txBox="1"/>
          <p:nvPr/>
        </p:nvSpPr>
        <p:spPr>
          <a:xfrm>
            <a:off x="311934" y="2649351"/>
            <a:ext cx="8520132" cy="1559297"/>
          </a:xfrm>
          <a:prstGeom prst="rect">
            <a:avLst/>
          </a:prstGeom>
          <a:noFill/>
          <a:ln>
            <a:noFill/>
          </a:ln>
        </p:spPr>
        <p:txBody>
          <a:bodyPr wrap="square" lIns="91425" tIns="45700" rIns="91425" bIns="45700" anchor="t" anchorCtr="0">
            <a:spAutoFit/>
          </a:bodyPr>
          <a:lstStyle/>
          <a:p>
            <a:pPr marL="0" marR="0" lvl="0" indent="0" algn="ctr" rtl="0">
              <a:spcBef>
                <a:spcPts val="0"/>
              </a:spcBef>
              <a:spcAft>
                <a:spcPts val="0"/>
              </a:spcAft>
              <a:buClr>
                <a:srgbClr val="6591C7"/>
              </a:buClr>
              <a:buSzPct val="25000"/>
              <a:buFont typeface="Arial"/>
              <a:buNone/>
            </a:pPr>
            <a:r>
              <a:rPr lang="en-US" sz="4800" b="1" i="0" u="none" strike="noStrike" cap="none" dirty="0">
                <a:solidFill>
                  <a:srgbClr val="6591C7"/>
                </a:solidFill>
                <a:latin typeface="Arial"/>
                <a:ea typeface="Arial"/>
                <a:cs typeface="Arial"/>
                <a:sym typeface="Arial"/>
              </a:rPr>
              <a:t>Multi-armed Bandit Problem</a:t>
            </a:r>
          </a:p>
          <a:p>
            <a:pPr marL="0" marR="0" lvl="0" indent="0" algn="r" rtl="0">
              <a:lnSpc>
                <a:spcPct val="150000"/>
              </a:lnSpc>
              <a:spcBef>
                <a:spcPts val="0"/>
              </a:spcBef>
              <a:spcAft>
                <a:spcPts val="0"/>
              </a:spcAft>
              <a:buClr>
                <a:srgbClr val="6591C7"/>
              </a:buClr>
              <a:buSzPct val="25000"/>
              <a:buFont typeface="Arial"/>
              <a:buNone/>
            </a:pPr>
            <a:r>
              <a:rPr lang="en-US" sz="3600" b="1" dirty="0">
                <a:solidFill>
                  <a:srgbClr val="6591C7"/>
                </a:solidFill>
                <a:latin typeface="Arial"/>
                <a:ea typeface="Arial"/>
                <a:cs typeface="Arial"/>
                <a:sym typeface="Arial"/>
              </a:rPr>
              <a:t>-Thompson Sampling-</a:t>
            </a:r>
            <a:endParaRPr lang="en-US" sz="3600" b="1" i="0" u="none" strike="noStrike" cap="none" dirty="0">
              <a:solidFill>
                <a:srgbClr val="6591C7"/>
              </a:solidFill>
              <a:latin typeface="Arial"/>
              <a:ea typeface="Arial"/>
              <a:cs typeface="Arial"/>
              <a:sym typeface="Arial"/>
            </a:endParaRPr>
          </a:p>
        </p:txBody>
      </p:sp>
      <p:sp>
        <p:nvSpPr>
          <p:cNvPr id="3" name="직사각형 2">
            <a:extLst>
              <a:ext uri="{FF2B5EF4-FFF2-40B4-BE49-F238E27FC236}">
                <a16:creationId xmlns:a16="http://schemas.microsoft.com/office/drawing/2014/main" id="{4CDD652D-1FE7-4621-8A77-EAFB0AB5F9A0}"/>
              </a:ext>
            </a:extLst>
          </p:cNvPr>
          <p:cNvSpPr/>
          <p:nvPr/>
        </p:nvSpPr>
        <p:spPr>
          <a:xfrm>
            <a:off x="4136581" y="5257071"/>
            <a:ext cx="4883132" cy="1200329"/>
          </a:xfrm>
          <a:prstGeom prst="rect">
            <a:avLst/>
          </a:prstGeom>
        </p:spPr>
        <p:txBody>
          <a:bodyPr wrap="none">
            <a:spAutoFit/>
          </a:bodyPr>
          <a:lstStyle/>
          <a:p>
            <a:pPr algn="r"/>
            <a:r>
              <a:rPr lang="ko-KR" altLang="en-US" b="1" dirty="0">
                <a:solidFill>
                  <a:srgbClr val="6591C7"/>
                </a:solidFill>
                <a:latin typeface="Arial"/>
                <a:cs typeface="Arial"/>
                <a:sym typeface="Arial"/>
              </a:rPr>
              <a:t>컴퓨터공학과 </a:t>
            </a:r>
            <a:r>
              <a:rPr lang="en-US" altLang="ko-KR" b="1" dirty="0">
                <a:solidFill>
                  <a:srgbClr val="6591C7"/>
                </a:solidFill>
                <a:latin typeface="Arial"/>
                <a:cs typeface="Arial"/>
                <a:sym typeface="Arial"/>
              </a:rPr>
              <a:t>KALINA BAYARTSETSEG</a:t>
            </a:r>
          </a:p>
          <a:p>
            <a:pPr algn="r"/>
            <a:r>
              <a:rPr lang="ko-KR" altLang="en-US" b="1" dirty="0">
                <a:solidFill>
                  <a:srgbClr val="6591C7"/>
                </a:solidFill>
                <a:latin typeface="Arial"/>
                <a:cs typeface="Arial"/>
                <a:sym typeface="Arial"/>
              </a:rPr>
              <a:t>통계학과 김민수</a:t>
            </a:r>
            <a:endParaRPr lang="en-US" altLang="ko-KR" b="1" dirty="0">
              <a:solidFill>
                <a:srgbClr val="6591C7"/>
              </a:solidFill>
              <a:latin typeface="Arial"/>
              <a:cs typeface="Arial"/>
              <a:sym typeface="Arial"/>
            </a:endParaRPr>
          </a:p>
          <a:p>
            <a:pPr algn="r"/>
            <a:r>
              <a:rPr lang="en-US" altLang="ko-KR" b="1" dirty="0">
                <a:solidFill>
                  <a:srgbClr val="6591C7"/>
                </a:solidFill>
                <a:latin typeface="Arial"/>
                <a:cs typeface="Arial"/>
                <a:sym typeface="Arial"/>
              </a:rPr>
              <a:t>       </a:t>
            </a:r>
            <a:r>
              <a:rPr lang="ko-KR" altLang="en-US" b="1" dirty="0">
                <a:solidFill>
                  <a:srgbClr val="6591C7"/>
                </a:solidFill>
                <a:latin typeface="Arial"/>
                <a:cs typeface="Arial"/>
                <a:sym typeface="Arial"/>
              </a:rPr>
              <a:t>통계학과 </a:t>
            </a:r>
            <a:r>
              <a:rPr lang="ko-KR" altLang="en-US" b="1" dirty="0" err="1">
                <a:solidFill>
                  <a:srgbClr val="6591C7"/>
                </a:solidFill>
                <a:latin typeface="Arial"/>
                <a:cs typeface="Arial"/>
                <a:sym typeface="Arial"/>
              </a:rPr>
              <a:t>김연진</a:t>
            </a:r>
            <a:endParaRPr lang="en-US" altLang="ko-KR" b="1" dirty="0">
              <a:solidFill>
                <a:srgbClr val="6591C7"/>
              </a:solidFill>
              <a:latin typeface="Arial"/>
              <a:cs typeface="Arial"/>
              <a:sym typeface="Arial"/>
            </a:endParaRPr>
          </a:p>
          <a:p>
            <a:r>
              <a:rPr lang="en-US" altLang="ko-KR" b="1" dirty="0">
                <a:solidFill>
                  <a:srgbClr val="6591C7"/>
                </a:solidFill>
                <a:latin typeface="Arial"/>
                <a:cs typeface="Arial"/>
                <a:sym typeface="Arial"/>
              </a:rPr>
              <a:t>       </a:t>
            </a:r>
            <a:endParaRPr lang="ko-KR"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410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7" name="제목 3">
            <a:extLst>
              <a:ext uri="{FF2B5EF4-FFF2-40B4-BE49-F238E27FC236}">
                <a16:creationId xmlns:a16="http://schemas.microsoft.com/office/drawing/2014/main" id="{CE55E3A0-77F3-4923-9D57-B32321E01609}"/>
              </a:ext>
            </a:extLst>
          </p:cNvPr>
          <p:cNvSpPr txBox="1">
            <a:spLocks/>
          </p:cNvSpPr>
          <p:nvPr/>
        </p:nvSpPr>
        <p:spPr bwMode="auto">
          <a:xfrm>
            <a:off x="-210749" y="3220244"/>
            <a:ext cx="9565497"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latinLnBrk="1" hangingPunct="0">
              <a:spcBef>
                <a:spcPct val="0"/>
              </a:spcBef>
              <a:spcAft>
                <a:spcPct val="0"/>
              </a:spcAft>
              <a:defRPr kumimoji="1" sz="2800" b="1" kern="1200">
                <a:solidFill>
                  <a:schemeClr val="bg1"/>
                </a:solidFill>
                <a:latin typeface="맑은 고딕" panose="020B0503020000020004" pitchFamily="50" charset="-127"/>
                <a:ea typeface="맑은 고딕" panose="020B0503020000020004" pitchFamily="50" charset="-127"/>
                <a:cs typeface="+mj-cs"/>
              </a:defRPr>
            </a:lvl1pPr>
            <a:lvl2pPr algn="l" rtl="0" eaLnBrk="0" fontAlgn="base" latinLnBrk="1" hangingPunct="0">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2pPr>
            <a:lvl3pPr algn="l" rtl="0" eaLnBrk="0" fontAlgn="base" latinLnBrk="1" hangingPunct="0">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3pPr>
            <a:lvl4pPr algn="l" rtl="0" eaLnBrk="0" fontAlgn="base" latinLnBrk="1" hangingPunct="0">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4pPr>
            <a:lvl5pPr algn="l" rtl="0" eaLnBrk="0" fontAlgn="base" latinLnBrk="1" hangingPunct="0">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5pPr>
            <a:lvl6pPr marL="457200" algn="l" rtl="0" fontAlgn="base" latinLnBrk="1">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6pPr>
            <a:lvl7pPr marL="914400" algn="l" rtl="0" fontAlgn="base" latinLnBrk="1">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7pPr>
            <a:lvl8pPr marL="1371600" algn="l" rtl="0" fontAlgn="base" latinLnBrk="1">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8pPr>
            <a:lvl9pPr marL="1828800" algn="l" rtl="0" fontAlgn="base" latinLnBrk="1">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9pPr>
          </a:lstStyle>
          <a:p>
            <a:pPr algn="ctr"/>
            <a:r>
              <a:rPr lang="en-US" altLang="ko-KR" sz="4400" b="0" dirty="0">
                <a:solidFill>
                  <a:schemeClr val="tx1"/>
                </a:solidFill>
              </a:rPr>
              <a:t>Algorithms for the Application of Multi-Armed Bandits</a:t>
            </a:r>
            <a:endParaRPr lang="ko-KR" altLang="en-US" sz="4400" b="0" dirty="0">
              <a:solidFill>
                <a:schemeClr val="tx1"/>
              </a:solidFill>
            </a:endParaRPr>
          </a:p>
        </p:txBody>
      </p:sp>
    </p:spTree>
    <p:extLst>
      <p:ext uri="{BB962C8B-B14F-4D97-AF65-F5344CB8AC3E}">
        <p14:creationId xmlns:p14="http://schemas.microsoft.com/office/powerpoint/2010/main" val="1791997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sz="2400" dirty="0"/>
              <a:t>2. Algorithms for the Application of Multi-Armed Bandits</a:t>
            </a:r>
            <a:endParaRPr lang="ko-KR" altLang="en-US" sz="2400" dirty="0"/>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410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224B44A-554E-428A-80D7-C73813429964}"/>
                  </a:ext>
                </a:extLst>
              </p:cNvPr>
              <p:cNvSpPr txBox="1"/>
              <p:nvPr/>
            </p:nvSpPr>
            <p:spPr>
              <a:xfrm>
                <a:off x="275208" y="885509"/>
                <a:ext cx="6312023" cy="369332"/>
              </a:xfrm>
              <a:prstGeom prst="rect">
                <a:avLst/>
              </a:prstGeom>
              <a:noFill/>
            </p:spPr>
            <p:txBody>
              <a:bodyPr wrap="square" rtlCol="0">
                <a:spAutoFit/>
              </a:bodyPr>
              <a:lstStyle/>
              <a:p>
                <a:pPr marL="285750" indent="-285750">
                  <a:buFont typeface="Wingdings" panose="05000000000000000000" pitchFamily="2" charset="2"/>
                  <a:buChar char="§"/>
                </a:pPr>
                <a14:m>
                  <m:oMath xmlns:m="http://schemas.openxmlformats.org/officeDocument/2006/math">
                    <m:r>
                      <a:rPr lang="en-US" altLang="ko-KR" b="0" i="1" smtClean="0">
                        <a:latin typeface="Cambria Math" panose="02040503050406030204" pitchFamily="18" charset="0"/>
                      </a:rPr>
                      <m:t>𝜖</m:t>
                    </m:r>
                    <m:r>
                      <a:rPr lang="en-US" altLang="ko-KR" b="0" i="1" smtClean="0">
                        <a:latin typeface="Cambria Math" panose="02040503050406030204" pitchFamily="18" charset="0"/>
                      </a:rPr>
                      <m:t>−</m:t>
                    </m:r>
                  </m:oMath>
                </a14:m>
                <a:r>
                  <a:rPr lang="en-US" altLang="ko-KR" dirty="0"/>
                  <a:t> greedy </a:t>
                </a:r>
                <a:r>
                  <a:rPr lang="en-US" altLang="ko-KR" sz="1400" dirty="0"/>
                  <a:t>(</a:t>
                </a:r>
                <a14:m>
                  <m:oMath xmlns:m="http://schemas.openxmlformats.org/officeDocument/2006/math">
                    <m:r>
                      <a:rPr lang="en-US" altLang="ko-KR" sz="1400" b="0" i="1" smtClean="0">
                        <a:latin typeface="Cambria Math" panose="02040503050406030204" pitchFamily="18" charset="0"/>
                      </a:rPr>
                      <m:t>𝜖</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𝑖𝑠</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𝑓𝑖𝑥𝑒𝑑</m:t>
                    </m:r>
                    <m:r>
                      <a:rPr lang="en-US" altLang="ko-KR" sz="1400" b="0" i="1" smtClean="0">
                        <a:latin typeface="Cambria Math" panose="02040503050406030204" pitchFamily="18" charset="0"/>
                      </a:rPr>
                      <m:t>)</m:t>
                    </m:r>
                  </m:oMath>
                </a14:m>
                <a:endParaRPr lang="ko-KR" altLang="en-US" dirty="0"/>
              </a:p>
            </p:txBody>
          </p:sp>
        </mc:Choice>
        <mc:Fallback xmlns="">
          <p:sp>
            <p:nvSpPr>
              <p:cNvPr id="19" name="TextBox 18">
                <a:extLst>
                  <a:ext uri="{FF2B5EF4-FFF2-40B4-BE49-F238E27FC236}">
                    <a16:creationId xmlns:a16="http://schemas.microsoft.com/office/drawing/2014/main" id="{B224B44A-554E-428A-80D7-C73813429964}"/>
                  </a:ext>
                </a:extLst>
              </p:cNvPr>
              <p:cNvSpPr txBox="1">
                <a:spLocks noRot="1" noChangeAspect="1" noMove="1" noResize="1" noEditPoints="1" noAdjustHandles="1" noChangeArrowheads="1" noChangeShapeType="1" noTextEdit="1"/>
              </p:cNvSpPr>
              <p:nvPr/>
            </p:nvSpPr>
            <p:spPr>
              <a:xfrm>
                <a:off x="275208" y="885509"/>
                <a:ext cx="6312023" cy="369332"/>
              </a:xfrm>
              <a:prstGeom prst="rect">
                <a:avLst/>
              </a:prstGeom>
              <a:blipFill>
                <a:blip r:embed="rId3"/>
                <a:stretch>
                  <a:fillRect l="-579" t="-8197" b="-24590"/>
                </a:stretch>
              </a:blipFill>
            </p:spPr>
            <p:txBody>
              <a:bodyPr/>
              <a:lstStyle/>
              <a:p>
                <a:r>
                  <a:rPr lang="ko-KR" altLang="en-US">
                    <a:noFill/>
                  </a:rPr>
                  <a:t> </a:t>
                </a:r>
              </a:p>
            </p:txBody>
          </p:sp>
        </mc:Fallback>
      </mc:AlternateContent>
      <p:sp>
        <p:nvSpPr>
          <p:cNvPr id="2" name="TextBox 1">
            <a:extLst>
              <a:ext uri="{FF2B5EF4-FFF2-40B4-BE49-F238E27FC236}">
                <a16:creationId xmlns:a16="http://schemas.microsoft.com/office/drawing/2014/main" id="{4DB73E5B-7341-4703-BC50-23C4C54AD1D9}"/>
              </a:ext>
            </a:extLst>
          </p:cNvPr>
          <p:cNvSpPr txBox="1"/>
          <p:nvPr/>
        </p:nvSpPr>
        <p:spPr>
          <a:xfrm>
            <a:off x="479394" y="1360766"/>
            <a:ext cx="8336132" cy="338554"/>
          </a:xfrm>
          <a:prstGeom prst="rect">
            <a:avLst/>
          </a:prstGeom>
          <a:noFill/>
        </p:spPr>
        <p:txBody>
          <a:bodyPr wrap="square" rtlCol="0">
            <a:spAutoFit/>
          </a:bodyPr>
          <a:lstStyle/>
          <a:p>
            <a:r>
              <a:rPr lang="en-US" altLang="ko-KR" sz="1600" dirty="0"/>
              <a:t>: very simple, and sequential decision problems.</a:t>
            </a:r>
            <a:endParaRPr lang="ko-KR" altLang="en-US" sz="1600" dirty="0"/>
          </a:p>
        </p:txBody>
      </p:sp>
      <mc:AlternateContent xmlns:mc="http://schemas.openxmlformats.org/markup-compatibility/2006" xmlns:a14="http://schemas.microsoft.com/office/drawing/2010/main">
        <mc:Choice Requires="a14">
          <p:graphicFrame>
            <p:nvGraphicFramePr>
              <p:cNvPr id="6" name="표 6">
                <a:extLst>
                  <a:ext uri="{FF2B5EF4-FFF2-40B4-BE49-F238E27FC236}">
                    <a16:creationId xmlns:a16="http://schemas.microsoft.com/office/drawing/2014/main" id="{44746FD7-5DE3-4DF0-A1F0-1E86386983B4}"/>
                  </a:ext>
                </a:extLst>
              </p:cNvPr>
              <p:cNvGraphicFramePr>
                <a:graphicFrameLocks noGrp="1"/>
              </p:cNvGraphicFramePr>
              <p:nvPr>
                <p:extLst>
                  <p:ext uri="{D42A27DB-BD31-4B8C-83A1-F6EECF244321}">
                    <p14:modId xmlns:p14="http://schemas.microsoft.com/office/powerpoint/2010/main" val="1796809006"/>
                  </p:ext>
                </p:extLst>
              </p:nvPr>
            </p:nvGraphicFramePr>
            <p:xfrm>
              <a:off x="1487710" y="3044795"/>
              <a:ext cx="6096000" cy="2311400"/>
            </p:xfrm>
            <a:graphic>
              <a:graphicData uri="http://schemas.openxmlformats.org/drawingml/2006/table">
                <a:tbl>
                  <a:tblPr firstRow="1" bandRow="1"/>
                  <a:tblGrid>
                    <a:gridCol w="1219200">
                      <a:extLst>
                        <a:ext uri="{9D8B030D-6E8A-4147-A177-3AD203B41FA5}">
                          <a16:colId xmlns:a16="http://schemas.microsoft.com/office/drawing/2014/main" val="4238440294"/>
                        </a:ext>
                      </a:extLst>
                    </a:gridCol>
                    <a:gridCol w="1219200">
                      <a:extLst>
                        <a:ext uri="{9D8B030D-6E8A-4147-A177-3AD203B41FA5}">
                          <a16:colId xmlns:a16="http://schemas.microsoft.com/office/drawing/2014/main" val="2382121242"/>
                        </a:ext>
                      </a:extLst>
                    </a:gridCol>
                    <a:gridCol w="1219200">
                      <a:extLst>
                        <a:ext uri="{9D8B030D-6E8A-4147-A177-3AD203B41FA5}">
                          <a16:colId xmlns:a16="http://schemas.microsoft.com/office/drawing/2014/main" val="2775967426"/>
                        </a:ext>
                      </a:extLst>
                    </a:gridCol>
                    <a:gridCol w="1219200">
                      <a:extLst>
                        <a:ext uri="{9D8B030D-6E8A-4147-A177-3AD203B41FA5}">
                          <a16:colId xmlns:a16="http://schemas.microsoft.com/office/drawing/2014/main" val="1948156861"/>
                        </a:ext>
                      </a:extLst>
                    </a:gridCol>
                    <a:gridCol w="1219200">
                      <a:extLst>
                        <a:ext uri="{9D8B030D-6E8A-4147-A177-3AD203B41FA5}">
                          <a16:colId xmlns:a16="http://schemas.microsoft.com/office/drawing/2014/main" val="2086687571"/>
                        </a:ext>
                      </a:extLst>
                    </a:gridCol>
                  </a:tblGrid>
                  <a:tr h="370840">
                    <a:tc>
                      <a:txBody>
                        <a:bodyPr/>
                        <a:lstStyle/>
                        <a:p>
                          <a:pPr algn="r" latinLnBrk="1"/>
                          <a:r>
                            <a:rPr lang="en-US" altLang="ko-KR" sz="1200" dirty="0"/>
                            <a:t>Time</a:t>
                          </a:r>
                        </a:p>
                        <a:p>
                          <a:pPr algn="l" latinLnBrk="1"/>
                          <a:r>
                            <a:rPr lang="en-US" altLang="ko-KR" sz="1200" dirty="0"/>
                            <a:t>arm</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tcPr>
                    </a:tc>
                    <a:tc>
                      <a:txBody>
                        <a:bodyPr/>
                        <a:lstStyle/>
                        <a:p>
                          <a:pPr algn="ctr" latinLnBrk="1"/>
                          <a:r>
                            <a:rPr lang="en-US" altLang="ko-KR" sz="1200" dirty="0"/>
                            <a:t>0 (initial)</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200" dirty="0"/>
                            <a:t>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m:t>
                                </m:r>
                              </m:oMath>
                            </m:oMathPara>
                          </a14:m>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200" dirty="0"/>
                            <a:t>t</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6745840"/>
                      </a:ext>
                    </a:extLst>
                  </a:tr>
                  <a:tr h="370840">
                    <a:tc>
                      <a:txBody>
                        <a:bodyPr/>
                        <a:lstStyle/>
                        <a:p>
                          <a:pPr algn="ctr" latinLnBrk="1"/>
                          <a:r>
                            <a:rPr lang="en-US" altLang="ko-KR" sz="1200" dirty="0"/>
                            <a:t>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14:m>
                            <m:oMathPara xmlns:m="http://schemas.openxmlformats.org/officeDocument/2006/math">
                              <m:oMathParaPr>
                                <m:jc m:val="centerGroup"/>
                              </m:oMathParaPr>
                              <m:oMath xmlns:m="http://schemas.openxmlformats.org/officeDocument/2006/math">
                                <m:acc>
                                  <m:accPr>
                                    <m:chr m:val="̂"/>
                                    <m:ctrlPr>
                                      <a:rPr lang="en-US" altLang="ko-KR" sz="1200" b="0" i="1" smtClean="0">
                                        <a:latin typeface="Cambria Math" panose="02040503050406030204" pitchFamily="18" charset="0"/>
                                      </a:rPr>
                                    </m:ctrlPr>
                                  </m:acc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𝜇</m:t>
                                        </m:r>
                                      </m:e>
                                      <m:sub>
                                        <m:r>
                                          <a:rPr lang="en-US" altLang="ko-KR" sz="1200" b="0" i="1" smtClean="0">
                                            <a:latin typeface="Cambria Math" panose="02040503050406030204" pitchFamily="18" charset="0"/>
                                          </a:rPr>
                                          <m:t>1</m:t>
                                        </m:r>
                                      </m:sub>
                                    </m:sSub>
                                  </m:e>
                                </m:acc>
                                <m:r>
                                  <a:rPr lang="en-US" altLang="ko-KR" sz="1200" b="0" i="1" smtClean="0">
                                    <a:latin typeface="Cambria Math" panose="02040503050406030204" pitchFamily="18" charset="0"/>
                                  </a:rPr>
                                  <m:t>(0)</m:t>
                                </m:r>
                              </m:oMath>
                            </m:oMathPara>
                          </a14:m>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altLang="ko-KR" sz="1200" b="1" i="1" smtClean="0">
                                        <a:solidFill>
                                          <a:srgbClr val="FF0000"/>
                                        </a:solidFill>
                                        <a:latin typeface="Cambria Math" panose="02040503050406030204" pitchFamily="18" charset="0"/>
                                      </a:rPr>
                                    </m:ctrlPr>
                                  </m:accPr>
                                  <m:e>
                                    <m:sSub>
                                      <m:sSubPr>
                                        <m:ctrlPr>
                                          <a:rPr lang="en-US" altLang="ko-KR" sz="1200" b="1" i="1" smtClean="0">
                                            <a:solidFill>
                                              <a:srgbClr val="FF0000"/>
                                            </a:solidFill>
                                            <a:latin typeface="Cambria Math" panose="02040503050406030204" pitchFamily="18" charset="0"/>
                                          </a:rPr>
                                        </m:ctrlPr>
                                      </m:sSubPr>
                                      <m:e>
                                        <m:r>
                                          <a:rPr lang="en-US" altLang="ko-KR" sz="1200" b="1" i="1" smtClean="0">
                                            <a:solidFill>
                                              <a:srgbClr val="FF0000"/>
                                            </a:solidFill>
                                            <a:latin typeface="Cambria Math" panose="02040503050406030204" pitchFamily="18" charset="0"/>
                                          </a:rPr>
                                          <m:t>𝝁</m:t>
                                        </m:r>
                                      </m:e>
                                      <m:sub>
                                        <m:r>
                                          <a:rPr lang="en-US" altLang="ko-KR" sz="1200" b="1" i="1" smtClean="0">
                                            <a:solidFill>
                                              <a:srgbClr val="FF0000"/>
                                            </a:solidFill>
                                            <a:latin typeface="Cambria Math" panose="02040503050406030204" pitchFamily="18" charset="0"/>
                                          </a:rPr>
                                          <m:t>𝟏</m:t>
                                        </m:r>
                                      </m:sub>
                                    </m:sSub>
                                  </m:e>
                                </m:acc>
                                <m:r>
                                  <a:rPr lang="en-US" altLang="ko-KR" sz="1200" b="1" i="1" smtClean="0">
                                    <a:solidFill>
                                      <a:srgbClr val="FF0000"/>
                                    </a:solidFill>
                                    <a:latin typeface="Cambria Math" panose="02040503050406030204" pitchFamily="18" charset="0"/>
                                  </a:rPr>
                                  <m:t>(</m:t>
                                </m:r>
                                <m:r>
                                  <a:rPr lang="en-US" altLang="ko-KR" sz="1200" b="1" i="1" smtClean="0">
                                    <a:solidFill>
                                      <a:srgbClr val="FF0000"/>
                                    </a:solidFill>
                                    <a:latin typeface="Cambria Math" panose="02040503050406030204" pitchFamily="18" charset="0"/>
                                  </a:rPr>
                                  <m:t>𝟏</m:t>
                                </m:r>
                                <m:r>
                                  <a:rPr lang="en-US" altLang="ko-KR" sz="1200" b="1" i="1" smtClean="0">
                                    <a:solidFill>
                                      <a:srgbClr val="FF0000"/>
                                    </a:solidFill>
                                    <a:latin typeface="Cambria Math" panose="02040503050406030204" pitchFamily="18" charset="0"/>
                                  </a:rPr>
                                  <m:t>)</m:t>
                                </m:r>
                              </m:oMath>
                            </m:oMathPara>
                          </a14:m>
                          <a:endParaRPr lang="ko-KR"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m:t>
                                </m:r>
                              </m:oMath>
                            </m:oMathPara>
                          </a14:m>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14:m>
                            <m:oMathPara xmlns:m="http://schemas.openxmlformats.org/officeDocument/2006/math">
                              <m:oMathParaPr>
                                <m:jc m:val="centerGroup"/>
                              </m:oMathParaPr>
                              <m:oMath xmlns:m="http://schemas.openxmlformats.org/officeDocument/2006/math">
                                <m:acc>
                                  <m:accPr>
                                    <m:chr m:val="̂"/>
                                    <m:ctrlPr>
                                      <a:rPr lang="en-US" altLang="ko-KR" sz="1200" b="0" i="1" smtClean="0">
                                        <a:latin typeface="Cambria Math" panose="02040503050406030204" pitchFamily="18" charset="0"/>
                                      </a:rPr>
                                    </m:ctrlPr>
                                  </m:acc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𝜇</m:t>
                                        </m:r>
                                      </m:e>
                                      <m:sub>
                                        <m:r>
                                          <a:rPr lang="en-US" altLang="ko-KR" sz="1200" b="0" i="1" smtClean="0">
                                            <a:latin typeface="Cambria Math" panose="02040503050406030204" pitchFamily="18" charset="0"/>
                                          </a:rPr>
                                          <m:t>1</m:t>
                                        </m:r>
                                      </m:sub>
                                    </m:sSub>
                                  </m:e>
                                </m:acc>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𝑡</m:t>
                                </m:r>
                                <m:r>
                                  <a:rPr lang="en-US" altLang="ko-KR" sz="1200" b="0" i="1" smtClean="0">
                                    <a:latin typeface="Cambria Math" panose="02040503050406030204" pitchFamily="18" charset="0"/>
                                  </a:rPr>
                                  <m:t>)</m:t>
                                </m:r>
                              </m:oMath>
                            </m:oMathPara>
                          </a14:m>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9801879"/>
                      </a:ext>
                    </a:extLst>
                  </a:tr>
                  <a:tr h="370840">
                    <a:tc>
                      <a:txBody>
                        <a:bodyPr/>
                        <a:lstStyle/>
                        <a:p>
                          <a:pPr algn="ctr" latinLnBrk="1"/>
                          <a:r>
                            <a:rPr lang="en-US" altLang="ko-KR" sz="1200" dirty="0"/>
                            <a:t>2</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14:m>
                            <m:oMathPara xmlns:m="http://schemas.openxmlformats.org/officeDocument/2006/math">
                              <m:oMathParaPr>
                                <m:jc m:val="centerGroup"/>
                              </m:oMathParaPr>
                              <m:oMath xmlns:m="http://schemas.openxmlformats.org/officeDocument/2006/math">
                                <m:acc>
                                  <m:accPr>
                                    <m:chr m:val="̂"/>
                                    <m:ctrlPr>
                                      <a:rPr lang="en-US" altLang="ko-KR" sz="1200" b="1" i="1" smtClean="0">
                                        <a:solidFill>
                                          <a:srgbClr val="FF0000"/>
                                        </a:solidFill>
                                        <a:latin typeface="Cambria Math" panose="02040503050406030204" pitchFamily="18" charset="0"/>
                                      </a:rPr>
                                    </m:ctrlPr>
                                  </m:accPr>
                                  <m:e>
                                    <m:sSub>
                                      <m:sSubPr>
                                        <m:ctrlPr>
                                          <a:rPr lang="en-US" altLang="ko-KR" sz="1200" b="1" i="1" smtClean="0">
                                            <a:solidFill>
                                              <a:srgbClr val="FF0000"/>
                                            </a:solidFill>
                                            <a:latin typeface="Cambria Math" panose="02040503050406030204" pitchFamily="18" charset="0"/>
                                          </a:rPr>
                                        </m:ctrlPr>
                                      </m:sSubPr>
                                      <m:e>
                                        <m:r>
                                          <a:rPr lang="en-US" altLang="ko-KR" sz="1200" b="1" i="1" smtClean="0">
                                            <a:solidFill>
                                              <a:srgbClr val="FF0000"/>
                                            </a:solidFill>
                                            <a:latin typeface="Cambria Math" panose="02040503050406030204" pitchFamily="18" charset="0"/>
                                          </a:rPr>
                                          <m:t>𝝁</m:t>
                                        </m:r>
                                      </m:e>
                                      <m:sub>
                                        <m:r>
                                          <a:rPr lang="en-US" altLang="ko-KR" sz="1200" b="1" i="1" smtClean="0">
                                            <a:solidFill>
                                              <a:srgbClr val="FF0000"/>
                                            </a:solidFill>
                                            <a:latin typeface="Cambria Math" panose="02040503050406030204" pitchFamily="18" charset="0"/>
                                          </a:rPr>
                                          <m:t>𝟐</m:t>
                                        </m:r>
                                      </m:sub>
                                    </m:sSub>
                                  </m:e>
                                </m:acc>
                                <m:r>
                                  <a:rPr lang="en-US" altLang="ko-KR" sz="1200" b="1" i="1" smtClean="0">
                                    <a:solidFill>
                                      <a:srgbClr val="FF0000"/>
                                    </a:solidFill>
                                    <a:latin typeface="Cambria Math" panose="02040503050406030204" pitchFamily="18" charset="0"/>
                                  </a:rPr>
                                  <m:t>(</m:t>
                                </m:r>
                                <m:r>
                                  <a:rPr lang="en-US" altLang="ko-KR" sz="1200" b="1" i="1" smtClean="0">
                                    <a:solidFill>
                                      <a:srgbClr val="FF0000"/>
                                    </a:solidFill>
                                    <a:latin typeface="Cambria Math" panose="02040503050406030204" pitchFamily="18" charset="0"/>
                                  </a:rPr>
                                  <m:t>𝟎</m:t>
                                </m:r>
                                <m:r>
                                  <a:rPr lang="en-US" altLang="ko-KR" sz="1200" b="1" i="1" smtClean="0">
                                    <a:solidFill>
                                      <a:srgbClr val="FF0000"/>
                                    </a:solidFill>
                                    <a:latin typeface="Cambria Math" panose="02040503050406030204" pitchFamily="18" charset="0"/>
                                  </a:rPr>
                                  <m:t>)</m:t>
                                </m:r>
                              </m:oMath>
                            </m:oMathPara>
                          </a14:m>
                          <a:endParaRPr lang="ko-KR"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14:m>
                            <m:oMathPara xmlns:m="http://schemas.openxmlformats.org/officeDocument/2006/math">
                              <m:oMathParaPr>
                                <m:jc m:val="centerGroup"/>
                              </m:oMathParaPr>
                              <m:oMath xmlns:m="http://schemas.openxmlformats.org/officeDocument/2006/math">
                                <m:acc>
                                  <m:accPr>
                                    <m:chr m:val="̂"/>
                                    <m:ctrlPr>
                                      <a:rPr lang="en-US" altLang="ko-KR" sz="1200" b="0" i="1" smtClean="0">
                                        <a:latin typeface="Cambria Math" panose="02040503050406030204" pitchFamily="18" charset="0"/>
                                      </a:rPr>
                                    </m:ctrlPr>
                                  </m:acc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𝜇</m:t>
                                        </m:r>
                                      </m:e>
                                      <m:sub>
                                        <m:r>
                                          <a:rPr lang="en-US" altLang="ko-KR" sz="1200" b="0" i="1" smtClean="0">
                                            <a:latin typeface="Cambria Math" panose="02040503050406030204" pitchFamily="18" charset="0"/>
                                          </a:rPr>
                                          <m:t>2</m:t>
                                        </m:r>
                                      </m:sub>
                                    </m:sSub>
                                  </m:e>
                                </m:acc>
                                <m:r>
                                  <a:rPr lang="en-US" altLang="ko-KR" sz="1200" b="0" i="1" smtClean="0">
                                    <a:latin typeface="Cambria Math" panose="02040503050406030204" pitchFamily="18" charset="0"/>
                                  </a:rPr>
                                  <m:t>(1)</m:t>
                                </m:r>
                              </m:oMath>
                            </m:oMathPara>
                          </a14:m>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latinLnBrk="1"/>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14:m>
                            <m:oMathPara xmlns:m="http://schemas.openxmlformats.org/officeDocument/2006/math">
                              <m:oMathParaPr>
                                <m:jc m:val="centerGroup"/>
                              </m:oMathParaPr>
                              <m:oMath xmlns:m="http://schemas.openxmlformats.org/officeDocument/2006/math">
                                <m:acc>
                                  <m:accPr>
                                    <m:chr m:val="̂"/>
                                    <m:ctrlPr>
                                      <a:rPr lang="en-US" altLang="ko-KR" sz="1200" b="0" i="1" smtClean="0">
                                        <a:latin typeface="Cambria Math" panose="02040503050406030204" pitchFamily="18" charset="0"/>
                                      </a:rPr>
                                    </m:ctrlPr>
                                  </m:acc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𝜇</m:t>
                                        </m:r>
                                      </m:e>
                                      <m:sub>
                                        <m:r>
                                          <a:rPr lang="en-US" altLang="ko-KR" sz="1200" b="0" i="1" smtClean="0">
                                            <a:latin typeface="Cambria Math" panose="02040503050406030204" pitchFamily="18" charset="0"/>
                                          </a:rPr>
                                          <m:t>2</m:t>
                                        </m:r>
                                      </m:sub>
                                    </m:sSub>
                                  </m:e>
                                </m:acc>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𝑡</m:t>
                                </m:r>
                                <m:r>
                                  <a:rPr lang="en-US" altLang="ko-KR" sz="1200" b="0" i="1" smtClean="0">
                                    <a:latin typeface="Cambria Math" panose="02040503050406030204" pitchFamily="18" charset="0"/>
                                  </a:rPr>
                                  <m:t>)</m:t>
                                </m:r>
                              </m:oMath>
                            </m:oMathPara>
                          </a14:m>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6928224"/>
                      </a:ext>
                    </a:extLst>
                  </a:tr>
                  <a:tr h="370840">
                    <a:tc>
                      <a:txBody>
                        <a:bodyPr/>
                        <a:lstStyle/>
                        <a:p>
                          <a:pPr algn="ctr" latinLnBrk="1"/>
                          <a:r>
                            <a:rPr lang="en-US" altLang="ko-KR" sz="1200" dirty="0"/>
                            <a:t>3</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14:m>
                            <m:oMathPara xmlns:m="http://schemas.openxmlformats.org/officeDocument/2006/math">
                              <m:oMathParaPr>
                                <m:jc m:val="centerGroup"/>
                              </m:oMathParaPr>
                              <m:oMath xmlns:m="http://schemas.openxmlformats.org/officeDocument/2006/math">
                                <m:acc>
                                  <m:accPr>
                                    <m:chr m:val="̂"/>
                                    <m:ctrlPr>
                                      <a:rPr lang="en-US" altLang="ko-KR" sz="1200" b="0" i="1" smtClean="0">
                                        <a:latin typeface="Cambria Math" panose="02040503050406030204" pitchFamily="18" charset="0"/>
                                      </a:rPr>
                                    </m:ctrlPr>
                                  </m:acc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𝜇</m:t>
                                        </m:r>
                                      </m:e>
                                      <m:sub>
                                        <m:r>
                                          <a:rPr lang="en-US" altLang="ko-KR" sz="1200" b="0" i="1" smtClean="0">
                                            <a:latin typeface="Cambria Math" panose="02040503050406030204" pitchFamily="18" charset="0"/>
                                          </a:rPr>
                                          <m:t>3</m:t>
                                        </m:r>
                                      </m:sub>
                                    </m:sSub>
                                  </m:e>
                                </m:acc>
                                <m:r>
                                  <a:rPr lang="en-US" altLang="ko-KR" sz="1200" b="0" i="1" smtClean="0">
                                    <a:latin typeface="Cambria Math" panose="02040503050406030204" pitchFamily="18" charset="0"/>
                                  </a:rPr>
                                  <m:t>(0)</m:t>
                                </m:r>
                              </m:oMath>
                            </m:oMathPara>
                          </a14:m>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14:m>
                            <m:oMathPara xmlns:m="http://schemas.openxmlformats.org/officeDocument/2006/math">
                              <m:oMathParaPr>
                                <m:jc m:val="centerGroup"/>
                              </m:oMathParaPr>
                              <m:oMath xmlns:m="http://schemas.openxmlformats.org/officeDocument/2006/math">
                                <m:acc>
                                  <m:accPr>
                                    <m:chr m:val="̂"/>
                                    <m:ctrlPr>
                                      <a:rPr lang="en-US" altLang="ko-KR" sz="1200" b="0" i="1" smtClean="0">
                                        <a:latin typeface="Cambria Math" panose="02040503050406030204" pitchFamily="18" charset="0"/>
                                      </a:rPr>
                                    </m:ctrlPr>
                                  </m:acc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𝜇</m:t>
                                        </m:r>
                                      </m:e>
                                      <m:sub>
                                        <m:r>
                                          <a:rPr lang="en-US" altLang="ko-KR" sz="1200" b="0" i="1" smtClean="0">
                                            <a:latin typeface="Cambria Math" panose="02040503050406030204" pitchFamily="18" charset="0"/>
                                          </a:rPr>
                                          <m:t>3</m:t>
                                        </m:r>
                                      </m:sub>
                                    </m:sSub>
                                  </m:e>
                                </m:acc>
                                <m:r>
                                  <a:rPr lang="en-US" altLang="ko-KR" sz="1200" b="0" i="1" smtClean="0">
                                    <a:latin typeface="Cambria Math" panose="02040503050406030204" pitchFamily="18" charset="0"/>
                                  </a:rPr>
                                  <m:t>(1)</m:t>
                                </m:r>
                              </m:oMath>
                            </m:oMathPara>
                          </a14:m>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latinLnBrk="1"/>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14:m>
                            <m:oMathPara xmlns:m="http://schemas.openxmlformats.org/officeDocument/2006/math">
                              <m:oMathParaPr>
                                <m:jc m:val="centerGroup"/>
                              </m:oMathParaPr>
                              <m:oMath xmlns:m="http://schemas.openxmlformats.org/officeDocument/2006/math">
                                <m:acc>
                                  <m:accPr>
                                    <m:chr m:val="̂"/>
                                    <m:ctrlPr>
                                      <a:rPr lang="en-US" altLang="ko-KR" sz="1200" b="1" i="1" smtClean="0">
                                        <a:solidFill>
                                          <a:srgbClr val="FF0000"/>
                                        </a:solidFill>
                                        <a:latin typeface="Cambria Math" panose="02040503050406030204" pitchFamily="18" charset="0"/>
                                      </a:rPr>
                                    </m:ctrlPr>
                                  </m:accPr>
                                  <m:e>
                                    <m:sSub>
                                      <m:sSubPr>
                                        <m:ctrlPr>
                                          <a:rPr lang="en-US" altLang="ko-KR" sz="1200" b="1" i="1" smtClean="0">
                                            <a:solidFill>
                                              <a:srgbClr val="FF0000"/>
                                            </a:solidFill>
                                            <a:latin typeface="Cambria Math" panose="02040503050406030204" pitchFamily="18" charset="0"/>
                                          </a:rPr>
                                        </m:ctrlPr>
                                      </m:sSubPr>
                                      <m:e>
                                        <m:r>
                                          <a:rPr lang="en-US" altLang="ko-KR" sz="1200" b="1" i="1" smtClean="0">
                                            <a:solidFill>
                                              <a:srgbClr val="FF0000"/>
                                            </a:solidFill>
                                            <a:latin typeface="Cambria Math" panose="02040503050406030204" pitchFamily="18" charset="0"/>
                                          </a:rPr>
                                          <m:t>𝝁</m:t>
                                        </m:r>
                                      </m:e>
                                      <m:sub>
                                        <m:r>
                                          <a:rPr lang="en-US" altLang="ko-KR" sz="1200" b="1" i="1" smtClean="0">
                                            <a:solidFill>
                                              <a:srgbClr val="FF0000"/>
                                            </a:solidFill>
                                            <a:latin typeface="Cambria Math" panose="02040503050406030204" pitchFamily="18" charset="0"/>
                                          </a:rPr>
                                          <m:t>𝟑</m:t>
                                        </m:r>
                                      </m:sub>
                                    </m:sSub>
                                  </m:e>
                                </m:acc>
                                <m:r>
                                  <a:rPr lang="en-US" altLang="ko-KR" sz="1200" b="1" i="1" smtClean="0">
                                    <a:solidFill>
                                      <a:srgbClr val="FF0000"/>
                                    </a:solidFill>
                                    <a:latin typeface="Cambria Math" panose="02040503050406030204" pitchFamily="18" charset="0"/>
                                  </a:rPr>
                                  <m:t>(</m:t>
                                </m:r>
                                <m:r>
                                  <a:rPr lang="en-US" altLang="ko-KR" sz="1200" b="1" i="1" smtClean="0">
                                    <a:solidFill>
                                      <a:srgbClr val="FF0000"/>
                                    </a:solidFill>
                                    <a:latin typeface="Cambria Math" panose="02040503050406030204" pitchFamily="18" charset="0"/>
                                  </a:rPr>
                                  <m:t>𝒕</m:t>
                                </m:r>
                                <m:r>
                                  <a:rPr lang="en-US" altLang="ko-KR" sz="1200" b="1" i="1" smtClean="0">
                                    <a:solidFill>
                                      <a:srgbClr val="FF0000"/>
                                    </a:solidFill>
                                    <a:latin typeface="Cambria Math" panose="02040503050406030204" pitchFamily="18" charset="0"/>
                                  </a:rPr>
                                  <m:t>)</m:t>
                                </m:r>
                              </m:oMath>
                            </m:oMathPara>
                          </a14:m>
                          <a:endParaRPr lang="ko-KR" altLang="en-US" sz="12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62741843"/>
                      </a:ext>
                    </a:extLst>
                  </a:tr>
                  <a:tr h="370840">
                    <a:tc>
                      <a:txBody>
                        <a:bodyPr/>
                        <a:lstStyle/>
                        <a:p>
                          <a:pPr algn="ctr" latinLnBrk="1"/>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m:t>
                                </m:r>
                              </m:oMath>
                            </m:oMathPara>
                          </a14:m>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latinLnBrk="1"/>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m:t>
                                </m:r>
                              </m:oMath>
                            </m:oMathPara>
                          </a14:m>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latinLnBrk="1"/>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14:m>
                            <m:oMathPara xmlns:m="http://schemas.openxmlformats.org/officeDocument/2006/math">
                              <m:oMathParaPr>
                                <m:jc m:val="centerGroup"/>
                              </m:oMathParaPr>
                              <m:oMath xmlns:m="http://schemas.openxmlformats.org/officeDocument/2006/math">
                                <m:r>
                                  <a:rPr lang="ko-KR" altLang="en-US" sz="1200" i="1" smtClean="0">
                                    <a:latin typeface="Cambria Math" panose="02040503050406030204" pitchFamily="18" charset="0"/>
                                  </a:rPr>
                                  <m:t>⋱</m:t>
                                </m:r>
                              </m:oMath>
                            </m:oMathPara>
                          </a14:m>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m:t>
                                </m:r>
                              </m:oMath>
                            </m:oMathPara>
                          </a14:m>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26827693"/>
                      </a:ext>
                    </a:extLst>
                  </a:tr>
                  <a:tr h="370840">
                    <a:tc>
                      <a:txBody>
                        <a:bodyPr/>
                        <a:lstStyle/>
                        <a:p>
                          <a:pPr algn="ctr" latinLnBrk="1"/>
                          <a:r>
                            <a:rPr lang="en-US" altLang="ko-KR" sz="1200" dirty="0"/>
                            <a:t>k</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14:m>
                            <m:oMathPara xmlns:m="http://schemas.openxmlformats.org/officeDocument/2006/math">
                              <m:oMathParaPr>
                                <m:jc m:val="centerGroup"/>
                              </m:oMathParaPr>
                              <m:oMath xmlns:m="http://schemas.openxmlformats.org/officeDocument/2006/math">
                                <m:acc>
                                  <m:accPr>
                                    <m:chr m:val="̂"/>
                                    <m:ctrlPr>
                                      <a:rPr lang="en-US" altLang="ko-KR" sz="1200" b="0" i="1" smtClean="0">
                                        <a:latin typeface="Cambria Math" panose="02040503050406030204" pitchFamily="18" charset="0"/>
                                      </a:rPr>
                                    </m:ctrlPr>
                                  </m:acc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𝜇</m:t>
                                        </m:r>
                                      </m:e>
                                      <m:sub>
                                        <m:r>
                                          <a:rPr lang="en-US" altLang="ko-KR" sz="1200" b="0" i="1" smtClean="0">
                                            <a:latin typeface="Cambria Math" panose="02040503050406030204" pitchFamily="18" charset="0"/>
                                          </a:rPr>
                                          <m:t>𝑘</m:t>
                                        </m:r>
                                      </m:sub>
                                    </m:sSub>
                                  </m:e>
                                </m:acc>
                                <m:r>
                                  <a:rPr lang="en-US" altLang="ko-KR" sz="1200" b="0" i="1" smtClean="0">
                                    <a:latin typeface="Cambria Math" panose="02040503050406030204" pitchFamily="18" charset="0"/>
                                  </a:rPr>
                                  <m:t>(0)</m:t>
                                </m:r>
                              </m:oMath>
                            </m:oMathPara>
                          </a14:m>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14:m>
                            <m:oMathPara xmlns:m="http://schemas.openxmlformats.org/officeDocument/2006/math">
                              <m:oMathParaPr>
                                <m:jc m:val="centerGroup"/>
                              </m:oMathParaPr>
                              <m:oMath xmlns:m="http://schemas.openxmlformats.org/officeDocument/2006/math">
                                <m:acc>
                                  <m:accPr>
                                    <m:chr m:val="̂"/>
                                    <m:ctrlPr>
                                      <a:rPr lang="en-US" altLang="ko-KR" sz="1200" b="0" i="1" smtClean="0">
                                        <a:latin typeface="Cambria Math" panose="02040503050406030204" pitchFamily="18" charset="0"/>
                                      </a:rPr>
                                    </m:ctrlPr>
                                  </m:acc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𝜇</m:t>
                                        </m:r>
                                      </m:e>
                                      <m:sub>
                                        <m:r>
                                          <a:rPr lang="en-US" altLang="ko-KR" sz="1200" b="0" i="1" smtClean="0">
                                            <a:latin typeface="Cambria Math" panose="02040503050406030204" pitchFamily="18" charset="0"/>
                                          </a:rPr>
                                          <m:t>𝑘</m:t>
                                        </m:r>
                                      </m:sub>
                                    </m:sSub>
                                  </m:e>
                                </m:acc>
                                <m:r>
                                  <a:rPr lang="en-US" altLang="ko-KR" sz="1200" b="0" i="1" smtClean="0">
                                    <a:latin typeface="Cambria Math" panose="02040503050406030204" pitchFamily="18" charset="0"/>
                                  </a:rPr>
                                  <m:t>(0)</m:t>
                                </m:r>
                              </m:oMath>
                            </m:oMathPara>
                          </a14:m>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m:t>
                                </m:r>
                              </m:oMath>
                            </m:oMathPara>
                          </a14:m>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14:m>
                            <m:oMathPara xmlns:m="http://schemas.openxmlformats.org/officeDocument/2006/math">
                              <m:oMathParaPr>
                                <m:jc m:val="centerGroup"/>
                              </m:oMathParaPr>
                              <m:oMath xmlns:m="http://schemas.openxmlformats.org/officeDocument/2006/math">
                                <m:acc>
                                  <m:accPr>
                                    <m:chr m:val="̂"/>
                                    <m:ctrlPr>
                                      <a:rPr lang="en-US" altLang="ko-KR" sz="1200" b="0" i="1" smtClean="0">
                                        <a:latin typeface="Cambria Math" panose="02040503050406030204" pitchFamily="18" charset="0"/>
                                      </a:rPr>
                                    </m:ctrlPr>
                                  </m:acc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𝜇</m:t>
                                        </m:r>
                                      </m:e>
                                      <m:sub>
                                        <m:r>
                                          <a:rPr lang="en-US" altLang="ko-KR" sz="1200" b="0" i="1" smtClean="0">
                                            <a:latin typeface="Cambria Math" panose="02040503050406030204" pitchFamily="18" charset="0"/>
                                          </a:rPr>
                                          <m:t>𝑘</m:t>
                                        </m:r>
                                      </m:sub>
                                    </m:sSub>
                                  </m:e>
                                </m:acc>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𝑡</m:t>
                                </m:r>
                                <m:r>
                                  <a:rPr lang="en-US" altLang="ko-KR" sz="1200" b="0" i="1" smtClean="0">
                                    <a:latin typeface="Cambria Math" panose="02040503050406030204" pitchFamily="18" charset="0"/>
                                  </a:rPr>
                                  <m:t>)</m:t>
                                </m:r>
                              </m:oMath>
                            </m:oMathPara>
                          </a14:m>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5432545"/>
                      </a:ext>
                    </a:extLst>
                  </a:tr>
                </a:tbl>
              </a:graphicData>
            </a:graphic>
          </p:graphicFrame>
        </mc:Choice>
        <mc:Fallback xmlns="">
          <p:graphicFrame>
            <p:nvGraphicFramePr>
              <p:cNvPr id="6" name="표 6">
                <a:extLst>
                  <a:ext uri="{FF2B5EF4-FFF2-40B4-BE49-F238E27FC236}">
                    <a16:creationId xmlns:a16="http://schemas.microsoft.com/office/drawing/2014/main" id="{44746FD7-5DE3-4DF0-A1F0-1E86386983B4}"/>
                  </a:ext>
                </a:extLst>
              </p:cNvPr>
              <p:cNvGraphicFramePr>
                <a:graphicFrameLocks noGrp="1"/>
              </p:cNvGraphicFramePr>
              <p:nvPr>
                <p:extLst>
                  <p:ext uri="{D42A27DB-BD31-4B8C-83A1-F6EECF244321}">
                    <p14:modId xmlns:p14="http://schemas.microsoft.com/office/powerpoint/2010/main" val="1796809006"/>
                  </p:ext>
                </p:extLst>
              </p:nvPr>
            </p:nvGraphicFramePr>
            <p:xfrm>
              <a:off x="1487710" y="3044795"/>
              <a:ext cx="6096000" cy="2311400"/>
            </p:xfrm>
            <a:graphic>
              <a:graphicData uri="http://schemas.openxmlformats.org/drawingml/2006/table">
                <a:tbl>
                  <a:tblPr firstRow="1" bandRow="1"/>
                  <a:tblGrid>
                    <a:gridCol w="1219200">
                      <a:extLst>
                        <a:ext uri="{9D8B030D-6E8A-4147-A177-3AD203B41FA5}">
                          <a16:colId xmlns:a16="http://schemas.microsoft.com/office/drawing/2014/main" val="4238440294"/>
                        </a:ext>
                      </a:extLst>
                    </a:gridCol>
                    <a:gridCol w="1219200">
                      <a:extLst>
                        <a:ext uri="{9D8B030D-6E8A-4147-A177-3AD203B41FA5}">
                          <a16:colId xmlns:a16="http://schemas.microsoft.com/office/drawing/2014/main" val="2382121242"/>
                        </a:ext>
                      </a:extLst>
                    </a:gridCol>
                    <a:gridCol w="1219200">
                      <a:extLst>
                        <a:ext uri="{9D8B030D-6E8A-4147-A177-3AD203B41FA5}">
                          <a16:colId xmlns:a16="http://schemas.microsoft.com/office/drawing/2014/main" val="2775967426"/>
                        </a:ext>
                      </a:extLst>
                    </a:gridCol>
                    <a:gridCol w="1219200">
                      <a:extLst>
                        <a:ext uri="{9D8B030D-6E8A-4147-A177-3AD203B41FA5}">
                          <a16:colId xmlns:a16="http://schemas.microsoft.com/office/drawing/2014/main" val="1948156861"/>
                        </a:ext>
                      </a:extLst>
                    </a:gridCol>
                    <a:gridCol w="1219200">
                      <a:extLst>
                        <a:ext uri="{9D8B030D-6E8A-4147-A177-3AD203B41FA5}">
                          <a16:colId xmlns:a16="http://schemas.microsoft.com/office/drawing/2014/main" val="2086687571"/>
                        </a:ext>
                      </a:extLst>
                    </a:gridCol>
                  </a:tblGrid>
                  <a:tr h="457200">
                    <a:tc>
                      <a:txBody>
                        <a:bodyPr/>
                        <a:lstStyle/>
                        <a:p>
                          <a:pPr algn="r" latinLnBrk="1"/>
                          <a:r>
                            <a:rPr lang="en-US" altLang="ko-KR" sz="1200" dirty="0"/>
                            <a:t>Time</a:t>
                          </a:r>
                        </a:p>
                        <a:p>
                          <a:pPr algn="l" latinLnBrk="1"/>
                          <a:r>
                            <a:rPr lang="en-US" altLang="ko-KR" sz="1200" dirty="0"/>
                            <a:t>arm</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tcPr>
                    </a:tc>
                    <a:tc>
                      <a:txBody>
                        <a:bodyPr/>
                        <a:lstStyle/>
                        <a:p>
                          <a:pPr algn="ctr" latinLnBrk="1"/>
                          <a:r>
                            <a:rPr lang="en-US" altLang="ko-KR" sz="1200" dirty="0"/>
                            <a:t>0 (initial)</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200" dirty="0"/>
                            <a:t>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01000" t="-1333" r="-101000" b="-409333"/>
                          </a:stretch>
                        </a:blipFill>
                      </a:tcPr>
                    </a:tc>
                    <a:tc>
                      <a:txBody>
                        <a:bodyPr/>
                        <a:lstStyle/>
                        <a:p>
                          <a:pPr algn="ctr" latinLnBrk="1"/>
                          <a:r>
                            <a:rPr lang="en-US" altLang="ko-KR" sz="1200" dirty="0"/>
                            <a:t>t</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6745840"/>
                      </a:ext>
                    </a:extLst>
                  </a:tr>
                  <a:tr h="370840">
                    <a:tc>
                      <a:txBody>
                        <a:bodyPr/>
                        <a:lstStyle/>
                        <a:p>
                          <a:pPr algn="ctr" latinLnBrk="1"/>
                          <a:r>
                            <a:rPr lang="en-US" altLang="ko-KR" sz="1200" dirty="0"/>
                            <a:t>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100500" t="-124590" r="-301500" b="-403279"/>
                          </a:stretch>
                        </a:blipFill>
                      </a:tcPr>
                    </a:tc>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199502" t="-124590" r="-200000" b="-403279"/>
                          </a:stretch>
                        </a:blipFill>
                      </a:tcPr>
                    </a:tc>
                    <a:tc rowSpan="3">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01000" t="-41530" r="-101000" b="-67760"/>
                          </a:stretch>
                        </a:blipFill>
                      </a:tcPr>
                    </a:tc>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401000" t="-124590" r="-1000" b="-403279"/>
                          </a:stretch>
                        </a:blipFill>
                      </a:tcPr>
                    </a:tc>
                    <a:extLst>
                      <a:ext uri="{0D108BD9-81ED-4DB2-BD59-A6C34878D82A}">
                        <a16:rowId xmlns:a16="http://schemas.microsoft.com/office/drawing/2014/main" val="2729801879"/>
                      </a:ext>
                    </a:extLst>
                  </a:tr>
                  <a:tr h="370840">
                    <a:tc>
                      <a:txBody>
                        <a:bodyPr/>
                        <a:lstStyle/>
                        <a:p>
                          <a:pPr algn="ctr" latinLnBrk="1"/>
                          <a:r>
                            <a:rPr lang="en-US" altLang="ko-KR" sz="1200" dirty="0"/>
                            <a:t>2</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100500" t="-224590" r="-301500" b="-303279"/>
                          </a:stretch>
                        </a:blipFill>
                      </a:tcPr>
                    </a:tc>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199502" t="-224590" r="-200000" b="-303279"/>
                          </a:stretch>
                        </a:blipFill>
                      </a:tcPr>
                    </a:tc>
                    <a:tc vMerge="1">
                      <a:txBody>
                        <a:bodyPr/>
                        <a:lstStyle/>
                        <a:p>
                          <a:pPr algn="ctr" latinLnBrk="1"/>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401000" t="-224590" r="-1000" b="-303279"/>
                          </a:stretch>
                        </a:blipFill>
                      </a:tcPr>
                    </a:tc>
                    <a:extLst>
                      <a:ext uri="{0D108BD9-81ED-4DB2-BD59-A6C34878D82A}">
                        <a16:rowId xmlns:a16="http://schemas.microsoft.com/office/drawing/2014/main" val="1696928224"/>
                      </a:ext>
                    </a:extLst>
                  </a:tr>
                  <a:tr h="370840">
                    <a:tc>
                      <a:txBody>
                        <a:bodyPr/>
                        <a:lstStyle/>
                        <a:p>
                          <a:pPr algn="ctr" latinLnBrk="1"/>
                          <a:r>
                            <a:rPr lang="en-US" altLang="ko-KR" sz="1200" dirty="0"/>
                            <a:t>3</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100500" t="-324590" r="-301500" b="-203279"/>
                          </a:stretch>
                        </a:blipFill>
                      </a:tcPr>
                    </a:tc>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199502" t="-324590" r="-200000" b="-203279"/>
                          </a:stretch>
                        </a:blipFill>
                      </a:tcPr>
                    </a:tc>
                    <a:tc vMerge="1">
                      <a:txBody>
                        <a:bodyPr/>
                        <a:lstStyle/>
                        <a:p>
                          <a:pPr algn="ctr" latinLnBrk="1"/>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401000" t="-324590" r="-1000" b="-203279"/>
                          </a:stretch>
                        </a:blipFill>
                      </a:tcPr>
                    </a:tc>
                    <a:extLst>
                      <a:ext uri="{0D108BD9-81ED-4DB2-BD59-A6C34878D82A}">
                        <a16:rowId xmlns:a16="http://schemas.microsoft.com/office/drawing/2014/main" val="4262741843"/>
                      </a:ext>
                    </a:extLst>
                  </a:tr>
                  <a:tr h="370840">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500" t="-424590" r="-401500" b="-103279"/>
                          </a:stretch>
                        </a:blipFill>
                      </a:tcPr>
                    </a:tc>
                    <a:tc gridSpan="2">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50125" t="-424590" r="-100249" b="-103279"/>
                          </a:stretch>
                        </a:blipFill>
                      </a:tcPr>
                    </a:tc>
                    <a:tc hMerge="1">
                      <a:txBody>
                        <a:bodyPr/>
                        <a:lstStyle/>
                        <a:p>
                          <a:pPr algn="ctr" latinLnBrk="1"/>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01000" t="-424590" r="-101000" b="-103279"/>
                          </a:stretch>
                        </a:blipFill>
                      </a:tcPr>
                    </a:tc>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401000" t="-424590" r="-1000" b="-103279"/>
                          </a:stretch>
                        </a:blipFill>
                      </a:tcPr>
                    </a:tc>
                    <a:extLst>
                      <a:ext uri="{0D108BD9-81ED-4DB2-BD59-A6C34878D82A}">
                        <a16:rowId xmlns:a16="http://schemas.microsoft.com/office/drawing/2014/main" val="3326827693"/>
                      </a:ext>
                    </a:extLst>
                  </a:tr>
                  <a:tr h="370840">
                    <a:tc>
                      <a:txBody>
                        <a:bodyPr/>
                        <a:lstStyle/>
                        <a:p>
                          <a:pPr algn="ctr" latinLnBrk="1"/>
                          <a:r>
                            <a:rPr lang="en-US" altLang="ko-KR" sz="1200" dirty="0"/>
                            <a:t>k</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100500" t="-524590" r="-301500" b="-3279"/>
                          </a:stretch>
                        </a:blipFill>
                      </a:tcPr>
                    </a:tc>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199502" t="-524590" r="-200000" b="-3279"/>
                          </a:stretch>
                        </a:blipFill>
                      </a:tcPr>
                    </a:tc>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01000" t="-524590" r="-101000" b="-3279"/>
                          </a:stretch>
                        </a:blipFill>
                      </a:tcPr>
                    </a:tc>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401000" t="-524590" r="-1000" b="-3279"/>
                          </a:stretch>
                        </a:blipFill>
                      </a:tcPr>
                    </a:tc>
                    <a:extLst>
                      <a:ext uri="{0D108BD9-81ED-4DB2-BD59-A6C34878D82A}">
                        <a16:rowId xmlns:a16="http://schemas.microsoft.com/office/drawing/2014/main" val="3185432545"/>
                      </a:ext>
                    </a:extLst>
                  </a:tr>
                </a:tbl>
              </a:graphicData>
            </a:graphic>
          </p:graphicFrame>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561AAF7-3087-44E9-850D-8FFEF8775361}"/>
                  </a:ext>
                </a:extLst>
              </p:cNvPr>
              <p:cNvSpPr txBox="1"/>
              <p:nvPr/>
            </p:nvSpPr>
            <p:spPr>
              <a:xfrm>
                <a:off x="603682" y="1723378"/>
                <a:ext cx="6977848" cy="592278"/>
              </a:xfrm>
              <a:prstGeom prst="rect">
                <a:avLst/>
              </a:prstGeom>
              <a:noFill/>
            </p:spPr>
            <p:txBody>
              <a:bodyPr wrap="square" rtlCol="0">
                <a:spAutoFit/>
              </a:bodyPr>
              <a:lstStyle/>
              <a:p>
                <a:pPr marL="342900" indent="-342900">
                  <a:buFont typeface="+mj-lt"/>
                  <a:buAutoNum type="arabicPeriod"/>
                </a:pPr>
                <a14:m>
                  <m:oMath xmlns:m="http://schemas.openxmlformats.org/officeDocument/2006/math">
                    <m:r>
                      <a:rPr lang="en-US" altLang="ko-KR" sz="1400" b="0" i="1" smtClean="0">
                        <a:latin typeface="Cambria Math" panose="02040503050406030204" pitchFamily="18" charset="0"/>
                      </a:rPr>
                      <m:t>𝑠𝑒𝑙𝑒𝑐𝑡𝑠</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𝑡h𝑒</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𝑎𝑟𝑚</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𝑤𝑖𝑡h</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𝑡h𝑒</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𝑏𝑖𝑔𝑔𝑒𝑠𝑡</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𝑒𝑚𝑝𝑖𝑟𝑖𝑐𝑎𝑙</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𝑚𝑒𝑎𝑛</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𝑤𝑖𝑡h</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𝑝𝑟𝑜𝑏𝑎𝑏𝑖𝑙𝑖𝑡𝑦</m:t>
                    </m:r>
                    <m:r>
                      <a:rPr lang="en-US" altLang="ko-KR" sz="1400" b="0" i="1" smtClean="0">
                        <a:latin typeface="Cambria Math" panose="02040503050406030204" pitchFamily="18" charset="0"/>
                      </a:rPr>
                      <m:t> 1−</m:t>
                    </m:r>
                    <m:r>
                      <a:rPr lang="en-US" altLang="ko-KR" sz="1400" b="0" i="1" smtClean="0">
                        <a:latin typeface="Cambria Math" panose="02040503050406030204" pitchFamily="18" charset="0"/>
                      </a:rPr>
                      <m:t>𝜖</m:t>
                    </m:r>
                    <m:r>
                      <a:rPr lang="en-US" altLang="ko-KR" sz="1400" b="0" i="1" smtClean="0">
                        <a:latin typeface="Cambria Math" panose="02040503050406030204" pitchFamily="18" charset="0"/>
                      </a:rPr>
                      <m:t>.</m:t>
                    </m:r>
                  </m:oMath>
                </a14:m>
                <a:endParaRPr lang="en-US" altLang="ko-KR" sz="1400" b="0" dirty="0"/>
              </a:p>
              <a:p>
                <a:pPr marL="342900" indent="-342900">
                  <a:lnSpc>
                    <a:spcPct val="150000"/>
                  </a:lnSpc>
                  <a:buFont typeface="+mj-lt"/>
                  <a:buAutoNum type="arabicPeriod"/>
                </a:pPr>
                <a14:m>
                  <m:oMath xmlns:m="http://schemas.openxmlformats.org/officeDocument/2006/math">
                    <m:r>
                      <a:rPr lang="en-US" altLang="ko-KR" sz="1400" b="0" i="1" smtClean="0">
                        <a:latin typeface="Cambria Math" panose="02040503050406030204" pitchFamily="18" charset="0"/>
                      </a:rPr>
                      <m:t>𝑠𝑒𝑙𝑒𝑐𝑡𝑠</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𝑎</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𝑟𝑎𝑛𝑑𝑜𝑚</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𝑎𝑟𝑚</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𝑤𝑖𝑡h</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𝑝𝑟𝑜𝑏𝑎𝑏𝑖𝑙𝑖𝑡𝑦</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𝜖</m:t>
                    </m:r>
                    <m:r>
                      <a:rPr lang="en-US" altLang="ko-KR" sz="1400" b="0" i="1" smtClean="0">
                        <a:latin typeface="Cambria Math" panose="02040503050406030204" pitchFamily="18" charset="0"/>
                      </a:rPr>
                      <m:t>.</m:t>
                    </m:r>
                  </m:oMath>
                </a14:m>
                <a:endParaRPr lang="ko-KR" altLang="en-US" sz="1400" dirty="0"/>
              </a:p>
            </p:txBody>
          </p:sp>
        </mc:Choice>
        <mc:Fallback xmlns="">
          <p:sp>
            <p:nvSpPr>
              <p:cNvPr id="15" name="TextBox 14">
                <a:extLst>
                  <a:ext uri="{FF2B5EF4-FFF2-40B4-BE49-F238E27FC236}">
                    <a16:creationId xmlns:a16="http://schemas.microsoft.com/office/drawing/2014/main" id="{3561AAF7-3087-44E9-850D-8FFEF8775361}"/>
                  </a:ext>
                </a:extLst>
              </p:cNvPr>
              <p:cNvSpPr txBox="1">
                <a:spLocks noRot="1" noChangeAspect="1" noMove="1" noResize="1" noEditPoints="1" noAdjustHandles="1" noChangeArrowheads="1" noChangeShapeType="1" noTextEdit="1"/>
              </p:cNvSpPr>
              <p:nvPr/>
            </p:nvSpPr>
            <p:spPr>
              <a:xfrm>
                <a:off x="603682" y="1723378"/>
                <a:ext cx="6977848" cy="592278"/>
              </a:xfrm>
              <a:prstGeom prst="rect">
                <a:avLst/>
              </a:prstGeom>
              <a:blipFill>
                <a:blip r:embed="rId5"/>
                <a:stretch>
                  <a:fillRect l="-175" t="-2062" b="-8247"/>
                </a:stretch>
              </a:blipFill>
            </p:spPr>
            <p:txBody>
              <a:bodyPr/>
              <a:lstStyle/>
              <a:p>
                <a:r>
                  <a:rPr lang="ko-KR" altLang="en-US">
                    <a:noFill/>
                  </a:rPr>
                  <a:t> </a:t>
                </a:r>
              </a:p>
            </p:txBody>
          </p:sp>
        </mc:Fallback>
      </mc:AlternateContent>
      <p:pic>
        <p:nvPicPr>
          <p:cNvPr id="16" name="그림 15">
            <a:extLst>
              <a:ext uri="{FF2B5EF4-FFF2-40B4-BE49-F238E27FC236}">
                <a16:creationId xmlns:a16="http://schemas.microsoft.com/office/drawing/2014/main" id="{CA4C4B0F-5D30-4DA9-B896-58660E3F945A}"/>
              </a:ext>
            </a:extLst>
          </p:cNvPr>
          <p:cNvPicPr>
            <a:picLocks noChangeAspect="1"/>
          </p:cNvPicPr>
          <p:nvPr/>
        </p:nvPicPr>
        <p:blipFill>
          <a:blip r:embed="rId6"/>
          <a:stretch>
            <a:fillRect/>
          </a:stretch>
        </p:blipFill>
        <p:spPr>
          <a:xfrm>
            <a:off x="669847" y="2339715"/>
            <a:ext cx="4319403" cy="565860"/>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A3F9AAD-A1AA-4448-B149-250A4E449C25}"/>
                  </a:ext>
                </a:extLst>
              </p:cNvPr>
              <p:cNvSpPr txBox="1"/>
              <p:nvPr/>
            </p:nvSpPr>
            <p:spPr>
              <a:xfrm>
                <a:off x="603682" y="5495415"/>
                <a:ext cx="8016535" cy="584775"/>
              </a:xfrm>
              <a:prstGeom prst="rect">
                <a:avLst/>
              </a:prstGeom>
              <a:noFill/>
            </p:spPr>
            <p:txBody>
              <a:bodyPr wrap="square" rtlCol="0">
                <a:spAutoFit/>
              </a:bodyPr>
              <a:lstStyle/>
              <a:p>
                <a:pPr marL="285750" indent="-285750">
                  <a:buFont typeface="Wingdings" panose="05000000000000000000" pitchFamily="2" charset="2"/>
                  <a:buChar char="ü"/>
                </a:pPr>
                <a:r>
                  <a:rPr lang="en-US" altLang="ko-KR" sz="1600" dirty="0"/>
                  <a:t>Even if t continues to grow so that we know the optimal arm, continue</a:t>
                </a:r>
                <a:r>
                  <a:rPr lang="ko-KR" altLang="en-US" sz="1600" dirty="0"/>
                  <a:t> </a:t>
                </a:r>
                <a:r>
                  <a:rPr lang="en-US" altLang="ko-KR" sz="1600" dirty="0"/>
                  <a:t>exploration</a:t>
                </a:r>
                <a:r>
                  <a:rPr lang="ko-KR" altLang="en-US" sz="1600" dirty="0"/>
                  <a:t> </a:t>
                </a:r>
                <a:r>
                  <a:rPr lang="en-US" altLang="ko-KR" sz="1600" dirty="0"/>
                  <a:t>with probability </a:t>
                </a:r>
                <a14:m>
                  <m:oMath xmlns:m="http://schemas.openxmlformats.org/officeDocument/2006/math">
                    <m:r>
                      <a:rPr lang="en-US" altLang="ko-KR" sz="1600" b="0" i="1" smtClean="0">
                        <a:latin typeface="Cambria Math" panose="02040503050406030204" pitchFamily="18" charset="0"/>
                      </a:rPr>
                      <m:t>𝜖</m:t>
                    </m:r>
                    <m:r>
                      <a:rPr lang="en-US" altLang="ko-KR" sz="1600" b="0" i="1" smtClean="0">
                        <a:latin typeface="Cambria Math" panose="02040503050406030204" pitchFamily="18" charset="0"/>
                      </a:rPr>
                      <m:t>.</m:t>
                    </m:r>
                  </m:oMath>
                </a14:m>
                <a:endParaRPr lang="ko-KR" altLang="en-US" sz="1600" dirty="0"/>
              </a:p>
            </p:txBody>
          </p:sp>
        </mc:Choice>
        <mc:Fallback xmlns="">
          <p:sp>
            <p:nvSpPr>
              <p:cNvPr id="17" name="TextBox 16">
                <a:extLst>
                  <a:ext uri="{FF2B5EF4-FFF2-40B4-BE49-F238E27FC236}">
                    <a16:creationId xmlns:a16="http://schemas.microsoft.com/office/drawing/2014/main" id="{9A3F9AAD-A1AA-4448-B149-250A4E449C25}"/>
                  </a:ext>
                </a:extLst>
              </p:cNvPr>
              <p:cNvSpPr txBox="1">
                <a:spLocks noRot="1" noChangeAspect="1" noMove="1" noResize="1" noEditPoints="1" noAdjustHandles="1" noChangeArrowheads="1" noChangeShapeType="1" noTextEdit="1"/>
              </p:cNvSpPr>
              <p:nvPr/>
            </p:nvSpPr>
            <p:spPr>
              <a:xfrm>
                <a:off x="603682" y="5495415"/>
                <a:ext cx="8016535" cy="584775"/>
              </a:xfrm>
              <a:prstGeom prst="rect">
                <a:avLst/>
              </a:prstGeom>
              <a:blipFill>
                <a:blip r:embed="rId7"/>
                <a:stretch>
                  <a:fillRect l="-304" t="-3125" b="-1250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552070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sz="2400" dirty="0"/>
              <a:t>2. Algorithms for the Application of Multi-Armed Bandits</a:t>
            </a:r>
            <a:endParaRPr lang="ko-KR" altLang="en-US" sz="2400" dirty="0"/>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410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9" name="TextBox 18">
            <a:extLst>
              <a:ext uri="{FF2B5EF4-FFF2-40B4-BE49-F238E27FC236}">
                <a16:creationId xmlns:a16="http://schemas.microsoft.com/office/drawing/2014/main" id="{B224B44A-554E-428A-80D7-C73813429964}"/>
              </a:ext>
            </a:extLst>
          </p:cNvPr>
          <p:cNvSpPr txBox="1"/>
          <p:nvPr/>
        </p:nvSpPr>
        <p:spPr>
          <a:xfrm>
            <a:off x="328474" y="991434"/>
            <a:ext cx="6312023" cy="369332"/>
          </a:xfrm>
          <a:prstGeom prst="rect">
            <a:avLst/>
          </a:prstGeom>
          <a:noFill/>
        </p:spPr>
        <p:txBody>
          <a:bodyPr wrap="square" rtlCol="0">
            <a:spAutoFit/>
          </a:bodyPr>
          <a:lstStyle/>
          <a:p>
            <a:pPr marL="285750" indent="-285750">
              <a:buFont typeface="Wingdings" panose="05000000000000000000" pitchFamily="2" charset="2"/>
              <a:buChar char="§"/>
            </a:pPr>
            <a:r>
              <a:rPr lang="en-US" altLang="ko-KR" dirty="0"/>
              <a:t>UCB</a:t>
            </a:r>
            <a:r>
              <a:rPr lang="en-US" altLang="ko-KR" sz="1600" dirty="0"/>
              <a:t>(Upper Confidence Bound)</a:t>
            </a:r>
            <a:endParaRPr lang="ko-KR" altLang="en-US" dirty="0"/>
          </a:p>
        </p:txBody>
      </p:sp>
      <p:grpSp>
        <p:nvGrpSpPr>
          <p:cNvPr id="14" name="그룹 13">
            <a:extLst>
              <a:ext uri="{FF2B5EF4-FFF2-40B4-BE49-F238E27FC236}">
                <a16:creationId xmlns:a16="http://schemas.microsoft.com/office/drawing/2014/main" id="{0E83114A-C837-46EA-9663-5BF9E1B68E4C}"/>
              </a:ext>
            </a:extLst>
          </p:cNvPr>
          <p:cNvGrpSpPr/>
          <p:nvPr/>
        </p:nvGrpSpPr>
        <p:grpSpPr>
          <a:xfrm>
            <a:off x="742725" y="3087921"/>
            <a:ext cx="8229600" cy="819840"/>
            <a:chOff x="1162976" y="2141905"/>
            <a:chExt cx="8229600" cy="81984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808C9E3-535A-4C83-9DF2-D30BD66278B2}"/>
                    </a:ext>
                  </a:extLst>
                </p:cNvPr>
                <p:cNvSpPr txBox="1"/>
                <p:nvPr/>
              </p:nvSpPr>
              <p:spPr>
                <a:xfrm>
                  <a:off x="2760956" y="2382548"/>
                  <a:ext cx="1553592" cy="45768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unc>
                          <m:funcPr>
                            <m:ctrlPr>
                              <a:rPr lang="en-US" altLang="ko-KR" sz="1600" i="1" smtClean="0">
                                <a:latin typeface="Cambria Math" panose="02040503050406030204" pitchFamily="18" charset="0"/>
                              </a:rPr>
                            </m:ctrlPr>
                          </m:funcPr>
                          <m:fName>
                            <m:limLow>
                              <m:limLowPr>
                                <m:ctrlPr>
                                  <a:rPr lang="en-US" altLang="ko-KR" sz="1600" i="1" smtClean="0">
                                    <a:latin typeface="Cambria Math" panose="02040503050406030204" pitchFamily="18" charset="0"/>
                                  </a:rPr>
                                </m:ctrlPr>
                              </m:limLowPr>
                              <m:e>
                                <m:r>
                                  <m:rPr>
                                    <m:sty m:val="p"/>
                                  </m:rPr>
                                  <a:rPr lang="en-US" altLang="ko-KR" sz="1600" b="0" i="0" smtClean="0">
                                    <a:latin typeface="Cambria Math" panose="02040503050406030204" pitchFamily="18" charset="0"/>
                                  </a:rPr>
                                  <m:t>arg</m:t>
                                </m:r>
                                <m:r>
                                  <m:rPr>
                                    <m:sty m:val="p"/>
                                  </m:rPr>
                                  <a:rPr lang="en-US" altLang="ko-KR" sz="1600" i="0" smtClean="0">
                                    <a:latin typeface="Cambria Math" panose="02040503050406030204" pitchFamily="18" charset="0"/>
                                  </a:rPr>
                                  <m:t>m</m:t>
                                </m:r>
                                <m:r>
                                  <m:rPr>
                                    <m:sty m:val="p"/>
                                  </m:rPr>
                                  <a:rPr lang="en-US" altLang="ko-KR" sz="1600" b="0" i="0" smtClean="0">
                                    <a:latin typeface="Cambria Math" panose="02040503050406030204" pitchFamily="18" charset="0"/>
                                  </a:rPr>
                                  <m:t>ax</m:t>
                                </m:r>
                              </m:e>
                              <m:lim>
                                <m:r>
                                  <a:rPr lang="en-US" altLang="ko-KR" sz="1600" b="0" i="1" smtClean="0">
                                    <a:latin typeface="Cambria Math" panose="02040503050406030204" pitchFamily="18" charset="0"/>
                                  </a:rPr>
                                  <m:t>𝑖</m:t>
                                </m:r>
                              </m:lim>
                            </m:limLow>
                          </m:fName>
                          <m:e>
                            <m:sSub>
                              <m:sSubPr>
                                <m:ctrlPr>
                                  <a:rPr lang="en-US" altLang="ko-KR" sz="1600" b="0" i="1" smtClean="0">
                                    <a:latin typeface="Cambria Math" panose="02040503050406030204" pitchFamily="18" charset="0"/>
                                  </a:rPr>
                                </m:ctrlPr>
                              </m:sSubPr>
                              <m:e>
                                <m:acc>
                                  <m:accPr>
                                    <m:chr m:val="̅"/>
                                    <m:ctrlPr>
                                      <a:rPr lang="en-US" altLang="ko-KR" sz="1600" b="0" i="1" smtClean="0">
                                        <a:latin typeface="Cambria Math" panose="02040503050406030204" pitchFamily="18" charset="0"/>
                                      </a:rPr>
                                    </m:ctrlPr>
                                  </m:accPr>
                                  <m:e>
                                    <m:r>
                                      <a:rPr lang="en-US" altLang="ko-KR" sz="1600" b="0" i="1" smtClean="0">
                                        <a:latin typeface="Cambria Math" panose="02040503050406030204" pitchFamily="18" charset="0"/>
                                      </a:rPr>
                                      <m:t>𝑥</m:t>
                                    </m:r>
                                  </m:e>
                                </m:acc>
                              </m:e>
                              <m:sub>
                                <m:r>
                                  <a:rPr lang="en-US" altLang="ko-KR" sz="1600" b="0" i="1" smtClean="0">
                                    <a:latin typeface="Cambria Math" panose="02040503050406030204" pitchFamily="18" charset="0"/>
                                  </a:rPr>
                                  <m:t>𝑖</m:t>
                                </m:r>
                              </m:sub>
                            </m:sSub>
                            <m:r>
                              <a:rPr lang="en-US" altLang="ko-KR" sz="1600" b="0" i="1" smtClean="0">
                                <a:latin typeface="Cambria Math" panose="02040503050406030204" pitchFamily="18" charset="0"/>
                              </a:rPr>
                              <m:t>+</m:t>
                            </m:r>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𝜎</m:t>
                                </m:r>
                              </m:e>
                              <m:sub>
                                <m:r>
                                  <a:rPr lang="en-US" altLang="ko-KR" sz="1600" b="0" i="1" smtClean="0">
                                    <a:latin typeface="Cambria Math" panose="02040503050406030204" pitchFamily="18" charset="0"/>
                                  </a:rPr>
                                  <m:t>𝑖</m:t>
                                </m:r>
                              </m:sub>
                            </m:sSub>
                          </m:e>
                        </m:func>
                      </m:oMath>
                    </m:oMathPara>
                  </a14:m>
                  <a:endParaRPr lang="ko-KR" altLang="en-US" sz="1600" dirty="0"/>
                </a:p>
              </p:txBody>
            </p:sp>
          </mc:Choice>
          <mc:Fallback xmlns="">
            <p:sp>
              <p:nvSpPr>
                <p:cNvPr id="5" name="TextBox 4">
                  <a:extLst>
                    <a:ext uri="{FF2B5EF4-FFF2-40B4-BE49-F238E27FC236}">
                      <a16:creationId xmlns:a16="http://schemas.microsoft.com/office/drawing/2014/main" id="{D808C9E3-535A-4C83-9DF2-D30BD66278B2}"/>
                    </a:ext>
                  </a:extLst>
                </p:cNvPr>
                <p:cNvSpPr txBox="1">
                  <a:spLocks noRot="1" noChangeAspect="1" noMove="1" noResize="1" noEditPoints="1" noAdjustHandles="1" noChangeArrowheads="1" noChangeShapeType="1" noTextEdit="1"/>
                </p:cNvSpPr>
                <p:nvPr/>
              </p:nvSpPr>
              <p:spPr>
                <a:xfrm>
                  <a:off x="2760956" y="2382548"/>
                  <a:ext cx="1553592" cy="457689"/>
                </a:xfrm>
                <a:prstGeom prst="rect">
                  <a:avLst/>
                </a:prstGeom>
                <a:blipFill>
                  <a:blip r:embed="rId3"/>
                  <a:stretch>
                    <a:fillRect b="-1333"/>
                  </a:stretch>
                </a:blipFill>
              </p:spPr>
              <p:txBody>
                <a:bodyPr/>
                <a:lstStyle/>
                <a:p>
                  <a:r>
                    <a:rPr lang="ko-KR" altLang="en-US">
                      <a:noFill/>
                    </a:rPr>
                    <a:t> </a:t>
                  </a:r>
                </a:p>
              </p:txBody>
            </p:sp>
          </mc:Fallback>
        </mc:AlternateContent>
        <p:grpSp>
          <p:nvGrpSpPr>
            <p:cNvPr id="13" name="그룹 12">
              <a:extLst>
                <a:ext uri="{FF2B5EF4-FFF2-40B4-BE49-F238E27FC236}">
                  <a16:creationId xmlns:a16="http://schemas.microsoft.com/office/drawing/2014/main" id="{AC87FE65-45E6-44CF-8408-C42FBAD4CBF8}"/>
                </a:ext>
              </a:extLst>
            </p:cNvPr>
            <p:cNvGrpSpPr/>
            <p:nvPr/>
          </p:nvGrpSpPr>
          <p:grpSpPr>
            <a:xfrm>
              <a:off x="1162976" y="2141905"/>
              <a:ext cx="8229600" cy="819840"/>
              <a:chOff x="807870" y="2543986"/>
              <a:chExt cx="8229600" cy="81984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735393C-938F-41C0-8C5C-844886E53C18}"/>
                      </a:ext>
                    </a:extLst>
                  </p:cNvPr>
                  <p:cNvSpPr txBox="1"/>
                  <p:nvPr/>
                </p:nvSpPr>
                <p:spPr>
                  <a:xfrm>
                    <a:off x="2117517" y="2543986"/>
                    <a:ext cx="5335480" cy="8198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sz="1600" b="0" i="1" smtClean="0">
                              <a:latin typeface="Cambria Math" panose="02040503050406030204" pitchFamily="18" charset="0"/>
                            </a:rPr>
                            <m:t>=</m:t>
                          </m:r>
                          <m:func>
                            <m:funcPr>
                              <m:ctrlPr>
                                <a:rPr lang="en-US" altLang="ko-KR" sz="1600" i="1">
                                  <a:latin typeface="Cambria Math" panose="02040503050406030204" pitchFamily="18" charset="0"/>
                                </a:rPr>
                              </m:ctrlPr>
                            </m:funcPr>
                            <m:fName>
                              <m:limLow>
                                <m:limLowPr>
                                  <m:ctrlPr>
                                    <a:rPr lang="en-US" altLang="ko-KR" sz="1600" i="1">
                                      <a:latin typeface="Cambria Math" panose="02040503050406030204" pitchFamily="18" charset="0"/>
                                    </a:rPr>
                                  </m:ctrlPr>
                                </m:limLowPr>
                                <m:e>
                                  <m:r>
                                    <m:rPr>
                                      <m:sty m:val="p"/>
                                    </m:rPr>
                                    <a:rPr lang="en-US" altLang="ko-KR" sz="1600">
                                      <a:latin typeface="Cambria Math" panose="02040503050406030204" pitchFamily="18" charset="0"/>
                                    </a:rPr>
                                    <m:t>argm</m:t>
                                  </m:r>
                                  <m:r>
                                    <m:rPr>
                                      <m:sty m:val="p"/>
                                    </m:rPr>
                                    <a:rPr lang="en-US" altLang="ko-KR" sz="1600" b="0" i="0" smtClean="0">
                                      <a:latin typeface="Cambria Math" panose="02040503050406030204" pitchFamily="18" charset="0"/>
                                    </a:rPr>
                                    <m:t>a</m:t>
                                  </m:r>
                                  <m:r>
                                    <a:rPr lang="en-US" altLang="ko-KR" sz="1600" b="0" i="1" smtClean="0">
                                      <a:latin typeface="Cambria Math" panose="02040503050406030204" pitchFamily="18" charset="0"/>
                                    </a:rPr>
                                    <m:t>𝑥</m:t>
                                  </m:r>
                                </m:e>
                                <m:lim>
                                  <m:r>
                                    <a:rPr lang="en-US" altLang="ko-KR" sz="1600" i="1">
                                      <a:latin typeface="Cambria Math" panose="02040503050406030204" pitchFamily="18" charset="0"/>
                                    </a:rPr>
                                    <m:t>𝑖</m:t>
                                  </m:r>
                                </m:lim>
                              </m:limLow>
                            </m:fName>
                            <m:e>
                              <m:sSub>
                                <m:sSubPr>
                                  <m:ctrlPr>
                                    <a:rPr lang="en-US" altLang="ko-KR" sz="1600" i="1">
                                      <a:latin typeface="Cambria Math" panose="02040503050406030204" pitchFamily="18" charset="0"/>
                                    </a:rPr>
                                  </m:ctrlPr>
                                </m:sSubPr>
                                <m:e>
                                  <m:acc>
                                    <m:accPr>
                                      <m:chr m:val="̅"/>
                                      <m:ctrlPr>
                                        <a:rPr lang="en-US" altLang="ko-KR" sz="1600" i="1">
                                          <a:latin typeface="Cambria Math" panose="02040503050406030204" pitchFamily="18" charset="0"/>
                                        </a:rPr>
                                      </m:ctrlPr>
                                    </m:accPr>
                                    <m:e>
                                      <m:r>
                                        <a:rPr lang="en-US" altLang="ko-KR" sz="1600" i="1">
                                          <a:latin typeface="Cambria Math" panose="02040503050406030204" pitchFamily="18" charset="0"/>
                                        </a:rPr>
                                        <m:t>𝑥</m:t>
                                      </m:r>
                                    </m:e>
                                  </m:acc>
                                </m:e>
                                <m:sub>
                                  <m:r>
                                    <a:rPr lang="en-US" altLang="ko-KR" sz="1600" i="1">
                                      <a:latin typeface="Cambria Math" panose="02040503050406030204" pitchFamily="18" charset="0"/>
                                    </a:rPr>
                                    <m:t>𝑖</m:t>
                                  </m:r>
                                </m:sub>
                              </m:sSub>
                              <m:r>
                                <a:rPr lang="en-US" altLang="ko-KR" sz="1600" i="1">
                                  <a:latin typeface="Cambria Math" panose="02040503050406030204" pitchFamily="18" charset="0"/>
                                </a:rPr>
                                <m:t>+</m:t>
                              </m:r>
                              <m:rad>
                                <m:radPr>
                                  <m:degHide m:val="on"/>
                                  <m:ctrlPr>
                                    <a:rPr lang="en-US" altLang="ko-KR" sz="1600" b="0" i="1" smtClean="0">
                                      <a:latin typeface="Cambria Math" panose="02040503050406030204" pitchFamily="18" charset="0"/>
                                    </a:rPr>
                                  </m:ctrlPr>
                                </m:radPr>
                                <m:deg/>
                                <m:e>
                                  <m:f>
                                    <m:fPr>
                                      <m:ctrlPr>
                                        <a:rPr lang="en-US" altLang="ko-KR" sz="1600" b="0" i="1" smtClean="0">
                                          <a:latin typeface="Cambria Math" panose="02040503050406030204" pitchFamily="18" charset="0"/>
                                        </a:rPr>
                                      </m:ctrlPr>
                                    </m:fPr>
                                    <m:num>
                                      <m:r>
                                        <a:rPr lang="en-US" altLang="ko-KR" sz="1600" b="0" i="1" smtClean="0">
                                          <a:latin typeface="Cambria Math" panose="02040503050406030204" pitchFamily="18" charset="0"/>
                                        </a:rPr>
                                        <m:t>2</m:t>
                                      </m:r>
                                      <m:r>
                                        <a:rPr lang="en-US" altLang="ko-KR" sz="1600" b="0" i="1" smtClean="0">
                                          <a:latin typeface="Cambria Math" panose="02040503050406030204" pitchFamily="18" charset="0"/>
                                        </a:rPr>
                                        <m:t>𝑙𝑛𝑡</m:t>
                                      </m:r>
                                    </m:num>
                                    <m:den>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𝑛</m:t>
                                          </m:r>
                                        </m:e>
                                        <m:sub>
                                          <m:r>
                                            <a:rPr lang="en-US" altLang="ko-KR" sz="1600" b="0" i="1" smtClean="0">
                                              <a:latin typeface="Cambria Math" panose="02040503050406030204" pitchFamily="18" charset="0"/>
                                            </a:rPr>
                                            <m:t>𝑖</m:t>
                                          </m:r>
                                        </m:sub>
                                      </m:sSub>
                                    </m:den>
                                  </m:f>
                                </m:e>
                              </m:rad>
                            </m:e>
                          </m:func>
                        </m:oMath>
                      </m:oMathPara>
                    </a14:m>
                    <a:endParaRPr lang="ko-KR" altLang="en-US" sz="1600" dirty="0"/>
                  </a:p>
                </p:txBody>
              </p:sp>
            </mc:Choice>
            <mc:Fallback xmlns="">
              <p:sp>
                <p:nvSpPr>
                  <p:cNvPr id="7" name="TextBox 6">
                    <a:extLst>
                      <a:ext uri="{FF2B5EF4-FFF2-40B4-BE49-F238E27FC236}">
                        <a16:creationId xmlns:a16="http://schemas.microsoft.com/office/drawing/2014/main" id="{E735393C-938F-41C0-8C5C-844886E53C18}"/>
                      </a:ext>
                    </a:extLst>
                  </p:cNvPr>
                  <p:cNvSpPr txBox="1">
                    <a:spLocks noRot="1" noChangeAspect="1" noMove="1" noResize="1" noEditPoints="1" noAdjustHandles="1" noChangeArrowheads="1" noChangeShapeType="1" noTextEdit="1"/>
                  </p:cNvSpPr>
                  <p:nvPr/>
                </p:nvSpPr>
                <p:spPr>
                  <a:xfrm>
                    <a:off x="2117517" y="2543986"/>
                    <a:ext cx="5335480" cy="819840"/>
                  </a:xfrm>
                  <a:prstGeom prst="rect">
                    <a:avLst/>
                  </a:prstGeom>
                  <a:blipFill>
                    <a:blip r:embed="rId4"/>
                    <a:stretch>
                      <a:fillRect/>
                    </a:stretch>
                  </a:blipFill>
                </p:spPr>
                <p:txBody>
                  <a:bodyPr/>
                  <a:lstStyle/>
                  <a:p>
                    <a:r>
                      <a:rPr lang="ko-KR" altLang="en-US">
                        <a:noFill/>
                      </a:rPr>
                      <a:t> </a:t>
                    </a:r>
                  </a:p>
                </p:txBody>
              </p:sp>
            </mc:Fallback>
          </mc:AlternateContent>
          <p:sp>
            <p:nvSpPr>
              <p:cNvPr id="9" name="TextBox 8">
                <a:extLst>
                  <a:ext uri="{FF2B5EF4-FFF2-40B4-BE49-F238E27FC236}">
                    <a16:creationId xmlns:a16="http://schemas.microsoft.com/office/drawing/2014/main" id="{152A4544-457D-497D-8276-19F5782BD67E}"/>
                  </a:ext>
                </a:extLst>
              </p:cNvPr>
              <p:cNvSpPr txBox="1"/>
              <p:nvPr/>
            </p:nvSpPr>
            <p:spPr>
              <a:xfrm>
                <a:off x="807870" y="2784629"/>
                <a:ext cx="8229600" cy="338554"/>
              </a:xfrm>
              <a:prstGeom prst="rect">
                <a:avLst/>
              </a:prstGeom>
              <a:noFill/>
            </p:spPr>
            <p:txBody>
              <a:bodyPr wrap="square" rtlCol="0">
                <a:spAutoFit/>
              </a:bodyPr>
              <a:lstStyle/>
              <a:p>
                <a:pPr marL="285750" indent="-285750">
                  <a:buFont typeface="Arial" panose="020B0604020202020204" pitchFamily="34" charset="0"/>
                  <a:buChar char="•"/>
                </a:pPr>
                <a:r>
                  <a:rPr lang="en-US" altLang="ko-KR" sz="1600" dirty="0"/>
                  <a:t>Upper Bound :</a:t>
                </a:r>
              </a:p>
            </p:txBody>
          </p:sp>
        </p:grpSp>
      </p:grpSp>
      <p:sp>
        <p:nvSpPr>
          <p:cNvPr id="12" name="TextBox 11">
            <a:extLst>
              <a:ext uri="{FF2B5EF4-FFF2-40B4-BE49-F238E27FC236}">
                <a16:creationId xmlns:a16="http://schemas.microsoft.com/office/drawing/2014/main" id="{6A8F2425-B108-4D84-ADF4-7DB28AB5A310}"/>
              </a:ext>
            </a:extLst>
          </p:cNvPr>
          <p:cNvSpPr txBox="1"/>
          <p:nvPr/>
        </p:nvSpPr>
        <p:spPr>
          <a:xfrm>
            <a:off x="727969" y="1337003"/>
            <a:ext cx="7324078" cy="338554"/>
          </a:xfrm>
          <a:prstGeom prst="rect">
            <a:avLst/>
          </a:prstGeom>
          <a:noFill/>
        </p:spPr>
        <p:txBody>
          <a:bodyPr wrap="square" rtlCol="0">
            <a:spAutoFit/>
          </a:bodyPr>
          <a:lstStyle/>
          <a:p>
            <a:r>
              <a:rPr lang="en-US" altLang="ko-KR" sz="1600" dirty="0"/>
              <a:t>: select maximum upper bound </a:t>
            </a:r>
            <a:endParaRPr lang="ko-KR" altLang="en-US" sz="1600" dirty="0"/>
          </a:p>
        </p:txBody>
      </p:sp>
      <p:sp>
        <p:nvSpPr>
          <p:cNvPr id="18" name="TextBox 17">
            <a:extLst>
              <a:ext uri="{FF2B5EF4-FFF2-40B4-BE49-F238E27FC236}">
                <a16:creationId xmlns:a16="http://schemas.microsoft.com/office/drawing/2014/main" id="{41C9C3A9-D7E0-40F0-A36B-C48913613D40}"/>
              </a:ext>
            </a:extLst>
          </p:cNvPr>
          <p:cNvSpPr txBox="1"/>
          <p:nvPr/>
        </p:nvSpPr>
        <p:spPr>
          <a:xfrm>
            <a:off x="742725" y="2152303"/>
            <a:ext cx="8531441" cy="338554"/>
          </a:xfrm>
          <a:prstGeom prst="rect">
            <a:avLst/>
          </a:prstGeom>
          <a:noFill/>
        </p:spPr>
        <p:txBody>
          <a:bodyPr wrap="square" rtlCol="0">
            <a:spAutoFit/>
          </a:bodyPr>
          <a:lstStyle/>
          <a:p>
            <a:pPr marL="285750" indent="-285750">
              <a:buFont typeface="Arial" panose="020B0604020202020204" pitchFamily="34" charset="0"/>
              <a:buChar char="•"/>
            </a:pPr>
            <a:r>
              <a:rPr lang="en-US" altLang="ko-KR" sz="1600" dirty="0"/>
              <a:t>Think about Confidence interval :</a:t>
            </a:r>
            <a:endParaRPr lang="ko-KR" altLang="en-US" sz="1600"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521E82A-D3BD-4D4F-9C98-5D4CA6E2F386}"/>
                  </a:ext>
                </a:extLst>
              </p:cNvPr>
              <p:cNvSpPr txBox="1"/>
              <p:nvPr/>
            </p:nvSpPr>
            <p:spPr>
              <a:xfrm>
                <a:off x="933595" y="2621844"/>
                <a:ext cx="7306322"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600" b="0" i="1" smtClean="0">
                              <a:latin typeface="Cambria Math" panose="02040503050406030204" pitchFamily="18" charset="0"/>
                            </a:rPr>
                          </m:ctrlPr>
                        </m:sSubPr>
                        <m:e>
                          <m:acc>
                            <m:accPr>
                              <m:chr m:val="̅"/>
                              <m:ctrlPr>
                                <a:rPr lang="en-US" altLang="ko-KR" sz="1600" b="0" i="1" smtClean="0">
                                  <a:latin typeface="Cambria Math" panose="02040503050406030204" pitchFamily="18" charset="0"/>
                                </a:rPr>
                              </m:ctrlPr>
                            </m:accPr>
                            <m:e>
                              <m:r>
                                <a:rPr lang="en-US" altLang="ko-KR" sz="1600" b="0" i="1" smtClean="0">
                                  <a:latin typeface="Cambria Math" panose="02040503050406030204" pitchFamily="18" charset="0"/>
                                </a:rPr>
                                <m:t>𝑥</m:t>
                              </m:r>
                            </m:e>
                          </m:acc>
                        </m:e>
                        <m:sub>
                          <m:r>
                            <a:rPr lang="en-US" altLang="ko-KR" sz="1600" b="0" i="1" smtClean="0">
                              <a:latin typeface="Cambria Math" panose="02040503050406030204" pitchFamily="18" charset="0"/>
                            </a:rPr>
                            <m:t>𝑖</m:t>
                          </m:r>
                        </m:sub>
                      </m:sSub>
                      <m:r>
                        <a:rPr lang="en-US" altLang="ko-KR" sz="1600" b="0" i="1" smtClean="0">
                          <a:latin typeface="Cambria Math" panose="02040503050406030204" pitchFamily="18" charset="0"/>
                        </a:rPr>
                        <m:t>−</m:t>
                      </m:r>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𝜎</m:t>
                          </m:r>
                        </m:e>
                        <m:sub>
                          <m:r>
                            <a:rPr lang="en-US" altLang="ko-KR" sz="1600" b="0" i="1" smtClean="0">
                              <a:latin typeface="Cambria Math" panose="02040503050406030204" pitchFamily="18" charset="0"/>
                            </a:rPr>
                            <m:t>𝑖</m:t>
                          </m:r>
                        </m:sub>
                      </m:sSub>
                      <m:r>
                        <a:rPr lang="en-US" altLang="ko-KR" sz="1600" b="0" i="1" smtClean="0">
                          <a:latin typeface="Cambria Math" panose="02040503050406030204" pitchFamily="18" charset="0"/>
                        </a:rPr>
                        <m:t>≤</m:t>
                      </m:r>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𝜇</m:t>
                          </m:r>
                        </m:e>
                        <m:sub>
                          <m:r>
                            <a:rPr lang="en-US" altLang="ko-KR" sz="1600" b="0" i="1" smtClean="0">
                              <a:latin typeface="Cambria Math" panose="02040503050406030204" pitchFamily="18" charset="0"/>
                            </a:rPr>
                            <m:t>𝑖</m:t>
                          </m:r>
                        </m:sub>
                      </m:sSub>
                      <m:r>
                        <a:rPr lang="en-US" altLang="ko-KR" sz="1600" b="0" i="1" smtClean="0">
                          <a:latin typeface="Cambria Math" panose="02040503050406030204" pitchFamily="18" charset="0"/>
                        </a:rPr>
                        <m:t>≤</m:t>
                      </m:r>
                      <m:sSub>
                        <m:sSubPr>
                          <m:ctrlPr>
                            <a:rPr lang="en-US" altLang="ko-KR" sz="1600" b="1" i="1" smtClean="0">
                              <a:solidFill>
                                <a:srgbClr val="FF0000"/>
                              </a:solidFill>
                              <a:latin typeface="Cambria Math" panose="02040503050406030204" pitchFamily="18" charset="0"/>
                            </a:rPr>
                          </m:ctrlPr>
                        </m:sSubPr>
                        <m:e>
                          <m:acc>
                            <m:accPr>
                              <m:chr m:val="̅"/>
                              <m:ctrlPr>
                                <a:rPr lang="en-US" altLang="ko-KR" sz="1600" b="1" i="1" smtClean="0">
                                  <a:solidFill>
                                    <a:srgbClr val="FF0000"/>
                                  </a:solidFill>
                                  <a:latin typeface="Cambria Math" panose="02040503050406030204" pitchFamily="18" charset="0"/>
                                </a:rPr>
                              </m:ctrlPr>
                            </m:accPr>
                            <m:e>
                              <m:r>
                                <a:rPr lang="en-US" altLang="ko-KR" sz="1600" b="1" i="1" smtClean="0">
                                  <a:solidFill>
                                    <a:srgbClr val="FF0000"/>
                                  </a:solidFill>
                                  <a:latin typeface="Cambria Math" panose="02040503050406030204" pitchFamily="18" charset="0"/>
                                </a:rPr>
                                <m:t>𝒙</m:t>
                              </m:r>
                            </m:e>
                          </m:acc>
                        </m:e>
                        <m:sub>
                          <m:r>
                            <a:rPr lang="en-US" altLang="ko-KR" sz="1600" b="1" i="1" smtClean="0">
                              <a:solidFill>
                                <a:srgbClr val="FF0000"/>
                              </a:solidFill>
                              <a:latin typeface="Cambria Math" panose="02040503050406030204" pitchFamily="18" charset="0"/>
                            </a:rPr>
                            <m:t>𝒊</m:t>
                          </m:r>
                        </m:sub>
                      </m:sSub>
                      <m:r>
                        <a:rPr lang="en-US" altLang="ko-KR" sz="1600" b="1" i="1" smtClean="0">
                          <a:solidFill>
                            <a:srgbClr val="FF0000"/>
                          </a:solidFill>
                          <a:latin typeface="Cambria Math" panose="02040503050406030204" pitchFamily="18" charset="0"/>
                        </a:rPr>
                        <m:t>+</m:t>
                      </m:r>
                      <m:sSub>
                        <m:sSubPr>
                          <m:ctrlPr>
                            <a:rPr lang="en-US" altLang="ko-KR" sz="1600" b="1" i="1" smtClean="0">
                              <a:solidFill>
                                <a:srgbClr val="FF0000"/>
                              </a:solidFill>
                              <a:latin typeface="Cambria Math" panose="02040503050406030204" pitchFamily="18" charset="0"/>
                            </a:rPr>
                          </m:ctrlPr>
                        </m:sSubPr>
                        <m:e>
                          <m:r>
                            <a:rPr lang="en-US" altLang="ko-KR" sz="1600" b="1" i="1" smtClean="0">
                              <a:solidFill>
                                <a:srgbClr val="FF0000"/>
                              </a:solidFill>
                              <a:latin typeface="Cambria Math" panose="02040503050406030204" pitchFamily="18" charset="0"/>
                            </a:rPr>
                            <m:t>𝝈</m:t>
                          </m:r>
                        </m:e>
                        <m:sub>
                          <m:r>
                            <a:rPr lang="en-US" altLang="ko-KR" sz="1600" b="1" i="1" smtClean="0">
                              <a:solidFill>
                                <a:srgbClr val="FF0000"/>
                              </a:solidFill>
                              <a:latin typeface="Cambria Math" panose="02040503050406030204" pitchFamily="18" charset="0"/>
                            </a:rPr>
                            <m:t>𝒊</m:t>
                          </m:r>
                        </m:sub>
                      </m:sSub>
                    </m:oMath>
                  </m:oMathPara>
                </a14:m>
                <a:endParaRPr lang="ko-KR" altLang="en-US" sz="1600" b="1" dirty="0"/>
              </a:p>
            </p:txBody>
          </p:sp>
        </mc:Choice>
        <mc:Fallback xmlns="">
          <p:sp>
            <p:nvSpPr>
              <p:cNvPr id="20" name="TextBox 19">
                <a:extLst>
                  <a:ext uri="{FF2B5EF4-FFF2-40B4-BE49-F238E27FC236}">
                    <a16:creationId xmlns:a16="http://schemas.microsoft.com/office/drawing/2014/main" id="{1521E82A-D3BD-4D4F-9C98-5D4CA6E2F386}"/>
                  </a:ext>
                </a:extLst>
              </p:cNvPr>
              <p:cNvSpPr txBox="1">
                <a:spLocks noRot="1" noChangeAspect="1" noMove="1" noResize="1" noEditPoints="1" noAdjustHandles="1" noChangeArrowheads="1" noChangeShapeType="1" noTextEdit="1"/>
              </p:cNvSpPr>
              <p:nvPr/>
            </p:nvSpPr>
            <p:spPr>
              <a:xfrm>
                <a:off x="933595" y="2621844"/>
                <a:ext cx="7306322" cy="338554"/>
              </a:xfrm>
              <a:prstGeom prst="rect">
                <a:avLst/>
              </a:prstGeom>
              <a:blipFill>
                <a:blip r:embed="rId5"/>
                <a:stretch>
                  <a:fillRect b="-178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82ECC47-BF28-4CC0-B8FE-B29E65EF3D54}"/>
                  </a:ext>
                </a:extLst>
              </p:cNvPr>
              <p:cNvSpPr txBox="1"/>
              <p:nvPr/>
            </p:nvSpPr>
            <p:spPr>
              <a:xfrm>
                <a:off x="5988960" y="1191233"/>
                <a:ext cx="2826566" cy="1061829"/>
              </a:xfrm>
              <a:prstGeom prst="rect">
                <a:avLst/>
              </a:prstGeom>
              <a:noFill/>
              <a:ln>
                <a:solidFill>
                  <a:schemeClr val="tx2"/>
                </a:solidFill>
              </a:ln>
            </p:spPr>
            <p:txBody>
              <a:bodyPr wrap="square" rtlCol="0">
                <a:spAutoFit/>
              </a:bodyPr>
              <a:lstStyle/>
              <a:p>
                <a:pPr>
                  <a:lnSpc>
                    <a:spcPct val="150000"/>
                  </a:lnSpc>
                </a:pPr>
                <a14:m>
                  <m:oMathPara xmlns:m="http://schemas.openxmlformats.org/officeDocument/2006/math">
                    <m:oMathParaPr>
                      <m:jc m:val="left"/>
                    </m:oMathParaPr>
                    <m:oMath xmlns:m="http://schemas.openxmlformats.org/officeDocument/2006/math">
                      <m:sSub>
                        <m:sSubPr>
                          <m:ctrlPr>
                            <a:rPr lang="en-US" altLang="ko-KR" sz="1400" b="0" i="1" smtClean="0">
                              <a:latin typeface="Cambria Math" panose="02040503050406030204" pitchFamily="18" charset="0"/>
                            </a:rPr>
                          </m:ctrlPr>
                        </m:sSubPr>
                        <m:e>
                          <m:acc>
                            <m:accPr>
                              <m:chr m:val="̅"/>
                              <m:ctrlPr>
                                <a:rPr lang="en-US" altLang="ko-KR" sz="1400" b="0" i="1" smtClean="0">
                                  <a:latin typeface="Cambria Math" panose="02040503050406030204" pitchFamily="18" charset="0"/>
                                </a:rPr>
                              </m:ctrlPr>
                            </m:accPr>
                            <m:e>
                              <m:r>
                                <a:rPr lang="en-US" altLang="ko-KR" sz="1400" b="0" i="1" smtClean="0">
                                  <a:latin typeface="Cambria Math" panose="02040503050406030204" pitchFamily="18" charset="0"/>
                                </a:rPr>
                                <m:t>𝑥</m:t>
                              </m:r>
                            </m:e>
                          </m:acc>
                        </m:e>
                        <m:sub>
                          <m:r>
                            <a:rPr lang="en-US" altLang="ko-KR" sz="1400" b="0" i="1" smtClean="0">
                              <a:latin typeface="Cambria Math" panose="02040503050406030204" pitchFamily="18" charset="0"/>
                            </a:rPr>
                            <m:t>𝑖</m:t>
                          </m:r>
                        </m:sub>
                      </m:sSub>
                      <m:r>
                        <a:rPr lang="en-US" altLang="ko-KR" sz="1400" b="0" i="1" smtClean="0">
                          <a:latin typeface="Cambria Math" panose="02040503050406030204" pitchFamily="18" charset="0"/>
                        </a:rPr>
                        <m:t> : </m:t>
                      </m:r>
                      <m:r>
                        <a:rPr lang="en-US" altLang="ko-KR" sz="1400" b="0" i="1" smtClean="0">
                          <a:latin typeface="Cambria Math" panose="02040503050406030204" pitchFamily="18" charset="0"/>
                        </a:rPr>
                        <m:t>𝑖</m:t>
                      </m:r>
                      <m:r>
                        <a:rPr lang="en-US" altLang="ko-KR" sz="1400" b="0" i="1" smtClean="0">
                          <a:latin typeface="Cambria Math" panose="02040503050406030204" pitchFamily="18" charset="0"/>
                        </a:rPr>
                        <m:t>−</m:t>
                      </m:r>
                      <m:r>
                        <a:rPr lang="en-US" altLang="ko-KR" sz="1400" b="0" i="1" smtClean="0">
                          <a:latin typeface="Cambria Math" panose="02040503050406030204" pitchFamily="18" charset="0"/>
                        </a:rPr>
                        <m:t>𝑡h</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𝑎𝑟</m:t>
                      </m:r>
                      <m:sSup>
                        <m:sSupPr>
                          <m:ctrlPr>
                            <a:rPr lang="en-US" altLang="ko-KR" sz="1400" b="0" i="1" smtClean="0">
                              <a:latin typeface="Cambria Math" panose="02040503050406030204" pitchFamily="18" charset="0"/>
                            </a:rPr>
                          </m:ctrlPr>
                        </m:sSupPr>
                        <m:e>
                          <m:r>
                            <a:rPr lang="en-US" altLang="ko-KR" sz="1400" b="0" i="1" smtClean="0">
                              <a:latin typeface="Cambria Math" panose="02040503050406030204" pitchFamily="18" charset="0"/>
                            </a:rPr>
                            <m:t>𝑚</m:t>
                          </m:r>
                        </m:e>
                        <m:sup>
                          <m:r>
                            <a:rPr lang="en-US" altLang="ko-KR" sz="1400" b="0" i="1" smtClean="0">
                              <a:latin typeface="Cambria Math" panose="02040503050406030204" pitchFamily="18" charset="0"/>
                            </a:rPr>
                            <m:t>′</m:t>
                          </m:r>
                        </m:sup>
                      </m:sSup>
                      <m:r>
                        <a:rPr lang="en-US" altLang="ko-KR" sz="1400" b="0" i="1" smtClean="0">
                          <a:latin typeface="Cambria Math" panose="02040503050406030204" pitchFamily="18" charset="0"/>
                        </a:rPr>
                        <m:t>𝑠</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𝑒𝑚𝑝𝑖𝑟𝑖𝑐𝑎𝑙</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𝑚𝑒𝑎𝑛</m:t>
                      </m:r>
                    </m:oMath>
                  </m:oMathPara>
                </a14:m>
                <a:endParaRPr lang="en-US" altLang="ko-KR" sz="1400" b="0" dirty="0"/>
              </a:p>
              <a:p>
                <a:pPr>
                  <a:lnSpc>
                    <a:spcPct val="150000"/>
                  </a:lnSpc>
                </a:pPr>
                <a14:m>
                  <m:oMathPara xmlns:m="http://schemas.openxmlformats.org/officeDocument/2006/math">
                    <m:oMathParaPr>
                      <m:jc m:val="left"/>
                    </m:oMathParaPr>
                    <m:oMath xmlns:m="http://schemas.openxmlformats.org/officeDocument/2006/math">
                      <m:r>
                        <a:rPr lang="en-US" altLang="ko-KR" sz="1400" b="0" i="1" smtClean="0">
                          <a:latin typeface="Cambria Math" panose="02040503050406030204" pitchFamily="18" charset="0"/>
                        </a:rPr>
                        <m:t>𝑡</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𝑎𝑡</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𝑡𝑖𝑚𝑒</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𝑡</m:t>
                      </m:r>
                    </m:oMath>
                  </m:oMathPara>
                </a14:m>
                <a:endParaRPr lang="en-US" altLang="ko-KR" sz="1400" b="0" dirty="0"/>
              </a:p>
              <a:p>
                <a:pPr>
                  <a:lnSpc>
                    <a:spcPct val="150000"/>
                  </a:lnSpc>
                </a:pPr>
                <a14:m>
                  <m:oMathPara xmlns:m="http://schemas.openxmlformats.org/officeDocument/2006/math">
                    <m:oMathParaPr>
                      <m:jc m:val="left"/>
                    </m:oMathParaPr>
                    <m:oMath xmlns:m="http://schemas.openxmlformats.org/officeDocument/2006/math">
                      <m:sSub>
                        <m:sSubPr>
                          <m:ctrlPr>
                            <a:rPr lang="en-US" altLang="ko-KR" sz="1400" b="0" i="1" smtClean="0">
                              <a:latin typeface="Cambria Math" panose="02040503050406030204" pitchFamily="18" charset="0"/>
                            </a:rPr>
                          </m:ctrlPr>
                        </m:sSubPr>
                        <m:e>
                          <m:r>
                            <a:rPr lang="en-US" altLang="ko-KR" sz="1400" b="0" i="1" smtClean="0">
                              <a:latin typeface="Cambria Math" panose="02040503050406030204" pitchFamily="18" charset="0"/>
                            </a:rPr>
                            <m:t>𝑛</m:t>
                          </m:r>
                        </m:e>
                        <m:sub>
                          <m:r>
                            <a:rPr lang="en-US" altLang="ko-KR" sz="1400" b="0" i="1" smtClean="0">
                              <a:latin typeface="Cambria Math" panose="02040503050406030204" pitchFamily="18" charset="0"/>
                            </a:rPr>
                            <m:t>𝑖</m:t>
                          </m:r>
                        </m:sub>
                      </m:sSub>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𝑎𝑡</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𝑡𝑖𝑚𝑒</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𝑡</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𝑐𝑜𝑢𝑛𝑡</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𝑝𝑙𝑎𝑦</m:t>
                      </m:r>
                    </m:oMath>
                  </m:oMathPara>
                </a14:m>
                <a:endParaRPr lang="en-US" altLang="ko-KR" sz="1400" b="0" dirty="0"/>
              </a:p>
            </p:txBody>
          </p:sp>
        </mc:Choice>
        <mc:Fallback xmlns="">
          <p:sp>
            <p:nvSpPr>
              <p:cNvPr id="21" name="TextBox 20">
                <a:extLst>
                  <a:ext uri="{FF2B5EF4-FFF2-40B4-BE49-F238E27FC236}">
                    <a16:creationId xmlns:a16="http://schemas.microsoft.com/office/drawing/2014/main" id="{A82ECC47-BF28-4CC0-B8FE-B29E65EF3D54}"/>
                  </a:ext>
                </a:extLst>
              </p:cNvPr>
              <p:cNvSpPr txBox="1">
                <a:spLocks noRot="1" noChangeAspect="1" noMove="1" noResize="1" noEditPoints="1" noAdjustHandles="1" noChangeArrowheads="1" noChangeShapeType="1" noTextEdit="1"/>
              </p:cNvSpPr>
              <p:nvPr/>
            </p:nvSpPr>
            <p:spPr>
              <a:xfrm>
                <a:off x="5988960" y="1191233"/>
                <a:ext cx="2826566" cy="1061829"/>
              </a:xfrm>
              <a:prstGeom prst="rect">
                <a:avLst/>
              </a:prstGeom>
              <a:blipFill>
                <a:blip r:embed="rId6"/>
                <a:stretch>
                  <a:fillRect/>
                </a:stretch>
              </a:blipFill>
              <a:ln>
                <a:solidFill>
                  <a:schemeClr val="tx2"/>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71EC886-90B0-4B98-8EDE-C3D5365E553D}"/>
                  </a:ext>
                </a:extLst>
              </p:cNvPr>
              <p:cNvSpPr txBox="1"/>
              <p:nvPr/>
            </p:nvSpPr>
            <p:spPr>
              <a:xfrm>
                <a:off x="742725" y="4026896"/>
                <a:ext cx="7585969" cy="115608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600" dirty="0"/>
                  <a:t>In the early stages, you may be more likely to pick an arm with good </a:t>
                </a:r>
                <a14:m>
                  <m:oMath xmlns:m="http://schemas.openxmlformats.org/officeDocument/2006/math">
                    <m:sSub>
                      <m:sSubPr>
                        <m:ctrlPr>
                          <a:rPr lang="en-US" altLang="ko-KR" sz="1600" b="0" i="1" dirty="0" smtClean="0">
                            <a:latin typeface="Cambria Math" panose="02040503050406030204" pitchFamily="18" charset="0"/>
                          </a:rPr>
                        </m:ctrlPr>
                      </m:sSubPr>
                      <m:e>
                        <m:acc>
                          <m:accPr>
                            <m:chr m:val="̅"/>
                            <m:ctrlPr>
                              <a:rPr lang="en-US" altLang="ko-KR" sz="1600" b="0" i="1" smtClean="0">
                                <a:latin typeface="Cambria Math" panose="02040503050406030204" pitchFamily="18" charset="0"/>
                              </a:rPr>
                            </m:ctrlPr>
                          </m:accPr>
                          <m:e>
                            <m:r>
                              <a:rPr lang="en-US" altLang="ko-KR" sz="1600" b="0" i="1" smtClean="0">
                                <a:latin typeface="Cambria Math" panose="02040503050406030204" pitchFamily="18" charset="0"/>
                              </a:rPr>
                              <m:t>𝑥</m:t>
                            </m:r>
                          </m:e>
                        </m:acc>
                      </m:e>
                      <m:sub>
                        <m:r>
                          <a:rPr lang="en-US" altLang="ko-KR" sz="1600" b="0" i="1" dirty="0" smtClean="0">
                            <a:latin typeface="Cambria Math" panose="02040503050406030204" pitchFamily="18" charset="0"/>
                          </a:rPr>
                          <m:t>𝑖</m:t>
                        </m:r>
                      </m:sub>
                    </m:sSub>
                  </m:oMath>
                </a14:m>
                <a:r>
                  <a:rPr lang="en-US" altLang="ko-KR" sz="1600" dirty="0"/>
                  <a:t> and fewer </a:t>
                </a:r>
                <a14:m>
                  <m:oMath xmlns:m="http://schemas.openxmlformats.org/officeDocument/2006/math">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𝑛</m:t>
                        </m:r>
                      </m:e>
                      <m:sub>
                        <m:r>
                          <a:rPr lang="en-US" altLang="ko-KR" sz="1600" b="0" i="1" smtClean="0">
                            <a:latin typeface="Cambria Math" panose="02040503050406030204" pitchFamily="18" charset="0"/>
                          </a:rPr>
                          <m:t>𝑖</m:t>
                        </m:r>
                      </m:sub>
                    </m:sSub>
                  </m:oMath>
                </a14:m>
                <a:r>
                  <a:rPr lang="en-US" altLang="ko-KR" sz="1600" dirty="0"/>
                  <a:t>.</a:t>
                </a:r>
              </a:p>
              <a:p>
                <a:pPr marL="285750" indent="-285750">
                  <a:lnSpc>
                    <a:spcPct val="150000"/>
                  </a:lnSpc>
                  <a:buFont typeface="Arial" panose="020B0604020202020204" pitchFamily="34" charset="0"/>
                  <a:buChar char="•"/>
                </a:pPr>
                <a:r>
                  <a:rPr lang="en-US" altLang="ko-KR" sz="1600" dirty="0"/>
                  <a:t>After enough time, the empirical result begins to gain more weight.</a:t>
                </a:r>
              </a:p>
              <a:p>
                <a:pPr marL="285750" indent="-285750">
                  <a:lnSpc>
                    <a:spcPct val="150000"/>
                  </a:lnSpc>
                  <a:buFont typeface="Arial" panose="020B0604020202020204" pitchFamily="34" charset="0"/>
                  <a:buChar char="•"/>
                </a:pPr>
                <a:r>
                  <a:rPr lang="en-US" altLang="ko-KR" sz="1600" dirty="0"/>
                  <a:t>Eventually, the arm with the largest empirical mean is selected.</a:t>
                </a:r>
                <a:endParaRPr lang="ko-KR" altLang="en-US" sz="1600" dirty="0"/>
              </a:p>
            </p:txBody>
          </p:sp>
        </mc:Choice>
        <mc:Fallback xmlns="">
          <p:sp>
            <p:nvSpPr>
              <p:cNvPr id="23" name="TextBox 22">
                <a:extLst>
                  <a:ext uri="{FF2B5EF4-FFF2-40B4-BE49-F238E27FC236}">
                    <a16:creationId xmlns:a16="http://schemas.microsoft.com/office/drawing/2014/main" id="{871EC886-90B0-4B98-8EDE-C3D5365E553D}"/>
                  </a:ext>
                </a:extLst>
              </p:cNvPr>
              <p:cNvSpPr txBox="1">
                <a:spLocks noRot="1" noChangeAspect="1" noMove="1" noResize="1" noEditPoints="1" noAdjustHandles="1" noChangeArrowheads="1" noChangeShapeType="1" noTextEdit="1"/>
              </p:cNvSpPr>
              <p:nvPr/>
            </p:nvSpPr>
            <p:spPr>
              <a:xfrm>
                <a:off x="742725" y="4026896"/>
                <a:ext cx="7585969" cy="1156086"/>
              </a:xfrm>
              <a:prstGeom prst="rect">
                <a:avLst/>
              </a:prstGeom>
              <a:blipFill>
                <a:blip r:embed="rId7"/>
                <a:stretch>
                  <a:fillRect l="-322" b="-6349"/>
                </a:stretch>
              </a:blipFill>
            </p:spPr>
            <p:txBody>
              <a:bodyPr/>
              <a:lstStyle/>
              <a:p>
                <a:r>
                  <a:rPr lang="ko-KR" altLang="en-US">
                    <a:noFill/>
                  </a:rPr>
                  <a:t> </a:t>
                </a:r>
              </a:p>
            </p:txBody>
          </p:sp>
        </mc:Fallback>
      </mc:AlternateContent>
      <p:sp>
        <p:nvSpPr>
          <p:cNvPr id="25" name="TextBox 24">
            <a:extLst>
              <a:ext uri="{FF2B5EF4-FFF2-40B4-BE49-F238E27FC236}">
                <a16:creationId xmlns:a16="http://schemas.microsoft.com/office/drawing/2014/main" id="{B741F716-7A05-48BB-8B1E-09BFEE984A94}"/>
              </a:ext>
            </a:extLst>
          </p:cNvPr>
          <p:cNvSpPr txBox="1"/>
          <p:nvPr/>
        </p:nvSpPr>
        <p:spPr>
          <a:xfrm>
            <a:off x="803620" y="5520997"/>
            <a:ext cx="7803472" cy="369332"/>
          </a:xfrm>
          <a:prstGeom prst="rect">
            <a:avLst/>
          </a:prstGeom>
          <a:noFill/>
        </p:spPr>
        <p:txBody>
          <a:bodyPr wrap="square" rtlCol="0">
            <a:spAutoFit/>
          </a:bodyPr>
          <a:lstStyle/>
          <a:p>
            <a:pPr marL="285750" indent="-285750">
              <a:buFont typeface="Wingdings" panose="05000000000000000000" pitchFamily="2" charset="2"/>
              <a:buChar char="ü"/>
            </a:pPr>
            <a:r>
              <a:rPr lang="en-US" altLang="ko-KR" dirty="0"/>
              <a:t>Problem : </a:t>
            </a:r>
            <a:r>
              <a:rPr lang="en-US" altLang="ko-KR" sz="1600" dirty="0"/>
              <a:t>The empirical mean for all arms is essential, you must explore all arms first.</a:t>
            </a:r>
            <a:endParaRPr lang="ko-KR" altLang="en-US" dirty="0"/>
          </a:p>
        </p:txBody>
      </p:sp>
    </p:spTree>
    <p:extLst>
      <p:ext uri="{BB962C8B-B14F-4D97-AF65-F5344CB8AC3E}">
        <p14:creationId xmlns:p14="http://schemas.microsoft.com/office/powerpoint/2010/main" val="978758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410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7" name="제목 3">
            <a:extLst>
              <a:ext uri="{FF2B5EF4-FFF2-40B4-BE49-F238E27FC236}">
                <a16:creationId xmlns:a16="http://schemas.microsoft.com/office/drawing/2014/main" id="{CE55E3A0-77F3-4923-9D57-B32321E01609}"/>
              </a:ext>
            </a:extLst>
          </p:cNvPr>
          <p:cNvSpPr txBox="1">
            <a:spLocks/>
          </p:cNvSpPr>
          <p:nvPr/>
        </p:nvSpPr>
        <p:spPr bwMode="auto">
          <a:xfrm>
            <a:off x="716968" y="3220244"/>
            <a:ext cx="7710064"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latinLnBrk="1" hangingPunct="0">
              <a:spcBef>
                <a:spcPct val="0"/>
              </a:spcBef>
              <a:spcAft>
                <a:spcPct val="0"/>
              </a:spcAft>
              <a:defRPr kumimoji="1" sz="2800" b="1" kern="1200">
                <a:solidFill>
                  <a:schemeClr val="bg1"/>
                </a:solidFill>
                <a:latin typeface="맑은 고딕" panose="020B0503020000020004" pitchFamily="50" charset="-127"/>
                <a:ea typeface="맑은 고딕" panose="020B0503020000020004" pitchFamily="50" charset="-127"/>
                <a:cs typeface="+mj-cs"/>
              </a:defRPr>
            </a:lvl1pPr>
            <a:lvl2pPr algn="l" rtl="0" eaLnBrk="0" fontAlgn="base" latinLnBrk="1" hangingPunct="0">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2pPr>
            <a:lvl3pPr algn="l" rtl="0" eaLnBrk="0" fontAlgn="base" latinLnBrk="1" hangingPunct="0">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3pPr>
            <a:lvl4pPr algn="l" rtl="0" eaLnBrk="0" fontAlgn="base" latinLnBrk="1" hangingPunct="0">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4pPr>
            <a:lvl5pPr algn="l" rtl="0" eaLnBrk="0" fontAlgn="base" latinLnBrk="1" hangingPunct="0">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5pPr>
            <a:lvl6pPr marL="457200" algn="l" rtl="0" fontAlgn="base" latinLnBrk="1">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6pPr>
            <a:lvl7pPr marL="914400" algn="l" rtl="0" fontAlgn="base" latinLnBrk="1">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7pPr>
            <a:lvl8pPr marL="1371600" algn="l" rtl="0" fontAlgn="base" latinLnBrk="1">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8pPr>
            <a:lvl9pPr marL="1828800" algn="l" rtl="0" fontAlgn="base" latinLnBrk="1">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9pPr>
          </a:lstStyle>
          <a:p>
            <a:r>
              <a:rPr lang="en-US" altLang="ko-KR" sz="6000" b="0" dirty="0">
                <a:solidFill>
                  <a:schemeClr val="tx1"/>
                </a:solidFill>
              </a:rPr>
              <a:t>Thompson Sampling</a:t>
            </a:r>
            <a:endParaRPr lang="ko-KR" altLang="en-US" sz="6000" b="0" dirty="0">
              <a:solidFill>
                <a:schemeClr val="tx1"/>
              </a:solidFill>
            </a:endParaRPr>
          </a:p>
        </p:txBody>
      </p:sp>
    </p:spTree>
    <p:extLst>
      <p:ext uri="{BB962C8B-B14F-4D97-AF65-F5344CB8AC3E}">
        <p14:creationId xmlns:p14="http://schemas.microsoft.com/office/powerpoint/2010/main" val="437270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3. Thompson Sampling</a:t>
            </a:r>
            <a:endParaRPr lang="ko-KR" altLang="en-US" dirty="0"/>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410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1" name="TextBox 10">
            <a:extLst>
              <a:ext uri="{FF2B5EF4-FFF2-40B4-BE49-F238E27FC236}">
                <a16:creationId xmlns:a16="http://schemas.microsoft.com/office/drawing/2014/main" id="{378CA870-17FE-4FD7-97C8-A5363303372B}"/>
              </a:ext>
            </a:extLst>
          </p:cNvPr>
          <p:cNvSpPr txBox="1"/>
          <p:nvPr/>
        </p:nvSpPr>
        <p:spPr>
          <a:xfrm>
            <a:off x="552440" y="1146971"/>
            <a:ext cx="8039120" cy="4197559"/>
          </a:xfrm>
          <a:prstGeom prst="rect">
            <a:avLst/>
          </a:prstGeom>
          <a:noFill/>
        </p:spPr>
        <p:txBody>
          <a:bodyPr wrap="square" rtlCol="0" anchor="ctr">
            <a:spAutoFit/>
          </a:bodyPr>
          <a:lstStyle/>
          <a:p>
            <a:pPr marL="285750" indent="-285750">
              <a:lnSpc>
                <a:spcPct val="150000"/>
              </a:lnSpc>
              <a:buFont typeface="Arial" panose="020B0604020202020204" pitchFamily="34" charset="0"/>
              <a:buChar char="•"/>
            </a:pPr>
            <a:r>
              <a:rPr lang="en-US" altLang="ko-KR" dirty="0"/>
              <a:t>Bernoulli bandit problem / Stochastic multi-armed bandit problem</a:t>
            </a:r>
          </a:p>
          <a:p>
            <a:pPr marL="285750" indent="-285750">
              <a:lnSpc>
                <a:spcPct val="150000"/>
              </a:lnSpc>
              <a:buFont typeface="Arial" panose="020B0604020202020204" pitchFamily="34" charset="0"/>
              <a:buChar char="•"/>
            </a:pPr>
            <a:endParaRPr lang="en-US" altLang="ko-KR" dirty="0"/>
          </a:p>
          <a:p>
            <a:pPr marL="285750" indent="-285750">
              <a:lnSpc>
                <a:spcPct val="150000"/>
              </a:lnSpc>
              <a:buFont typeface="Arial" panose="020B0604020202020204" pitchFamily="34" charset="0"/>
              <a:buChar char="•"/>
            </a:pPr>
            <a:r>
              <a:rPr lang="en-US" altLang="ko-KR" dirty="0"/>
              <a:t>Among many algorithms available for the stochastic bandit problem, some popular ones include </a:t>
            </a:r>
            <a:r>
              <a:rPr lang="en-US" altLang="ko-KR" dirty="0">
                <a:solidFill>
                  <a:srgbClr val="FF0000"/>
                </a:solidFill>
              </a:rPr>
              <a:t>Upper Confidence Bound(UCB) family, The algorithm by Gittins, Thompson Sampling(TS) that is a member of the family of randomized probability matching algorithms.</a:t>
            </a:r>
          </a:p>
          <a:p>
            <a:pPr marL="285750" indent="-285750">
              <a:lnSpc>
                <a:spcPct val="150000"/>
              </a:lnSpc>
              <a:buFont typeface="Arial" panose="020B0604020202020204" pitchFamily="34" charset="0"/>
              <a:buChar char="•"/>
            </a:pPr>
            <a:endParaRPr lang="en-US" altLang="ko-KR" dirty="0">
              <a:solidFill>
                <a:srgbClr val="FF0000"/>
              </a:solidFill>
            </a:endParaRPr>
          </a:p>
          <a:p>
            <a:pPr marL="285750" indent="-285750">
              <a:lnSpc>
                <a:spcPct val="150000"/>
              </a:lnSpc>
              <a:buFont typeface="Arial" panose="020B0604020202020204" pitchFamily="34" charset="0"/>
              <a:buChar char="•"/>
            </a:pPr>
            <a:r>
              <a:rPr lang="en-US" altLang="ko-KR" dirty="0"/>
              <a:t>It has been suggested that despite being easy to implement and being competitive to the state of the art methods, the reason TS is not very popular in literature could be its lack of strong theoretical analysis.</a:t>
            </a:r>
            <a:endParaRPr lang="ko-KR" altLang="en-US" dirty="0"/>
          </a:p>
        </p:txBody>
      </p:sp>
    </p:spTree>
    <p:extLst>
      <p:ext uri="{BB962C8B-B14F-4D97-AF65-F5344CB8AC3E}">
        <p14:creationId xmlns:p14="http://schemas.microsoft.com/office/powerpoint/2010/main" val="3541479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3. Thompson Sampling</a:t>
            </a:r>
            <a:endParaRPr lang="ko-KR" altLang="en-US" dirty="0"/>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410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78CA870-17FE-4FD7-97C8-A5363303372B}"/>
                  </a:ext>
                </a:extLst>
              </p:cNvPr>
              <p:cNvSpPr txBox="1"/>
              <p:nvPr/>
            </p:nvSpPr>
            <p:spPr>
              <a:xfrm>
                <a:off x="552440" y="1062361"/>
                <a:ext cx="8039120" cy="5161478"/>
              </a:xfrm>
              <a:prstGeom prst="rect">
                <a:avLst/>
              </a:prstGeom>
              <a:noFill/>
            </p:spPr>
            <p:txBody>
              <a:bodyPr wrap="square" rtlCol="0" anchor="ctr">
                <a:spAutoFit/>
              </a:bodyPr>
              <a:lstStyle/>
              <a:p>
                <a:pPr>
                  <a:lnSpc>
                    <a:spcPct val="150000"/>
                  </a:lnSpc>
                </a:pPr>
                <a:endParaRPr lang="en-US" altLang="ko-KR" sz="2000" b="1" dirty="0"/>
              </a:p>
              <a:p>
                <a:pPr marL="285750" indent="-285750">
                  <a:lnSpc>
                    <a:spcPct val="150000"/>
                  </a:lnSpc>
                  <a:buFont typeface="Arial" panose="020B0604020202020204" pitchFamily="34" charset="0"/>
                  <a:buChar char="•"/>
                </a:pPr>
                <a:r>
                  <a:rPr lang="en-US" altLang="ko-KR" dirty="0"/>
                  <a:t>The algorithm for Bernoulli bandits maintains Bayesian priors on the Bernoulli means </a:t>
                </a:r>
                <a14:m>
                  <m:oMath xmlns:m="http://schemas.openxmlformats.org/officeDocument/2006/math">
                    <m:sSub>
                      <m:sSubPr>
                        <m:ctrlPr>
                          <a:rPr lang="en-US" altLang="ko-KR" b="0" i="1" smtClean="0">
                            <a:latin typeface="Cambria Math" panose="02040503050406030204" pitchFamily="18" charset="0"/>
                          </a:rPr>
                        </m:ctrlPr>
                      </m:sSubPr>
                      <m:e>
                        <m:r>
                          <m:rPr>
                            <m:nor/>
                          </m:rPr>
                          <a:rPr lang="en-US" altLang="ko-KR" dirty="0"/>
                          <m:t>µ</m:t>
                        </m:r>
                      </m:e>
                      <m:sub>
                        <m:r>
                          <a:rPr lang="en-US" altLang="ko-KR" b="0" i="1" smtClean="0">
                            <a:latin typeface="Cambria Math" panose="02040503050406030204" pitchFamily="18" charset="0"/>
                          </a:rPr>
                          <m:t>𝑖</m:t>
                        </m:r>
                      </m:sub>
                    </m:sSub>
                  </m:oMath>
                </a14:m>
                <a:r>
                  <a:rPr lang="en-US" altLang="ko-KR" b="0" dirty="0"/>
                  <a:t>s.</a:t>
                </a:r>
              </a:p>
              <a:p>
                <a:pPr>
                  <a:lnSpc>
                    <a:spcPct val="150000"/>
                  </a:lnSpc>
                </a:pPr>
                <a:endParaRPr lang="en-US" altLang="ko-KR" dirty="0"/>
              </a:p>
              <a:p>
                <a:pPr marL="285750" indent="-285750">
                  <a:lnSpc>
                    <a:spcPct val="150000"/>
                  </a:lnSpc>
                  <a:buFont typeface="Arial" panose="020B0604020202020204" pitchFamily="34" charset="0"/>
                  <a:buChar char="•"/>
                </a:pPr>
                <a:r>
                  <a:rPr lang="en-US" altLang="ko-KR" dirty="0"/>
                  <a:t>Beta distribution turns out to be a very convenient choice of priors for Bernoulli rewards.</a:t>
                </a:r>
              </a:p>
              <a:p>
                <a:pPr>
                  <a:lnSpc>
                    <a:spcPct val="150000"/>
                  </a:lnSpc>
                </a:pPr>
                <a:r>
                  <a:rPr lang="en-US" altLang="ko-KR" dirty="0"/>
                  <a:t>     (conjugate prior)</a:t>
                </a:r>
              </a:p>
              <a:p>
                <a:pPr>
                  <a:lnSpc>
                    <a:spcPct val="150000"/>
                  </a:lnSpc>
                </a:pPr>
                <a:endParaRPr lang="en-US" altLang="ko-KR" dirty="0"/>
              </a:p>
              <a:p>
                <a:pPr marL="285750" indent="-285750">
                  <a:lnSpc>
                    <a:spcPct val="150000"/>
                  </a:lnSpc>
                  <a:buFont typeface="Arial" panose="020B0604020202020204" pitchFamily="34" charset="0"/>
                  <a:buChar char="•"/>
                </a:pPr>
                <a:r>
                  <a:rPr lang="en-US" altLang="ko-KR" dirty="0"/>
                  <a:t>The mean of Beta(</a:t>
                </a:r>
                <a:r>
                  <a:rPr lang="el-GR" altLang="ko-KR" dirty="0"/>
                  <a:t>α</a:t>
                </a:r>
                <a:r>
                  <a:rPr lang="en-US" altLang="ko-KR" dirty="0"/>
                  <a:t>, </a:t>
                </a:r>
                <a:r>
                  <a:rPr lang="el-GR" altLang="ko-KR" dirty="0"/>
                  <a:t>β</a:t>
                </a:r>
                <a:r>
                  <a:rPr lang="en-US" altLang="ko-KR" dirty="0"/>
                  <a:t>) is </a:t>
                </a:r>
                <a:r>
                  <a:rPr lang="el-GR" altLang="ko-KR" dirty="0"/>
                  <a:t>α</a:t>
                </a:r>
                <a:r>
                  <a:rPr lang="en-US" altLang="ko-KR" dirty="0"/>
                  <a:t>/(</a:t>
                </a:r>
                <a:r>
                  <a:rPr lang="el-GR" altLang="ko-KR" dirty="0"/>
                  <a:t>α</a:t>
                </a:r>
                <a:r>
                  <a:rPr lang="en-US" altLang="ko-KR" dirty="0"/>
                  <a:t>+</a:t>
                </a:r>
                <a:r>
                  <a:rPr lang="el-GR" altLang="ko-KR" dirty="0"/>
                  <a:t> β</a:t>
                </a:r>
                <a:r>
                  <a:rPr lang="en-US" altLang="ko-KR" dirty="0"/>
                  <a:t>) ; and higher the </a:t>
                </a:r>
                <a:r>
                  <a:rPr lang="el-GR" altLang="ko-KR" dirty="0"/>
                  <a:t>α</a:t>
                </a:r>
                <a:r>
                  <a:rPr lang="en-US" altLang="ko-KR" dirty="0"/>
                  <a:t>, </a:t>
                </a:r>
                <a:r>
                  <a:rPr lang="el-GR" altLang="ko-KR" dirty="0"/>
                  <a:t>β</a:t>
                </a:r>
                <a:r>
                  <a:rPr lang="en-US" altLang="ko-KR" dirty="0"/>
                  <a:t>, tighter is the concentration of Beta(</a:t>
                </a:r>
                <a:r>
                  <a:rPr lang="el-GR" altLang="ko-KR" dirty="0"/>
                  <a:t>α</a:t>
                </a:r>
                <a:r>
                  <a:rPr lang="en-US" altLang="ko-KR" dirty="0"/>
                  <a:t>, </a:t>
                </a:r>
                <a:r>
                  <a:rPr lang="el-GR" altLang="ko-KR" dirty="0"/>
                  <a:t>β</a:t>
                </a:r>
                <a:r>
                  <a:rPr lang="en-US" altLang="ko-KR" dirty="0"/>
                  <a:t>) around the mean.</a:t>
                </a:r>
              </a:p>
              <a:p>
                <a:pPr>
                  <a:lnSpc>
                    <a:spcPct val="150000"/>
                  </a:lnSpc>
                </a:pPr>
                <a:endParaRPr lang="en-US" altLang="ko-KR" sz="2000" dirty="0"/>
              </a:p>
              <a:p>
                <a:pPr>
                  <a:lnSpc>
                    <a:spcPct val="150000"/>
                  </a:lnSpc>
                </a:pPr>
                <a:endParaRPr lang="ko-KR" altLang="en-US" sz="2000" dirty="0"/>
              </a:p>
            </p:txBody>
          </p:sp>
        </mc:Choice>
        <mc:Fallback xmlns="">
          <p:sp>
            <p:nvSpPr>
              <p:cNvPr id="11" name="TextBox 10">
                <a:extLst>
                  <a:ext uri="{FF2B5EF4-FFF2-40B4-BE49-F238E27FC236}">
                    <a16:creationId xmlns:a16="http://schemas.microsoft.com/office/drawing/2014/main" id="{378CA870-17FE-4FD7-97C8-A5363303372B}"/>
                  </a:ext>
                </a:extLst>
              </p:cNvPr>
              <p:cNvSpPr txBox="1">
                <a:spLocks noRot="1" noChangeAspect="1" noMove="1" noResize="1" noEditPoints="1" noAdjustHandles="1" noChangeArrowheads="1" noChangeShapeType="1" noTextEdit="1"/>
              </p:cNvSpPr>
              <p:nvPr/>
            </p:nvSpPr>
            <p:spPr>
              <a:xfrm>
                <a:off x="552440" y="1062361"/>
                <a:ext cx="8039120" cy="5161478"/>
              </a:xfrm>
              <a:prstGeom prst="rect">
                <a:avLst/>
              </a:prstGeom>
              <a:blipFill>
                <a:blip r:embed="rId3"/>
                <a:stretch>
                  <a:fillRect l="-531"/>
                </a:stretch>
              </a:blipFill>
            </p:spPr>
            <p:txBody>
              <a:bodyPr/>
              <a:lstStyle/>
              <a:p>
                <a:r>
                  <a:rPr lang="ko-KR" altLang="en-US">
                    <a:noFill/>
                  </a:rPr>
                  <a:t> </a:t>
                </a:r>
              </a:p>
            </p:txBody>
          </p:sp>
        </mc:Fallback>
      </mc:AlternateContent>
      <p:sp>
        <p:nvSpPr>
          <p:cNvPr id="3" name="TextBox 2">
            <a:extLst>
              <a:ext uri="{FF2B5EF4-FFF2-40B4-BE49-F238E27FC236}">
                <a16:creationId xmlns:a16="http://schemas.microsoft.com/office/drawing/2014/main" id="{728494F3-A217-431C-A8DE-42DEF5E38F44}"/>
              </a:ext>
            </a:extLst>
          </p:cNvPr>
          <p:cNvSpPr txBox="1"/>
          <p:nvPr/>
        </p:nvSpPr>
        <p:spPr>
          <a:xfrm>
            <a:off x="241722" y="877695"/>
            <a:ext cx="7279689" cy="369332"/>
          </a:xfrm>
          <a:prstGeom prst="rect">
            <a:avLst/>
          </a:prstGeom>
          <a:noFill/>
        </p:spPr>
        <p:txBody>
          <a:bodyPr wrap="square" rtlCol="0">
            <a:spAutoFit/>
          </a:bodyPr>
          <a:lstStyle/>
          <a:p>
            <a:pPr marL="285750" indent="-285750">
              <a:buFont typeface="Wingdings" panose="05000000000000000000" pitchFamily="2" charset="2"/>
              <a:buChar char="§"/>
            </a:pPr>
            <a:r>
              <a:rPr lang="en-US" altLang="ko-KR" b="1" dirty="0"/>
              <a:t>Thompson Sampling algorithm for the Bernoulli bandit problem </a:t>
            </a:r>
          </a:p>
        </p:txBody>
      </p:sp>
    </p:spTree>
    <p:extLst>
      <p:ext uri="{BB962C8B-B14F-4D97-AF65-F5344CB8AC3E}">
        <p14:creationId xmlns:p14="http://schemas.microsoft.com/office/powerpoint/2010/main" val="1300371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3. Thompson Sampling</a:t>
            </a:r>
            <a:endParaRPr lang="ko-KR" altLang="en-US" dirty="0"/>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410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2" name="그림 1">
            <a:extLst>
              <a:ext uri="{FF2B5EF4-FFF2-40B4-BE49-F238E27FC236}">
                <a16:creationId xmlns:a16="http://schemas.microsoft.com/office/drawing/2014/main" id="{37A93178-1B1D-4AFB-801D-5A625D9DBB38}"/>
              </a:ext>
            </a:extLst>
          </p:cNvPr>
          <p:cNvPicPr>
            <a:picLocks noChangeAspect="1"/>
          </p:cNvPicPr>
          <p:nvPr/>
        </p:nvPicPr>
        <p:blipFill>
          <a:blip r:embed="rId3"/>
          <a:stretch>
            <a:fillRect/>
          </a:stretch>
        </p:blipFill>
        <p:spPr>
          <a:xfrm>
            <a:off x="0" y="2212221"/>
            <a:ext cx="9144000" cy="2433557"/>
          </a:xfrm>
          <a:prstGeom prst="rect">
            <a:avLst/>
          </a:prstGeom>
        </p:spPr>
      </p:pic>
      <p:sp>
        <p:nvSpPr>
          <p:cNvPr id="7" name="TextBox 6">
            <a:extLst>
              <a:ext uri="{FF2B5EF4-FFF2-40B4-BE49-F238E27FC236}">
                <a16:creationId xmlns:a16="http://schemas.microsoft.com/office/drawing/2014/main" id="{167AC2C8-8FB6-49CF-9E98-431281594C7B}"/>
              </a:ext>
            </a:extLst>
          </p:cNvPr>
          <p:cNvSpPr txBox="1"/>
          <p:nvPr/>
        </p:nvSpPr>
        <p:spPr>
          <a:xfrm>
            <a:off x="241722" y="877695"/>
            <a:ext cx="7279689" cy="369332"/>
          </a:xfrm>
          <a:prstGeom prst="rect">
            <a:avLst/>
          </a:prstGeom>
          <a:noFill/>
        </p:spPr>
        <p:txBody>
          <a:bodyPr wrap="square" rtlCol="0">
            <a:spAutoFit/>
          </a:bodyPr>
          <a:lstStyle/>
          <a:p>
            <a:pPr marL="285750" indent="-285750">
              <a:buFont typeface="Wingdings" panose="05000000000000000000" pitchFamily="2" charset="2"/>
              <a:buChar char="§"/>
            </a:pPr>
            <a:r>
              <a:rPr lang="en-US" altLang="ko-KR" b="1" dirty="0"/>
              <a:t>Thompson Sampling algorithm for the Bernoulli bandit problem </a:t>
            </a:r>
          </a:p>
        </p:txBody>
      </p:sp>
    </p:spTree>
    <p:extLst>
      <p:ext uri="{BB962C8B-B14F-4D97-AF65-F5344CB8AC3E}">
        <p14:creationId xmlns:p14="http://schemas.microsoft.com/office/powerpoint/2010/main" val="1511616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3. Thompson Sampling</a:t>
            </a:r>
            <a:endParaRPr lang="ko-KR" altLang="en-US" dirty="0"/>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410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78CA870-17FE-4FD7-97C8-A5363303372B}"/>
                  </a:ext>
                </a:extLst>
              </p:cNvPr>
              <p:cNvSpPr txBox="1"/>
              <p:nvPr/>
            </p:nvSpPr>
            <p:spPr>
              <a:xfrm>
                <a:off x="381740" y="1062361"/>
                <a:ext cx="8520538" cy="6690550"/>
              </a:xfrm>
              <a:prstGeom prst="rect">
                <a:avLst/>
              </a:prstGeom>
              <a:noFill/>
            </p:spPr>
            <p:txBody>
              <a:bodyPr wrap="square" rtlCol="0" anchor="ctr">
                <a:spAutoFit/>
              </a:bodyPr>
              <a:lstStyle/>
              <a:p>
                <a:pPr>
                  <a:lnSpc>
                    <a:spcPct val="150000"/>
                  </a:lnSpc>
                </a:pPr>
                <a:endParaRPr lang="en-US" altLang="ko-KR" b="1" dirty="0"/>
              </a:p>
              <a:p>
                <a:pPr marL="285750" indent="-285750">
                  <a:lnSpc>
                    <a:spcPct val="150000"/>
                  </a:lnSpc>
                  <a:buFont typeface="Arial" panose="020B0604020202020204" pitchFamily="34" charset="0"/>
                  <a:buChar char="•"/>
                </a:pPr>
                <a:r>
                  <a:rPr lang="en-US" altLang="ko-KR" dirty="0"/>
                  <a:t>When the rewards for arm </a:t>
                </a:r>
                <a:r>
                  <a:rPr lang="en-US" altLang="ko-KR" dirty="0" err="1"/>
                  <a:t>i</a:t>
                </a:r>
                <a:r>
                  <a:rPr lang="en-US" altLang="ko-KR" dirty="0"/>
                  <a:t> are generated from an arbitrary unknown distribution with support [0, 1] and mean </a:t>
                </a:r>
                <a14:m>
                  <m:oMath xmlns:m="http://schemas.openxmlformats.org/officeDocument/2006/math">
                    <m:sSub>
                      <m:sSubPr>
                        <m:ctrlPr>
                          <a:rPr lang="en-US" altLang="ko-KR" i="1">
                            <a:latin typeface="Cambria Math" panose="02040503050406030204" pitchFamily="18" charset="0"/>
                          </a:rPr>
                        </m:ctrlPr>
                      </m:sSubPr>
                      <m:e>
                        <m:r>
                          <m:rPr>
                            <m:nor/>
                          </m:rPr>
                          <a:rPr lang="en-US" altLang="ko-KR" dirty="0"/>
                          <m:t>µ</m:t>
                        </m:r>
                      </m:e>
                      <m:sub>
                        <m:r>
                          <a:rPr lang="en-US" altLang="ko-KR" i="1">
                            <a:latin typeface="Cambria Math" panose="02040503050406030204" pitchFamily="18" charset="0"/>
                          </a:rPr>
                          <m:t>𝑖</m:t>
                        </m:r>
                      </m:sub>
                    </m:sSub>
                  </m:oMath>
                </a14:m>
                <a:r>
                  <a:rPr lang="en-US" altLang="ko-KR" dirty="0"/>
                  <a:t>, it is called the stochastic multi-armed bandit problem.</a:t>
                </a:r>
              </a:p>
              <a:p>
                <a:pPr>
                  <a:lnSpc>
                    <a:spcPct val="150000"/>
                  </a:lnSpc>
                </a:pPr>
                <a:endParaRPr lang="en-US" altLang="ko-KR" dirty="0"/>
              </a:p>
              <a:p>
                <a:pPr marL="285750" indent="-285750">
                  <a:lnSpc>
                    <a:spcPct val="150000"/>
                  </a:lnSpc>
                  <a:buFont typeface="Arial" panose="020B0604020202020204" pitchFamily="34" charset="0"/>
                  <a:buChar char="•"/>
                </a:pPr>
                <a:r>
                  <a:rPr lang="en-US" altLang="ko-KR" dirty="0"/>
                  <a:t>We modify TS so that after observing the reward </a:t>
                </a:r>
                <a14:m>
                  <m:oMath xmlns:m="http://schemas.openxmlformats.org/officeDocument/2006/math">
                    <m:acc>
                      <m:accPr>
                        <m:chr m:val="̃"/>
                        <m:ctrlPr>
                          <a:rPr lang="en-US" altLang="ko-KR" i="1" dirty="0" smtClean="0">
                            <a:latin typeface="Cambria Math" panose="02040503050406030204" pitchFamily="18" charset="0"/>
                          </a:rPr>
                        </m:ctrlPr>
                      </m:accPr>
                      <m:e>
                        <m:sSub>
                          <m:sSubPr>
                            <m:ctrlPr>
                              <a:rPr lang="en-US" altLang="ko-KR" i="1">
                                <a:latin typeface="Cambria Math" panose="02040503050406030204" pitchFamily="18" charset="0"/>
                              </a:rPr>
                            </m:ctrlPr>
                          </m:sSubPr>
                          <m:e>
                            <m:r>
                              <a:rPr lang="en-US" altLang="ko-KR" i="1">
                                <a:latin typeface="Cambria Math" panose="02040503050406030204" pitchFamily="18" charset="0"/>
                              </a:rPr>
                              <m:t>𝑟</m:t>
                            </m:r>
                          </m:e>
                          <m:sub>
                            <m:r>
                              <a:rPr lang="en-US" altLang="ko-KR" i="1">
                                <a:latin typeface="Cambria Math" panose="02040503050406030204" pitchFamily="18" charset="0"/>
                              </a:rPr>
                              <m:t>𝑡</m:t>
                            </m:r>
                          </m:sub>
                        </m:sSub>
                      </m:e>
                    </m:acc>
                  </m:oMath>
                </a14:m>
                <a:r>
                  <a:rPr lang="en-US" altLang="ko-KR" dirty="0"/>
                  <a:t> (element of [0,1]) at time t, it performs a Bernoulli trial with success probability </a:t>
                </a:r>
                <a14:m>
                  <m:oMath xmlns:m="http://schemas.openxmlformats.org/officeDocument/2006/math">
                    <m:acc>
                      <m:accPr>
                        <m:chr m:val="̃"/>
                        <m:ctrlPr>
                          <a:rPr lang="en-US" altLang="ko-KR" i="1" dirty="0">
                            <a:latin typeface="Cambria Math" panose="02040503050406030204" pitchFamily="18" charset="0"/>
                          </a:rPr>
                        </m:ctrlPr>
                      </m:accPr>
                      <m:e>
                        <m:sSub>
                          <m:sSubPr>
                            <m:ctrlPr>
                              <a:rPr lang="en-US" altLang="ko-KR" i="1">
                                <a:latin typeface="Cambria Math" panose="02040503050406030204" pitchFamily="18" charset="0"/>
                              </a:rPr>
                            </m:ctrlPr>
                          </m:sSubPr>
                          <m:e>
                            <m:r>
                              <a:rPr lang="en-US" altLang="ko-KR" i="1">
                                <a:latin typeface="Cambria Math" panose="02040503050406030204" pitchFamily="18" charset="0"/>
                              </a:rPr>
                              <m:t>𝑟</m:t>
                            </m:r>
                          </m:e>
                          <m:sub>
                            <m:r>
                              <a:rPr lang="en-US" altLang="ko-KR" i="1">
                                <a:latin typeface="Cambria Math" panose="02040503050406030204" pitchFamily="18" charset="0"/>
                              </a:rPr>
                              <m:t>𝑡</m:t>
                            </m:r>
                          </m:sub>
                        </m:sSub>
                      </m:e>
                    </m:acc>
                  </m:oMath>
                </a14:m>
                <a:r>
                  <a:rPr lang="en-US" altLang="ko-KR" dirty="0"/>
                  <a:t>. And Let random variable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𝑟</m:t>
                        </m:r>
                      </m:e>
                      <m:sub>
                        <m:r>
                          <a:rPr lang="en-US" altLang="ko-KR" b="0" i="1" smtClean="0">
                            <a:latin typeface="Cambria Math" panose="02040503050406030204" pitchFamily="18" charset="0"/>
                          </a:rPr>
                          <m:t>𝑡</m:t>
                        </m:r>
                      </m:sub>
                    </m:sSub>
                  </m:oMath>
                </a14:m>
                <a:r>
                  <a:rPr lang="en-US" altLang="ko-KR" dirty="0"/>
                  <a:t> denote the outcome of this Bernoulli trial, and let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𝑆</m:t>
                        </m:r>
                      </m:e>
                      <m:sub>
                        <m:r>
                          <a:rPr lang="en-US" altLang="ko-KR" b="0" i="1" smtClean="0">
                            <a:latin typeface="Cambria Math" panose="02040503050406030204" pitchFamily="18" charset="0"/>
                          </a:rPr>
                          <m:t>𝑖</m:t>
                        </m:r>
                      </m:sub>
                    </m:sSub>
                  </m:oMath>
                </a14:m>
                <a:r>
                  <a:rPr lang="en-US" altLang="ko-KR" dirty="0"/>
                  <a:t>(t), </a:t>
                </a:r>
                <a14:m>
                  <m:oMath xmlns:m="http://schemas.openxmlformats.org/officeDocument/2006/math">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𝐹</m:t>
                        </m:r>
                      </m:e>
                      <m:sub>
                        <m:r>
                          <a:rPr lang="en-US" altLang="ko-KR" i="1">
                            <a:latin typeface="Cambria Math" panose="02040503050406030204" pitchFamily="18" charset="0"/>
                          </a:rPr>
                          <m:t>𝑖</m:t>
                        </m:r>
                      </m:sub>
                    </m:sSub>
                  </m:oMath>
                </a14:m>
                <a:r>
                  <a:rPr lang="en-US" altLang="ko-KR" dirty="0"/>
                  <a:t>(t)} denote the number of successes and failures in the Bernoulli trials until time t</a:t>
                </a:r>
                <a:r>
                  <a:rPr lang="en-US" altLang="ko-KR" dirty="0">
                    <a:solidFill>
                      <a:srgbClr val="FF0000"/>
                    </a:solidFill>
                  </a:rPr>
                  <a:t>. The remaining algorithm is the same as for Bernoulli bandits. </a:t>
                </a:r>
              </a:p>
              <a:p>
                <a:pPr>
                  <a:lnSpc>
                    <a:spcPct val="150000"/>
                  </a:lnSpc>
                </a:pPr>
                <a:endParaRPr lang="en-US" altLang="ko-KR" dirty="0">
                  <a:solidFill>
                    <a:srgbClr val="FF0000"/>
                  </a:solidFill>
                </a:endParaRPr>
              </a:p>
              <a:p>
                <a:pPr marL="285750" indent="-285750">
                  <a:lnSpc>
                    <a:spcPct val="150000"/>
                  </a:lnSpc>
                  <a:buFont typeface="Arial" panose="020B0604020202020204" pitchFamily="34" charset="0"/>
                  <a:buChar char="•"/>
                </a:pPr>
                <a:r>
                  <a:rPr lang="en-US" altLang="ko-KR" dirty="0">
                    <a:solidFill>
                      <a:schemeClr val="tx1"/>
                    </a:solidFill>
                  </a:rPr>
                  <a:t>Another method : It is also available to assume that the prior for </a:t>
                </a:r>
                <a14:m>
                  <m:oMath xmlns:m="http://schemas.openxmlformats.org/officeDocument/2006/math">
                    <m:r>
                      <m:rPr>
                        <m:nor/>
                      </m:rPr>
                      <a:rPr lang="en-US" altLang="ko-KR" dirty="0">
                        <a:solidFill>
                          <a:schemeClr val="tx1"/>
                        </a:solidFill>
                      </a:rPr>
                      <m:t>µ</m:t>
                    </m:r>
                  </m:oMath>
                </a14:m>
                <a:r>
                  <a:rPr lang="en-US" altLang="ko-KR" dirty="0">
                    <a:solidFill>
                      <a:schemeClr val="tx1"/>
                    </a:solidFill>
                  </a:rPr>
                  <a:t> at time t is given by normal distribution.</a:t>
                </a:r>
              </a:p>
              <a:p>
                <a:pPr>
                  <a:lnSpc>
                    <a:spcPct val="150000"/>
                  </a:lnSpc>
                </a:pPr>
                <a:endParaRPr lang="en-US" altLang="ko-KR" dirty="0"/>
              </a:p>
              <a:p>
                <a:pPr>
                  <a:lnSpc>
                    <a:spcPct val="150000"/>
                  </a:lnSpc>
                </a:pPr>
                <a:endParaRPr lang="en-US" altLang="ko-KR" dirty="0"/>
              </a:p>
              <a:p>
                <a:pPr>
                  <a:lnSpc>
                    <a:spcPct val="150000"/>
                  </a:lnSpc>
                </a:pPr>
                <a:endParaRPr lang="en-US" altLang="ko-KR" dirty="0"/>
              </a:p>
              <a:p>
                <a:pPr>
                  <a:lnSpc>
                    <a:spcPct val="150000"/>
                  </a:lnSpc>
                </a:pPr>
                <a:endParaRPr lang="ko-KR" altLang="en-US" dirty="0"/>
              </a:p>
            </p:txBody>
          </p:sp>
        </mc:Choice>
        <mc:Fallback xmlns="">
          <p:sp>
            <p:nvSpPr>
              <p:cNvPr id="11" name="TextBox 10">
                <a:extLst>
                  <a:ext uri="{FF2B5EF4-FFF2-40B4-BE49-F238E27FC236}">
                    <a16:creationId xmlns:a16="http://schemas.microsoft.com/office/drawing/2014/main" id="{378CA870-17FE-4FD7-97C8-A5363303372B}"/>
                  </a:ext>
                </a:extLst>
              </p:cNvPr>
              <p:cNvSpPr txBox="1">
                <a:spLocks noRot="1" noChangeAspect="1" noMove="1" noResize="1" noEditPoints="1" noAdjustHandles="1" noChangeArrowheads="1" noChangeShapeType="1" noTextEdit="1"/>
              </p:cNvSpPr>
              <p:nvPr/>
            </p:nvSpPr>
            <p:spPr>
              <a:xfrm>
                <a:off x="381740" y="1062361"/>
                <a:ext cx="8520538" cy="6690550"/>
              </a:xfrm>
              <a:prstGeom prst="rect">
                <a:avLst/>
              </a:prstGeom>
              <a:blipFill>
                <a:blip r:embed="rId3"/>
                <a:stretch>
                  <a:fillRect l="-501" r="-859"/>
                </a:stretch>
              </a:blipFill>
            </p:spPr>
            <p:txBody>
              <a:bodyPr/>
              <a:lstStyle/>
              <a:p>
                <a:r>
                  <a:rPr lang="ko-KR" altLang="en-US">
                    <a:noFill/>
                  </a:rPr>
                  <a:t> </a:t>
                </a:r>
              </a:p>
            </p:txBody>
          </p:sp>
        </mc:Fallback>
      </mc:AlternateContent>
      <p:sp>
        <p:nvSpPr>
          <p:cNvPr id="8" name="TextBox 7">
            <a:extLst>
              <a:ext uri="{FF2B5EF4-FFF2-40B4-BE49-F238E27FC236}">
                <a16:creationId xmlns:a16="http://schemas.microsoft.com/office/drawing/2014/main" id="{9F4D3E2B-F7D2-47AF-A2D5-B03DFE038776}"/>
              </a:ext>
            </a:extLst>
          </p:cNvPr>
          <p:cNvSpPr txBox="1"/>
          <p:nvPr/>
        </p:nvSpPr>
        <p:spPr>
          <a:xfrm>
            <a:off x="241722" y="877695"/>
            <a:ext cx="8263086" cy="369332"/>
          </a:xfrm>
          <a:prstGeom prst="rect">
            <a:avLst/>
          </a:prstGeom>
          <a:noFill/>
        </p:spPr>
        <p:txBody>
          <a:bodyPr wrap="square" rtlCol="0">
            <a:spAutoFit/>
          </a:bodyPr>
          <a:lstStyle/>
          <a:p>
            <a:pPr marL="285750" indent="-285750">
              <a:buFont typeface="Wingdings" panose="05000000000000000000" pitchFamily="2" charset="2"/>
              <a:buChar char="§"/>
            </a:pPr>
            <a:r>
              <a:rPr lang="en-US" altLang="ko-KR" b="1" dirty="0"/>
              <a:t>Thompson Sampling algorithm for the stochastic multi-armed bandit problem </a:t>
            </a:r>
          </a:p>
        </p:txBody>
      </p:sp>
    </p:spTree>
    <p:extLst>
      <p:ext uri="{BB962C8B-B14F-4D97-AF65-F5344CB8AC3E}">
        <p14:creationId xmlns:p14="http://schemas.microsoft.com/office/powerpoint/2010/main" val="937924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3. Thompson Sampling</a:t>
            </a:r>
            <a:endParaRPr lang="ko-KR" altLang="en-US" dirty="0"/>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410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78CA870-17FE-4FD7-97C8-A5363303372B}"/>
                  </a:ext>
                </a:extLst>
              </p:cNvPr>
              <p:cNvSpPr txBox="1"/>
              <p:nvPr/>
            </p:nvSpPr>
            <p:spPr>
              <a:xfrm>
                <a:off x="436018" y="1314241"/>
                <a:ext cx="8707982" cy="2951064"/>
              </a:xfrm>
              <a:prstGeom prst="rect">
                <a:avLst/>
              </a:prstGeom>
              <a:noFill/>
            </p:spPr>
            <p:txBody>
              <a:bodyPr wrap="square" rtlCol="0" anchor="ctr">
                <a:spAutoFit/>
              </a:bodyPr>
              <a:lstStyle/>
              <a:p>
                <a:pPr marL="285750" indent="-285750">
                  <a:lnSpc>
                    <a:spcPct val="150000"/>
                  </a:lnSpc>
                  <a:buFont typeface="Arial" panose="020B0604020202020204" pitchFamily="34" charset="0"/>
                  <a:buChar char="•"/>
                </a:pPr>
                <a:r>
                  <a:rPr lang="en-US" altLang="ko-KR" dirty="0"/>
                  <a:t>We observe that the probability of observing a success (i.e., </a:t>
                </a:r>
                <a14:m>
                  <m:oMath xmlns:m="http://schemas.openxmlformats.org/officeDocument/2006/math">
                    <m:sSub>
                      <m:sSubPr>
                        <m:ctrlPr>
                          <a:rPr lang="en-US" altLang="ko-KR" i="1">
                            <a:latin typeface="Cambria Math" panose="02040503050406030204" pitchFamily="18" charset="0"/>
                          </a:rPr>
                        </m:ctrlPr>
                      </m:sSubPr>
                      <m:e>
                        <m:r>
                          <a:rPr lang="en-US" altLang="ko-KR" b="0" i="1">
                            <a:latin typeface="Cambria Math" panose="02040503050406030204" pitchFamily="18" charset="0"/>
                          </a:rPr>
                          <m:t>𝑟</m:t>
                        </m:r>
                      </m:e>
                      <m:sub>
                        <m:r>
                          <a:rPr lang="en-US" altLang="ko-KR" b="0" i="1">
                            <a:latin typeface="Cambria Math" panose="02040503050406030204" pitchFamily="18" charset="0"/>
                          </a:rPr>
                          <m:t>𝑡</m:t>
                        </m:r>
                      </m:sub>
                    </m:sSub>
                  </m:oMath>
                </a14:m>
                <a:r>
                  <a:rPr lang="en-US" altLang="ko-KR" dirty="0"/>
                  <a:t> = 1) in the Bernoulli trial after playing an arm </a:t>
                </a:r>
                <a:r>
                  <a:rPr lang="en-US" altLang="ko-KR" dirty="0" err="1"/>
                  <a:t>i</a:t>
                </a:r>
                <a:r>
                  <a:rPr lang="en-US" altLang="ko-KR" dirty="0"/>
                  <a:t> in the new generalized algorithm is equal to the mean reward </a:t>
                </a:r>
                <a14:m>
                  <m:oMath xmlns:m="http://schemas.openxmlformats.org/officeDocument/2006/math">
                    <m:sSub>
                      <m:sSubPr>
                        <m:ctrlPr>
                          <a:rPr lang="en-US" altLang="ko-KR" i="1">
                            <a:latin typeface="Cambria Math" panose="02040503050406030204" pitchFamily="18" charset="0"/>
                          </a:rPr>
                        </m:ctrlPr>
                      </m:sSubPr>
                      <m:e>
                        <m:r>
                          <m:rPr>
                            <m:nor/>
                          </m:rPr>
                          <a:rPr lang="en-US" altLang="ko-KR" dirty="0"/>
                          <m:t>µ</m:t>
                        </m:r>
                      </m:e>
                      <m:sub>
                        <m:r>
                          <a:rPr lang="en-US" altLang="ko-KR" b="0" i="1">
                            <a:latin typeface="Cambria Math" panose="02040503050406030204" pitchFamily="18" charset="0"/>
                          </a:rPr>
                          <m:t>𝑖</m:t>
                        </m:r>
                      </m:sub>
                    </m:sSub>
                    <m:r>
                      <a:rPr lang="en-US" altLang="ko-KR" b="0" i="0" smtClean="0">
                        <a:latin typeface="Cambria Math" panose="02040503050406030204" pitchFamily="18" charset="0"/>
                      </a:rPr>
                      <m:t>.</m:t>
                    </m:r>
                  </m:oMath>
                </a14:m>
                <a:endParaRPr lang="en-US" altLang="ko-KR" dirty="0"/>
              </a:p>
              <a:p>
                <a:pPr marL="285750" indent="-285750">
                  <a:lnSpc>
                    <a:spcPct val="150000"/>
                  </a:lnSpc>
                  <a:buFont typeface="Arial" panose="020B0604020202020204" pitchFamily="34" charset="0"/>
                  <a:buChar char="•"/>
                </a:pPr>
                <a:r>
                  <a:rPr lang="en-US" altLang="ko-KR" dirty="0"/>
                  <a:t>Let </a:t>
                </a:r>
                <a14:m>
                  <m:oMath xmlns:m="http://schemas.openxmlformats.org/officeDocument/2006/math">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𝑓</m:t>
                        </m:r>
                      </m:e>
                      <m:sub>
                        <m:r>
                          <a:rPr lang="en-US" altLang="ko-KR" b="0" i="1" smtClean="0">
                            <a:latin typeface="Cambria Math" panose="02040503050406030204" pitchFamily="18" charset="0"/>
                          </a:rPr>
                          <m:t>𝑖</m:t>
                        </m:r>
                      </m:sub>
                    </m:sSub>
                  </m:oMath>
                </a14:m>
                <a:r>
                  <a:rPr lang="en-US" altLang="ko-KR" dirty="0"/>
                  <a:t>  denote the (unknown) pdf of reward distribution for arm </a:t>
                </a:r>
                <a:r>
                  <a:rPr lang="en-US" altLang="ko-KR" dirty="0" err="1"/>
                  <a:t>i</a:t>
                </a:r>
                <a:r>
                  <a:rPr lang="en-US" altLang="ko-KR" dirty="0"/>
                  <a:t>. Then, on playing arm </a:t>
                </a:r>
                <a:r>
                  <a:rPr lang="en-US" altLang="ko-KR" dirty="0" err="1"/>
                  <a:t>i</a:t>
                </a:r>
                <a:r>
                  <a:rPr lang="en-US" altLang="ko-KR" dirty="0"/>
                  <a:t>,</a:t>
                </a:r>
              </a:p>
              <a:p>
                <a:pPr>
                  <a:lnSpc>
                    <a:spcPct val="150000"/>
                  </a:lnSpc>
                </a:pPr>
                <a:endParaRPr lang="en-US" altLang="ko-KR" dirty="0"/>
              </a:p>
              <a:p>
                <a:pPr>
                  <a:lnSpc>
                    <a:spcPct val="150000"/>
                  </a:lnSpc>
                </a:pPr>
                <a:endParaRPr lang="en-US" altLang="ko-KR" dirty="0"/>
              </a:p>
              <a:p>
                <a:pPr>
                  <a:lnSpc>
                    <a:spcPct val="150000"/>
                  </a:lnSpc>
                </a:pPr>
                <a:endParaRPr lang="en-US" altLang="ko-KR" dirty="0"/>
              </a:p>
              <a:p>
                <a:pPr>
                  <a:lnSpc>
                    <a:spcPct val="150000"/>
                  </a:lnSpc>
                </a:pPr>
                <a:endParaRPr lang="ko-KR" altLang="en-US" dirty="0"/>
              </a:p>
            </p:txBody>
          </p:sp>
        </mc:Choice>
        <mc:Fallback xmlns="">
          <p:sp>
            <p:nvSpPr>
              <p:cNvPr id="11" name="TextBox 10">
                <a:extLst>
                  <a:ext uri="{FF2B5EF4-FFF2-40B4-BE49-F238E27FC236}">
                    <a16:creationId xmlns:a16="http://schemas.microsoft.com/office/drawing/2014/main" id="{378CA870-17FE-4FD7-97C8-A5363303372B}"/>
                  </a:ext>
                </a:extLst>
              </p:cNvPr>
              <p:cNvSpPr txBox="1">
                <a:spLocks noRot="1" noChangeAspect="1" noMove="1" noResize="1" noEditPoints="1" noAdjustHandles="1" noChangeArrowheads="1" noChangeShapeType="1" noTextEdit="1"/>
              </p:cNvSpPr>
              <p:nvPr/>
            </p:nvSpPr>
            <p:spPr>
              <a:xfrm>
                <a:off x="436018" y="1314241"/>
                <a:ext cx="8707982" cy="2951064"/>
              </a:xfrm>
              <a:prstGeom prst="rect">
                <a:avLst/>
              </a:prstGeom>
              <a:blipFill>
                <a:blip r:embed="rId3"/>
                <a:stretch>
                  <a:fillRect l="-490"/>
                </a:stretch>
              </a:blipFill>
            </p:spPr>
            <p:txBody>
              <a:bodyPr/>
              <a:lstStyle/>
              <a:p>
                <a:r>
                  <a:rPr lang="ko-KR" altLang="en-US">
                    <a:noFill/>
                  </a:rPr>
                  <a:t> </a:t>
                </a:r>
              </a:p>
            </p:txBody>
          </p:sp>
        </mc:Fallback>
      </mc:AlternateContent>
      <p:pic>
        <p:nvPicPr>
          <p:cNvPr id="2" name="그림 1">
            <a:extLst>
              <a:ext uri="{FF2B5EF4-FFF2-40B4-BE49-F238E27FC236}">
                <a16:creationId xmlns:a16="http://schemas.microsoft.com/office/drawing/2014/main" id="{448B4EE5-5142-4DD7-9A4A-CC37209EF59C}"/>
              </a:ext>
            </a:extLst>
          </p:cNvPr>
          <p:cNvPicPr>
            <a:picLocks noChangeAspect="1"/>
          </p:cNvPicPr>
          <p:nvPr/>
        </p:nvPicPr>
        <p:blipFill>
          <a:blip r:embed="rId4"/>
          <a:stretch>
            <a:fillRect/>
          </a:stretch>
        </p:blipFill>
        <p:spPr>
          <a:xfrm>
            <a:off x="0" y="3226894"/>
            <a:ext cx="9115425" cy="2943225"/>
          </a:xfrm>
          <a:prstGeom prst="rect">
            <a:avLst/>
          </a:prstGeom>
        </p:spPr>
      </p:pic>
      <p:pic>
        <p:nvPicPr>
          <p:cNvPr id="3" name="그림 2">
            <a:extLst>
              <a:ext uri="{FF2B5EF4-FFF2-40B4-BE49-F238E27FC236}">
                <a16:creationId xmlns:a16="http://schemas.microsoft.com/office/drawing/2014/main" id="{5F47A9FF-FEA6-488B-8B0A-948DE25ECFE6}"/>
              </a:ext>
            </a:extLst>
          </p:cNvPr>
          <p:cNvPicPr>
            <a:picLocks noChangeAspect="1"/>
          </p:cNvPicPr>
          <p:nvPr/>
        </p:nvPicPr>
        <p:blipFill>
          <a:blip r:embed="rId5"/>
          <a:stretch>
            <a:fillRect/>
          </a:stretch>
        </p:blipFill>
        <p:spPr>
          <a:xfrm>
            <a:off x="2682536" y="2697987"/>
            <a:ext cx="3352800" cy="495300"/>
          </a:xfrm>
          <a:prstGeom prst="rect">
            <a:avLst/>
          </a:prstGeom>
        </p:spPr>
      </p:pic>
      <p:sp>
        <p:nvSpPr>
          <p:cNvPr id="8" name="TextBox 7">
            <a:extLst>
              <a:ext uri="{FF2B5EF4-FFF2-40B4-BE49-F238E27FC236}">
                <a16:creationId xmlns:a16="http://schemas.microsoft.com/office/drawing/2014/main" id="{EBD0CE47-8011-441B-830E-A5804F7A7BB1}"/>
              </a:ext>
            </a:extLst>
          </p:cNvPr>
          <p:cNvSpPr txBox="1"/>
          <p:nvPr/>
        </p:nvSpPr>
        <p:spPr>
          <a:xfrm>
            <a:off x="241722" y="877695"/>
            <a:ext cx="8263086" cy="369332"/>
          </a:xfrm>
          <a:prstGeom prst="rect">
            <a:avLst/>
          </a:prstGeom>
          <a:noFill/>
        </p:spPr>
        <p:txBody>
          <a:bodyPr wrap="square" rtlCol="0">
            <a:spAutoFit/>
          </a:bodyPr>
          <a:lstStyle/>
          <a:p>
            <a:pPr marL="285750" indent="-285750">
              <a:buFont typeface="Wingdings" panose="05000000000000000000" pitchFamily="2" charset="2"/>
              <a:buChar char="§"/>
            </a:pPr>
            <a:r>
              <a:rPr lang="en-US" altLang="ko-KR" b="1" dirty="0"/>
              <a:t>Thompson Sampling algorithm for the stochastic multi-armed bandit problem </a:t>
            </a:r>
          </a:p>
        </p:txBody>
      </p:sp>
    </p:spTree>
    <p:extLst>
      <p:ext uri="{BB962C8B-B14F-4D97-AF65-F5344CB8AC3E}">
        <p14:creationId xmlns:p14="http://schemas.microsoft.com/office/powerpoint/2010/main" val="909844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3. Thompson Sampling</a:t>
            </a:r>
            <a:endParaRPr lang="ko-KR" altLang="en-US" dirty="0"/>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410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3" name="TextBox 12">
            <a:extLst>
              <a:ext uri="{FF2B5EF4-FFF2-40B4-BE49-F238E27FC236}">
                <a16:creationId xmlns:a16="http://schemas.microsoft.com/office/drawing/2014/main" id="{71D6D8EC-024D-4697-BA6A-4B7F146F9BE9}"/>
              </a:ext>
            </a:extLst>
          </p:cNvPr>
          <p:cNvSpPr txBox="1"/>
          <p:nvPr/>
        </p:nvSpPr>
        <p:spPr>
          <a:xfrm>
            <a:off x="563626" y="1769475"/>
            <a:ext cx="7281483" cy="369332"/>
          </a:xfrm>
          <a:prstGeom prst="rect">
            <a:avLst/>
          </a:prstGeom>
          <a:noFill/>
        </p:spPr>
        <p:txBody>
          <a:bodyPr wrap="square" rtlCol="0">
            <a:spAutoFit/>
          </a:bodyPr>
          <a:lstStyle/>
          <a:p>
            <a:r>
              <a:rPr lang="en-US" altLang="ko-KR" dirty="0">
                <a:solidFill>
                  <a:srgbClr val="FF0000"/>
                </a:solidFill>
              </a:rPr>
              <a:t>What is the measure of good model ?</a:t>
            </a:r>
            <a:endParaRPr lang="ko-KR" altLang="en-US" dirty="0">
              <a:solidFill>
                <a:srgbClr val="FF0000"/>
              </a:solidFill>
            </a:endParaRPr>
          </a:p>
        </p:txBody>
      </p:sp>
      <p:sp>
        <p:nvSpPr>
          <p:cNvPr id="2" name="TextBox 1">
            <a:extLst>
              <a:ext uri="{FF2B5EF4-FFF2-40B4-BE49-F238E27FC236}">
                <a16:creationId xmlns:a16="http://schemas.microsoft.com/office/drawing/2014/main" id="{3BB8B308-C18B-4D80-A661-A326277BAFE8}"/>
              </a:ext>
            </a:extLst>
          </p:cNvPr>
          <p:cNvSpPr txBox="1"/>
          <p:nvPr/>
        </p:nvSpPr>
        <p:spPr>
          <a:xfrm>
            <a:off x="938282" y="2382880"/>
            <a:ext cx="6596108" cy="646331"/>
          </a:xfrm>
          <a:prstGeom prst="rect">
            <a:avLst/>
          </a:prstGeom>
          <a:noFill/>
        </p:spPr>
        <p:txBody>
          <a:bodyPr wrap="square" rtlCol="0">
            <a:spAutoFit/>
          </a:bodyPr>
          <a:lstStyle/>
          <a:p>
            <a:r>
              <a:rPr lang="en-US" altLang="ko-KR" dirty="0"/>
              <a:t>The model that have big expected reward and small expected regret may be a good model.</a:t>
            </a:r>
            <a:endParaRPr lang="ko-KR" altLang="en-US" dirty="0"/>
          </a:p>
        </p:txBody>
      </p:sp>
      <p:pic>
        <p:nvPicPr>
          <p:cNvPr id="3" name="그림 2">
            <a:extLst>
              <a:ext uri="{FF2B5EF4-FFF2-40B4-BE49-F238E27FC236}">
                <a16:creationId xmlns:a16="http://schemas.microsoft.com/office/drawing/2014/main" id="{94CD8B22-E1A5-4CBD-84A6-B239DE60AC9B}"/>
              </a:ext>
            </a:extLst>
          </p:cNvPr>
          <p:cNvPicPr>
            <a:picLocks noChangeAspect="1"/>
          </p:cNvPicPr>
          <p:nvPr/>
        </p:nvPicPr>
        <p:blipFill>
          <a:blip r:embed="rId3"/>
          <a:stretch>
            <a:fillRect/>
          </a:stretch>
        </p:blipFill>
        <p:spPr>
          <a:xfrm>
            <a:off x="1003315" y="3273284"/>
            <a:ext cx="7137369" cy="894342"/>
          </a:xfrm>
          <a:prstGeom prst="rect">
            <a:avLst/>
          </a:prstGeom>
        </p:spPr>
      </p:pic>
      <p:grpSp>
        <p:nvGrpSpPr>
          <p:cNvPr id="5" name="그룹 4">
            <a:extLst>
              <a:ext uri="{FF2B5EF4-FFF2-40B4-BE49-F238E27FC236}">
                <a16:creationId xmlns:a16="http://schemas.microsoft.com/office/drawing/2014/main" id="{94F3B2FE-ADE7-4879-AECC-A5EAD910BA75}"/>
              </a:ext>
            </a:extLst>
          </p:cNvPr>
          <p:cNvGrpSpPr/>
          <p:nvPr/>
        </p:nvGrpSpPr>
        <p:grpSpPr>
          <a:xfrm>
            <a:off x="1298890" y="4399265"/>
            <a:ext cx="6546219" cy="1057352"/>
            <a:chOff x="1061944" y="4252553"/>
            <a:chExt cx="7052247" cy="1326182"/>
          </a:xfrm>
        </p:grpSpPr>
        <p:pic>
          <p:nvPicPr>
            <p:cNvPr id="12" name="그림 11">
              <a:extLst>
                <a:ext uri="{FF2B5EF4-FFF2-40B4-BE49-F238E27FC236}">
                  <a16:creationId xmlns:a16="http://schemas.microsoft.com/office/drawing/2014/main" id="{346CB739-E1A8-4BCF-A4AA-2BC4956DE7C6}"/>
                </a:ext>
              </a:extLst>
            </p:cNvPr>
            <p:cNvPicPr>
              <a:picLocks noChangeAspect="1"/>
            </p:cNvPicPr>
            <p:nvPr/>
          </p:nvPicPr>
          <p:blipFill>
            <a:blip r:embed="rId4"/>
            <a:stretch>
              <a:fillRect/>
            </a:stretch>
          </p:blipFill>
          <p:spPr>
            <a:xfrm>
              <a:off x="1097455" y="4252553"/>
              <a:ext cx="4410075" cy="381000"/>
            </a:xfrm>
            <a:prstGeom prst="rect">
              <a:avLst/>
            </a:prstGeom>
          </p:spPr>
        </p:pic>
        <p:pic>
          <p:nvPicPr>
            <p:cNvPr id="14" name="그림 13">
              <a:extLst>
                <a:ext uri="{FF2B5EF4-FFF2-40B4-BE49-F238E27FC236}">
                  <a16:creationId xmlns:a16="http://schemas.microsoft.com/office/drawing/2014/main" id="{360EEA54-91A2-4558-A03F-D726854175A9}"/>
                </a:ext>
              </a:extLst>
            </p:cNvPr>
            <p:cNvPicPr>
              <a:picLocks noChangeAspect="1"/>
            </p:cNvPicPr>
            <p:nvPr/>
          </p:nvPicPr>
          <p:blipFill>
            <a:blip r:embed="rId5"/>
            <a:stretch>
              <a:fillRect/>
            </a:stretch>
          </p:blipFill>
          <p:spPr>
            <a:xfrm>
              <a:off x="1061944" y="4734953"/>
              <a:ext cx="714375" cy="419100"/>
            </a:xfrm>
            <a:prstGeom prst="rect">
              <a:avLst/>
            </a:prstGeom>
          </p:spPr>
        </p:pic>
        <p:sp>
          <p:nvSpPr>
            <p:cNvPr id="16" name="TextBox 15">
              <a:extLst>
                <a:ext uri="{FF2B5EF4-FFF2-40B4-BE49-F238E27FC236}">
                  <a16:creationId xmlns:a16="http://schemas.microsoft.com/office/drawing/2014/main" id="{B20E4C33-1508-4853-BB26-72EB6A522BD9}"/>
                </a:ext>
              </a:extLst>
            </p:cNvPr>
            <p:cNvSpPr txBox="1"/>
            <p:nvPr/>
          </p:nvSpPr>
          <p:spPr>
            <a:xfrm>
              <a:off x="1705299" y="4690870"/>
              <a:ext cx="6408892" cy="887865"/>
            </a:xfrm>
            <a:prstGeom prst="rect">
              <a:avLst/>
            </a:prstGeom>
            <a:noFill/>
          </p:spPr>
          <p:txBody>
            <a:bodyPr wrap="square" rtlCol="0">
              <a:spAutoFit/>
            </a:bodyPr>
            <a:lstStyle/>
            <a:p>
              <a:r>
                <a:rPr lang="en-US" altLang="ko-KR" sz="2000" dirty="0"/>
                <a:t>denote the number of times arm </a:t>
              </a:r>
              <a:r>
                <a:rPr lang="en-US" altLang="ko-KR" sz="2000" dirty="0" err="1"/>
                <a:t>i</a:t>
              </a:r>
              <a:r>
                <a:rPr lang="en-US" altLang="ko-KR" sz="2000" dirty="0"/>
                <a:t> has been played up to step t</a:t>
              </a:r>
              <a:endParaRPr lang="ko-KR" altLang="en-US" sz="2000" dirty="0"/>
            </a:p>
          </p:txBody>
        </p:sp>
      </p:grpSp>
      <p:sp>
        <p:nvSpPr>
          <p:cNvPr id="15" name="TextBox 14">
            <a:extLst>
              <a:ext uri="{FF2B5EF4-FFF2-40B4-BE49-F238E27FC236}">
                <a16:creationId xmlns:a16="http://schemas.microsoft.com/office/drawing/2014/main" id="{23C412E5-C7A7-4137-814A-4AADF4D54713}"/>
              </a:ext>
            </a:extLst>
          </p:cNvPr>
          <p:cNvSpPr txBox="1"/>
          <p:nvPr/>
        </p:nvSpPr>
        <p:spPr>
          <a:xfrm>
            <a:off x="170701" y="759572"/>
            <a:ext cx="7279689" cy="458074"/>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altLang="ko-KR" b="1" dirty="0"/>
              <a:t>Thompson Sampling – The theoretical theorems</a:t>
            </a:r>
            <a:endParaRPr lang="en-US" altLang="ko-KR" dirty="0"/>
          </a:p>
        </p:txBody>
      </p:sp>
    </p:spTree>
    <p:extLst>
      <p:ext uri="{BB962C8B-B14F-4D97-AF65-F5344CB8AC3E}">
        <p14:creationId xmlns:p14="http://schemas.microsoft.com/office/powerpoint/2010/main" val="665616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Reference</a:t>
            </a:r>
            <a:endParaRPr lang="ko-KR" altLang="en-US" dirty="0"/>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410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 name="TextBox 1">
            <a:extLst>
              <a:ext uri="{FF2B5EF4-FFF2-40B4-BE49-F238E27FC236}">
                <a16:creationId xmlns:a16="http://schemas.microsoft.com/office/drawing/2014/main" id="{1E57EC18-DBF9-4D3A-93B5-44F55F8385C9}"/>
              </a:ext>
            </a:extLst>
          </p:cNvPr>
          <p:cNvSpPr txBox="1"/>
          <p:nvPr/>
        </p:nvSpPr>
        <p:spPr>
          <a:xfrm>
            <a:off x="203600" y="1782395"/>
            <a:ext cx="9809825" cy="3293209"/>
          </a:xfrm>
          <a:prstGeom prst="rect">
            <a:avLst/>
          </a:prstGeom>
          <a:noFill/>
        </p:spPr>
        <p:txBody>
          <a:bodyPr wrap="square" rtlCol="0">
            <a:spAutoFit/>
          </a:bodyPr>
          <a:lstStyle/>
          <a:p>
            <a:r>
              <a:rPr lang="en-US" altLang="ko-KR" dirty="0"/>
              <a:t>[1] </a:t>
            </a:r>
            <a:r>
              <a:rPr lang="en-US" altLang="ko-KR" sz="1600" dirty="0" err="1"/>
              <a:t>O.Chapelle</a:t>
            </a:r>
            <a:r>
              <a:rPr lang="en-US" altLang="ko-KR" sz="1600" dirty="0"/>
              <a:t> and </a:t>
            </a:r>
            <a:r>
              <a:rPr lang="en-US" altLang="ko-KR" sz="1600" dirty="0" err="1"/>
              <a:t>L.Li</a:t>
            </a:r>
            <a:r>
              <a:rPr lang="en-US" altLang="ko-KR" sz="1600" dirty="0"/>
              <a:t>. An Empirical Evaluation of Thompson Sampling </a:t>
            </a:r>
            <a:r>
              <a:rPr lang="en-US" altLang="ko-KR" sz="1400" dirty="0"/>
              <a:t>(2011)</a:t>
            </a:r>
          </a:p>
          <a:p>
            <a:endParaRPr lang="en-US" altLang="ko-KR" dirty="0"/>
          </a:p>
          <a:p>
            <a:r>
              <a:rPr lang="en-US" altLang="ko-KR" dirty="0"/>
              <a:t>[2] </a:t>
            </a:r>
            <a:r>
              <a:rPr lang="en-US" altLang="ko-KR" sz="1600" dirty="0" err="1"/>
              <a:t>S.Agrawal</a:t>
            </a:r>
            <a:r>
              <a:rPr lang="en-US" altLang="ko-KR" sz="1600" dirty="0"/>
              <a:t> and </a:t>
            </a:r>
            <a:r>
              <a:rPr lang="en-US" altLang="ko-KR" sz="1600" dirty="0" err="1"/>
              <a:t>N.Goyal</a:t>
            </a:r>
            <a:r>
              <a:rPr lang="en-US" altLang="ko-KR" sz="1600" dirty="0"/>
              <a:t>. Analysis of Thompson Sampling for the Multi-armed Bandit Problem </a:t>
            </a:r>
            <a:r>
              <a:rPr lang="en-US" altLang="ko-KR" sz="1400" dirty="0"/>
              <a:t>(2012)</a:t>
            </a:r>
          </a:p>
          <a:p>
            <a:endParaRPr lang="en-US" altLang="ko-KR" dirty="0"/>
          </a:p>
          <a:p>
            <a:r>
              <a:rPr lang="en-US" altLang="ko-KR" dirty="0"/>
              <a:t>[3</a:t>
            </a:r>
            <a:r>
              <a:rPr lang="en-US" altLang="ko-KR" sz="1600" dirty="0"/>
              <a:t>] </a:t>
            </a:r>
            <a:r>
              <a:rPr lang="en-US" altLang="ko-KR" sz="1600" dirty="0" err="1"/>
              <a:t>S.Agrawal</a:t>
            </a:r>
            <a:r>
              <a:rPr lang="en-US" altLang="ko-KR" sz="1600" dirty="0"/>
              <a:t> and </a:t>
            </a:r>
            <a:r>
              <a:rPr lang="en-US" altLang="ko-KR" sz="1600" dirty="0" err="1"/>
              <a:t>N.Goyal</a:t>
            </a:r>
            <a:r>
              <a:rPr lang="en-US" altLang="ko-KR" sz="1600" dirty="0"/>
              <a:t>. Further Optimal Regret Bounds for Thompson Sampling </a:t>
            </a:r>
            <a:r>
              <a:rPr lang="en-US" altLang="ko-KR" sz="1400" dirty="0"/>
              <a:t>(2013)</a:t>
            </a:r>
          </a:p>
          <a:p>
            <a:endParaRPr lang="en-US" altLang="ko-KR" dirty="0"/>
          </a:p>
          <a:p>
            <a:r>
              <a:rPr lang="en-US" altLang="ko-KR" dirty="0"/>
              <a:t>[4] </a:t>
            </a:r>
            <a:r>
              <a:rPr lang="en-US" altLang="ko-KR" sz="1600" dirty="0"/>
              <a:t>Volodymyr Kuleshov and </a:t>
            </a:r>
            <a:r>
              <a:rPr lang="en-US" altLang="ko-KR" sz="1600" dirty="0" err="1"/>
              <a:t>Doina</a:t>
            </a:r>
            <a:r>
              <a:rPr lang="en-US" altLang="ko-KR" sz="1600" dirty="0"/>
              <a:t> </a:t>
            </a:r>
            <a:r>
              <a:rPr lang="en-US" altLang="ko-KR" sz="1600" dirty="0" err="1"/>
              <a:t>Precup</a:t>
            </a:r>
            <a:r>
              <a:rPr lang="en-US" altLang="ko-KR" sz="1600" dirty="0"/>
              <a:t>. Algorithms for the multi-armed bandit problem </a:t>
            </a:r>
            <a:r>
              <a:rPr lang="en-US" altLang="ko-KR" sz="1400" dirty="0"/>
              <a:t>(2000)</a:t>
            </a:r>
          </a:p>
          <a:p>
            <a:endParaRPr lang="en-US" altLang="ko-KR" sz="1600" dirty="0"/>
          </a:p>
          <a:p>
            <a:r>
              <a:rPr lang="en-US" altLang="ko-KR" sz="1600" dirty="0"/>
              <a:t>[5] Peter Auer. Using Confidence Bounds for Exploitation-Exploration Trade-offs </a:t>
            </a:r>
            <a:r>
              <a:rPr lang="en-US" altLang="ko-KR" sz="1400" dirty="0"/>
              <a:t>(2002)</a:t>
            </a:r>
          </a:p>
          <a:p>
            <a:endParaRPr lang="en-US" altLang="ko-KR" sz="1600" dirty="0"/>
          </a:p>
          <a:p>
            <a:r>
              <a:rPr lang="en-US" altLang="ko-KR" sz="1600" dirty="0"/>
              <a:t>[6] Peter Auer and </a:t>
            </a:r>
            <a:r>
              <a:rPr lang="en-US" altLang="ko-KR" sz="1600" dirty="0" err="1"/>
              <a:t>Nicolo</a:t>
            </a:r>
            <a:r>
              <a:rPr lang="en-US" altLang="ko-KR" sz="1600" dirty="0"/>
              <a:t> </a:t>
            </a:r>
            <a:r>
              <a:rPr lang="en-US" altLang="ko-KR" sz="1600" dirty="0" err="1"/>
              <a:t>Cesa-Binanchi</a:t>
            </a:r>
            <a:r>
              <a:rPr lang="en-US" altLang="ko-KR" sz="1600" dirty="0"/>
              <a:t>. Finite-time Analysis of the Multiarmed Bandit Problem</a:t>
            </a:r>
            <a:r>
              <a:rPr lang="en-US" altLang="ko-KR" sz="1400" dirty="0"/>
              <a:t> (2002)</a:t>
            </a:r>
            <a:endParaRPr lang="ko-KR" altLang="en-US" sz="1600" dirty="0"/>
          </a:p>
          <a:p>
            <a:endParaRPr lang="ko-KR" altLang="en-US" dirty="0"/>
          </a:p>
        </p:txBody>
      </p:sp>
    </p:spTree>
    <p:extLst>
      <p:ext uri="{BB962C8B-B14F-4D97-AF65-F5344CB8AC3E}">
        <p14:creationId xmlns:p14="http://schemas.microsoft.com/office/powerpoint/2010/main" val="963465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3. Thompson Sampling</a:t>
            </a:r>
            <a:endParaRPr lang="ko-KR" altLang="en-US" dirty="0"/>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410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1" name="TextBox 10">
            <a:extLst>
              <a:ext uri="{FF2B5EF4-FFF2-40B4-BE49-F238E27FC236}">
                <a16:creationId xmlns:a16="http://schemas.microsoft.com/office/drawing/2014/main" id="{378CA870-17FE-4FD7-97C8-A5363303372B}"/>
              </a:ext>
            </a:extLst>
          </p:cNvPr>
          <p:cNvSpPr txBox="1"/>
          <p:nvPr/>
        </p:nvSpPr>
        <p:spPr>
          <a:xfrm>
            <a:off x="213297" y="650776"/>
            <a:ext cx="8520538" cy="873572"/>
          </a:xfrm>
          <a:prstGeom prst="rect">
            <a:avLst/>
          </a:prstGeom>
          <a:noFill/>
        </p:spPr>
        <p:txBody>
          <a:bodyPr wrap="square" rtlCol="0" anchor="ctr">
            <a:spAutoFit/>
          </a:bodyPr>
          <a:lstStyle/>
          <a:p>
            <a:pPr marL="285750" indent="-285750">
              <a:lnSpc>
                <a:spcPct val="150000"/>
              </a:lnSpc>
              <a:buFont typeface="Wingdings" panose="05000000000000000000" pitchFamily="2" charset="2"/>
              <a:buChar char="§"/>
            </a:pPr>
            <a:r>
              <a:rPr lang="en-US" altLang="ko-KR" b="1" dirty="0"/>
              <a:t>Thompson Sampling – The theoretical theorems</a:t>
            </a:r>
            <a:endParaRPr lang="en-US" altLang="ko-KR" dirty="0"/>
          </a:p>
          <a:p>
            <a:pPr>
              <a:lnSpc>
                <a:spcPct val="150000"/>
              </a:lnSpc>
            </a:pPr>
            <a:endParaRPr lang="ko-KR" altLang="en-US" dirty="0"/>
          </a:p>
        </p:txBody>
      </p:sp>
      <p:sp>
        <p:nvSpPr>
          <p:cNvPr id="5" name="TextBox 4">
            <a:extLst>
              <a:ext uri="{FF2B5EF4-FFF2-40B4-BE49-F238E27FC236}">
                <a16:creationId xmlns:a16="http://schemas.microsoft.com/office/drawing/2014/main" id="{6E179FFF-8B21-4F2E-B26C-1170C0E5F4E7}"/>
              </a:ext>
            </a:extLst>
          </p:cNvPr>
          <p:cNvSpPr txBox="1"/>
          <p:nvPr/>
        </p:nvSpPr>
        <p:spPr>
          <a:xfrm>
            <a:off x="363984" y="1411550"/>
            <a:ext cx="7510509" cy="4057095"/>
          </a:xfrm>
          <a:prstGeom prst="rect">
            <a:avLst/>
          </a:prstGeom>
          <a:noFill/>
        </p:spPr>
        <p:txBody>
          <a:bodyPr wrap="square" rtlCol="0">
            <a:spAutoFit/>
          </a:bodyPr>
          <a:lstStyle/>
          <a:p>
            <a:endParaRPr lang="ko-KR" altLang="en-US" dirty="0"/>
          </a:p>
        </p:txBody>
      </p:sp>
      <p:pic>
        <p:nvPicPr>
          <p:cNvPr id="6" name="그림 5">
            <a:extLst>
              <a:ext uri="{FF2B5EF4-FFF2-40B4-BE49-F238E27FC236}">
                <a16:creationId xmlns:a16="http://schemas.microsoft.com/office/drawing/2014/main" id="{96E81137-274C-4B29-95F5-4EA0226FCCDE}"/>
              </a:ext>
            </a:extLst>
          </p:cNvPr>
          <p:cNvPicPr>
            <a:picLocks noChangeAspect="1"/>
          </p:cNvPicPr>
          <p:nvPr/>
        </p:nvPicPr>
        <p:blipFill>
          <a:blip r:embed="rId3"/>
          <a:stretch>
            <a:fillRect/>
          </a:stretch>
        </p:blipFill>
        <p:spPr>
          <a:xfrm>
            <a:off x="363985" y="1294918"/>
            <a:ext cx="5166804" cy="1699525"/>
          </a:xfrm>
          <a:prstGeom prst="rect">
            <a:avLst/>
          </a:prstGeom>
        </p:spPr>
      </p:pic>
      <p:sp>
        <p:nvSpPr>
          <p:cNvPr id="7" name="TextBox 6">
            <a:extLst>
              <a:ext uri="{FF2B5EF4-FFF2-40B4-BE49-F238E27FC236}">
                <a16:creationId xmlns:a16="http://schemas.microsoft.com/office/drawing/2014/main" id="{8191125D-D552-4B19-A66F-425226BC5284}"/>
              </a:ext>
            </a:extLst>
          </p:cNvPr>
          <p:cNvSpPr txBox="1"/>
          <p:nvPr/>
        </p:nvSpPr>
        <p:spPr>
          <a:xfrm>
            <a:off x="5601810" y="1811045"/>
            <a:ext cx="2814221" cy="646331"/>
          </a:xfrm>
          <a:prstGeom prst="rect">
            <a:avLst/>
          </a:prstGeom>
          <a:noFill/>
        </p:spPr>
        <p:txBody>
          <a:bodyPr wrap="square" rtlCol="0">
            <a:spAutoFit/>
          </a:bodyPr>
          <a:lstStyle/>
          <a:p>
            <a:r>
              <a:rPr lang="en-US" altLang="ko-KR" dirty="0"/>
              <a:t>An empirical Evaluation of Thompson </a:t>
            </a:r>
            <a:r>
              <a:rPr lang="en-US" altLang="ko-KR" dirty="0" err="1"/>
              <a:t>Samping</a:t>
            </a:r>
            <a:r>
              <a:rPr lang="en-US" altLang="ko-KR" dirty="0"/>
              <a:t>(2011)</a:t>
            </a:r>
            <a:endParaRPr lang="ko-KR" altLang="en-US" dirty="0"/>
          </a:p>
        </p:txBody>
      </p:sp>
      <p:pic>
        <p:nvPicPr>
          <p:cNvPr id="9" name="그림 8">
            <a:extLst>
              <a:ext uri="{FF2B5EF4-FFF2-40B4-BE49-F238E27FC236}">
                <a16:creationId xmlns:a16="http://schemas.microsoft.com/office/drawing/2014/main" id="{B9F5FB9D-AC78-41F3-ADD2-8D00D7662E7A}"/>
              </a:ext>
            </a:extLst>
          </p:cNvPr>
          <p:cNvPicPr>
            <a:picLocks noChangeAspect="1"/>
          </p:cNvPicPr>
          <p:nvPr/>
        </p:nvPicPr>
        <p:blipFill>
          <a:blip r:embed="rId4"/>
          <a:stretch>
            <a:fillRect/>
          </a:stretch>
        </p:blipFill>
        <p:spPr>
          <a:xfrm>
            <a:off x="443884" y="3346995"/>
            <a:ext cx="5086906" cy="1137595"/>
          </a:xfrm>
          <a:prstGeom prst="rect">
            <a:avLst/>
          </a:prstGeom>
        </p:spPr>
      </p:pic>
      <p:sp>
        <p:nvSpPr>
          <p:cNvPr id="13" name="TextBox 12">
            <a:extLst>
              <a:ext uri="{FF2B5EF4-FFF2-40B4-BE49-F238E27FC236}">
                <a16:creationId xmlns:a16="http://schemas.microsoft.com/office/drawing/2014/main" id="{71D6D8EC-024D-4697-BA6A-4B7F146F9BE9}"/>
              </a:ext>
            </a:extLst>
          </p:cNvPr>
          <p:cNvSpPr txBox="1"/>
          <p:nvPr/>
        </p:nvSpPr>
        <p:spPr>
          <a:xfrm>
            <a:off x="5635527" y="3346995"/>
            <a:ext cx="3098307" cy="923330"/>
          </a:xfrm>
          <a:prstGeom prst="rect">
            <a:avLst/>
          </a:prstGeom>
          <a:noFill/>
        </p:spPr>
        <p:txBody>
          <a:bodyPr wrap="square" rtlCol="0">
            <a:spAutoFit/>
          </a:bodyPr>
          <a:lstStyle/>
          <a:p>
            <a:r>
              <a:rPr lang="en-US" altLang="ko-KR" dirty="0"/>
              <a:t>Analysis of Thompson Sampling for the Multi-armed Bandit Problem(2012)</a:t>
            </a:r>
            <a:endParaRPr lang="ko-KR" altLang="en-US" dirty="0"/>
          </a:p>
        </p:txBody>
      </p:sp>
      <p:pic>
        <p:nvPicPr>
          <p:cNvPr id="10" name="그림 9">
            <a:extLst>
              <a:ext uri="{FF2B5EF4-FFF2-40B4-BE49-F238E27FC236}">
                <a16:creationId xmlns:a16="http://schemas.microsoft.com/office/drawing/2014/main" id="{77D3A7E9-E3B9-4471-B533-B3752A8D1906}"/>
              </a:ext>
            </a:extLst>
          </p:cNvPr>
          <p:cNvPicPr>
            <a:picLocks noChangeAspect="1"/>
          </p:cNvPicPr>
          <p:nvPr/>
        </p:nvPicPr>
        <p:blipFill>
          <a:blip r:embed="rId5"/>
          <a:stretch>
            <a:fillRect/>
          </a:stretch>
        </p:blipFill>
        <p:spPr>
          <a:xfrm>
            <a:off x="363983" y="4817090"/>
            <a:ext cx="2787588" cy="1179102"/>
          </a:xfrm>
          <a:prstGeom prst="rect">
            <a:avLst/>
          </a:prstGeom>
        </p:spPr>
      </p:pic>
      <p:sp>
        <p:nvSpPr>
          <p:cNvPr id="15" name="TextBox 14">
            <a:extLst>
              <a:ext uri="{FF2B5EF4-FFF2-40B4-BE49-F238E27FC236}">
                <a16:creationId xmlns:a16="http://schemas.microsoft.com/office/drawing/2014/main" id="{3418395E-4B84-41FD-8704-ED8117E9B785}"/>
              </a:ext>
            </a:extLst>
          </p:cNvPr>
          <p:cNvSpPr txBox="1"/>
          <p:nvPr/>
        </p:nvSpPr>
        <p:spPr>
          <a:xfrm>
            <a:off x="5644405" y="4938946"/>
            <a:ext cx="3098307" cy="646331"/>
          </a:xfrm>
          <a:prstGeom prst="rect">
            <a:avLst/>
          </a:prstGeom>
          <a:noFill/>
        </p:spPr>
        <p:txBody>
          <a:bodyPr wrap="square" rtlCol="0">
            <a:spAutoFit/>
          </a:bodyPr>
          <a:lstStyle/>
          <a:p>
            <a:r>
              <a:rPr lang="en-US" altLang="ko-KR" dirty="0"/>
              <a:t>Further Optimal Regret Bounds for Thompson Sampling(2013)</a:t>
            </a:r>
            <a:endParaRPr lang="ko-KR" altLang="en-US" dirty="0"/>
          </a:p>
        </p:txBody>
      </p:sp>
    </p:spTree>
    <p:extLst>
      <p:ext uri="{BB962C8B-B14F-4D97-AF65-F5344CB8AC3E}">
        <p14:creationId xmlns:p14="http://schemas.microsoft.com/office/powerpoint/2010/main" val="3646352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3. Thompson Sampling</a:t>
            </a:r>
            <a:endParaRPr lang="ko-KR" altLang="en-US" dirty="0"/>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410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1" name="TextBox 10">
            <a:extLst>
              <a:ext uri="{FF2B5EF4-FFF2-40B4-BE49-F238E27FC236}">
                <a16:creationId xmlns:a16="http://schemas.microsoft.com/office/drawing/2014/main" id="{378CA870-17FE-4FD7-97C8-A5363303372B}"/>
              </a:ext>
            </a:extLst>
          </p:cNvPr>
          <p:cNvSpPr txBox="1"/>
          <p:nvPr/>
        </p:nvSpPr>
        <p:spPr>
          <a:xfrm>
            <a:off x="213297" y="650776"/>
            <a:ext cx="8520538" cy="873572"/>
          </a:xfrm>
          <a:prstGeom prst="rect">
            <a:avLst/>
          </a:prstGeom>
          <a:noFill/>
        </p:spPr>
        <p:txBody>
          <a:bodyPr wrap="square" rtlCol="0" anchor="ctr">
            <a:spAutoFit/>
          </a:bodyPr>
          <a:lstStyle/>
          <a:p>
            <a:pPr marL="285750" indent="-285750">
              <a:lnSpc>
                <a:spcPct val="150000"/>
              </a:lnSpc>
              <a:buFont typeface="Wingdings" panose="05000000000000000000" pitchFamily="2" charset="2"/>
              <a:buChar char="§"/>
            </a:pPr>
            <a:r>
              <a:rPr lang="en-US" altLang="ko-KR" b="1" dirty="0"/>
              <a:t>Thompson Sampling – The theoretical theorems</a:t>
            </a:r>
            <a:endParaRPr lang="en-US" altLang="ko-KR" dirty="0"/>
          </a:p>
          <a:p>
            <a:pPr>
              <a:lnSpc>
                <a:spcPct val="150000"/>
              </a:lnSpc>
            </a:pPr>
            <a:endParaRPr lang="ko-KR" altLang="en-US" dirty="0"/>
          </a:p>
        </p:txBody>
      </p:sp>
      <p:sp>
        <p:nvSpPr>
          <p:cNvPr id="3" name="TextBox 2">
            <a:extLst>
              <a:ext uri="{FF2B5EF4-FFF2-40B4-BE49-F238E27FC236}">
                <a16:creationId xmlns:a16="http://schemas.microsoft.com/office/drawing/2014/main" id="{976CA91A-B47E-440F-98F4-AB33DC4E2D10}"/>
              </a:ext>
            </a:extLst>
          </p:cNvPr>
          <p:cNvSpPr txBox="1"/>
          <p:nvPr/>
        </p:nvSpPr>
        <p:spPr>
          <a:xfrm>
            <a:off x="506025" y="1317814"/>
            <a:ext cx="7608163" cy="646331"/>
          </a:xfrm>
          <a:prstGeom prst="rect">
            <a:avLst/>
          </a:prstGeom>
          <a:noFill/>
        </p:spPr>
        <p:txBody>
          <a:bodyPr wrap="square" rtlCol="0">
            <a:spAutoFit/>
          </a:bodyPr>
          <a:lstStyle/>
          <a:p>
            <a:r>
              <a:rPr lang="en-US" altLang="ko-KR" dirty="0"/>
              <a:t>Lai and Robbins(1985) proved the following </a:t>
            </a:r>
            <a:r>
              <a:rPr lang="en-US" altLang="ko-KR" dirty="0">
                <a:solidFill>
                  <a:srgbClr val="FF0000"/>
                </a:solidFill>
              </a:rPr>
              <a:t>lower bound on regret of any bandit algorithm</a:t>
            </a:r>
            <a:r>
              <a:rPr lang="en-US" altLang="ko-KR" dirty="0"/>
              <a:t> :  </a:t>
            </a:r>
            <a:endParaRPr lang="ko-KR" altLang="en-US" dirty="0"/>
          </a:p>
        </p:txBody>
      </p:sp>
      <p:sp>
        <p:nvSpPr>
          <p:cNvPr id="16" name="TextBox 15">
            <a:extLst>
              <a:ext uri="{FF2B5EF4-FFF2-40B4-BE49-F238E27FC236}">
                <a16:creationId xmlns:a16="http://schemas.microsoft.com/office/drawing/2014/main" id="{7E4A6CE9-77D2-4336-A770-64F3CB78C22E}"/>
              </a:ext>
            </a:extLst>
          </p:cNvPr>
          <p:cNvSpPr txBox="1"/>
          <p:nvPr/>
        </p:nvSpPr>
        <p:spPr>
          <a:xfrm>
            <a:off x="506024" y="3009740"/>
            <a:ext cx="7608163" cy="646331"/>
          </a:xfrm>
          <a:prstGeom prst="rect">
            <a:avLst/>
          </a:prstGeom>
          <a:noFill/>
        </p:spPr>
        <p:txBody>
          <a:bodyPr wrap="square" rtlCol="0">
            <a:spAutoFit/>
          </a:bodyPr>
          <a:lstStyle/>
          <a:p>
            <a:r>
              <a:rPr lang="en-US" altLang="ko-KR" dirty="0"/>
              <a:t>Auer et al. (2002) gave </a:t>
            </a:r>
            <a:r>
              <a:rPr lang="en-US" altLang="ko-KR" dirty="0">
                <a:solidFill>
                  <a:srgbClr val="FF0000"/>
                </a:solidFill>
              </a:rPr>
              <a:t>the UCB1 algorithm</a:t>
            </a:r>
            <a:r>
              <a:rPr lang="en-US" altLang="ko-KR" dirty="0"/>
              <a:t>, which is efficient and achieves the following bound :</a:t>
            </a:r>
            <a:endParaRPr lang="ko-KR" altLang="en-US" dirty="0"/>
          </a:p>
        </p:txBody>
      </p:sp>
      <p:pic>
        <p:nvPicPr>
          <p:cNvPr id="12" name="그림 11">
            <a:extLst>
              <a:ext uri="{FF2B5EF4-FFF2-40B4-BE49-F238E27FC236}">
                <a16:creationId xmlns:a16="http://schemas.microsoft.com/office/drawing/2014/main" id="{111BC569-D7D3-412B-8EAC-BF552EC9ADCB}"/>
              </a:ext>
            </a:extLst>
          </p:cNvPr>
          <p:cNvPicPr>
            <a:picLocks noChangeAspect="1"/>
          </p:cNvPicPr>
          <p:nvPr/>
        </p:nvPicPr>
        <p:blipFill>
          <a:blip r:embed="rId3"/>
          <a:stretch>
            <a:fillRect/>
          </a:stretch>
        </p:blipFill>
        <p:spPr>
          <a:xfrm>
            <a:off x="1536483" y="3586579"/>
            <a:ext cx="4242879" cy="799039"/>
          </a:xfrm>
          <a:prstGeom prst="rect">
            <a:avLst/>
          </a:prstGeom>
        </p:spPr>
      </p:pic>
      <p:sp>
        <p:nvSpPr>
          <p:cNvPr id="18" name="TextBox 17">
            <a:extLst>
              <a:ext uri="{FF2B5EF4-FFF2-40B4-BE49-F238E27FC236}">
                <a16:creationId xmlns:a16="http://schemas.microsoft.com/office/drawing/2014/main" id="{BD1F3DE4-D75D-4216-9799-83961E9F7FDE}"/>
              </a:ext>
            </a:extLst>
          </p:cNvPr>
          <p:cNvSpPr txBox="1"/>
          <p:nvPr/>
        </p:nvSpPr>
        <p:spPr>
          <a:xfrm>
            <a:off x="506024" y="4378500"/>
            <a:ext cx="7608163" cy="646331"/>
          </a:xfrm>
          <a:prstGeom prst="rect">
            <a:avLst/>
          </a:prstGeom>
          <a:noFill/>
        </p:spPr>
        <p:txBody>
          <a:bodyPr wrap="square" rtlCol="0">
            <a:spAutoFit/>
          </a:bodyPr>
          <a:lstStyle/>
          <a:p>
            <a:r>
              <a:rPr lang="en-US" altLang="ko-KR" dirty="0"/>
              <a:t>Agrawal and Goyal(2012) gave </a:t>
            </a:r>
            <a:r>
              <a:rPr lang="en-US" altLang="ko-KR" dirty="0">
                <a:solidFill>
                  <a:srgbClr val="FF0000"/>
                </a:solidFill>
              </a:rPr>
              <a:t>the TS algorithm</a:t>
            </a:r>
            <a:r>
              <a:rPr lang="en-US" altLang="ko-KR" dirty="0"/>
              <a:t>, which is efficient and achieves the following bound :</a:t>
            </a:r>
            <a:endParaRPr lang="ko-KR" altLang="en-US" dirty="0"/>
          </a:p>
        </p:txBody>
      </p:sp>
      <p:pic>
        <p:nvPicPr>
          <p:cNvPr id="2" name="그림 1">
            <a:extLst>
              <a:ext uri="{FF2B5EF4-FFF2-40B4-BE49-F238E27FC236}">
                <a16:creationId xmlns:a16="http://schemas.microsoft.com/office/drawing/2014/main" id="{25F5B19E-DC90-4CA7-B2CC-DEA71C2C5F32}"/>
              </a:ext>
            </a:extLst>
          </p:cNvPr>
          <p:cNvPicPr>
            <a:picLocks noChangeAspect="1"/>
          </p:cNvPicPr>
          <p:nvPr/>
        </p:nvPicPr>
        <p:blipFill>
          <a:blip r:embed="rId4"/>
          <a:stretch>
            <a:fillRect/>
          </a:stretch>
        </p:blipFill>
        <p:spPr>
          <a:xfrm>
            <a:off x="1536484" y="5141462"/>
            <a:ext cx="3426133" cy="833209"/>
          </a:xfrm>
          <a:prstGeom prst="rect">
            <a:avLst/>
          </a:prstGeom>
        </p:spPr>
      </p:pic>
      <p:pic>
        <p:nvPicPr>
          <p:cNvPr id="5" name="그림 4">
            <a:extLst>
              <a:ext uri="{FF2B5EF4-FFF2-40B4-BE49-F238E27FC236}">
                <a16:creationId xmlns:a16="http://schemas.microsoft.com/office/drawing/2014/main" id="{B1DDC0E6-F18F-48A7-B5D5-40FD0395466A}"/>
              </a:ext>
            </a:extLst>
          </p:cNvPr>
          <p:cNvPicPr>
            <a:picLocks noChangeAspect="1"/>
          </p:cNvPicPr>
          <p:nvPr/>
        </p:nvPicPr>
        <p:blipFill>
          <a:blip r:embed="rId5"/>
          <a:stretch>
            <a:fillRect/>
          </a:stretch>
        </p:blipFill>
        <p:spPr>
          <a:xfrm>
            <a:off x="1607504" y="2019536"/>
            <a:ext cx="3426134" cy="833045"/>
          </a:xfrm>
          <a:prstGeom prst="rect">
            <a:avLst/>
          </a:prstGeom>
        </p:spPr>
      </p:pic>
    </p:spTree>
    <p:extLst>
      <p:ext uri="{BB962C8B-B14F-4D97-AF65-F5344CB8AC3E}">
        <p14:creationId xmlns:p14="http://schemas.microsoft.com/office/powerpoint/2010/main" val="158421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3. Thompson Sampling</a:t>
            </a:r>
            <a:endParaRPr lang="ko-KR" altLang="en-US" dirty="0"/>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410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1" name="TextBox 10">
            <a:extLst>
              <a:ext uri="{FF2B5EF4-FFF2-40B4-BE49-F238E27FC236}">
                <a16:creationId xmlns:a16="http://schemas.microsoft.com/office/drawing/2014/main" id="{378CA870-17FE-4FD7-97C8-A5363303372B}"/>
              </a:ext>
            </a:extLst>
          </p:cNvPr>
          <p:cNvSpPr txBox="1"/>
          <p:nvPr/>
        </p:nvSpPr>
        <p:spPr>
          <a:xfrm>
            <a:off x="213297" y="650776"/>
            <a:ext cx="8520538" cy="873572"/>
          </a:xfrm>
          <a:prstGeom prst="rect">
            <a:avLst/>
          </a:prstGeom>
          <a:noFill/>
        </p:spPr>
        <p:txBody>
          <a:bodyPr wrap="square" rtlCol="0" anchor="ctr">
            <a:spAutoFit/>
          </a:bodyPr>
          <a:lstStyle/>
          <a:p>
            <a:pPr marL="285750" indent="-285750">
              <a:lnSpc>
                <a:spcPct val="150000"/>
              </a:lnSpc>
              <a:buFont typeface="Wingdings" panose="05000000000000000000" pitchFamily="2" charset="2"/>
              <a:buChar char="§"/>
            </a:pPr>
            <a:r>
              <a:rPr lang="en-US" altLang="ko-KR" b="1" dirty="0"/>
              <a:t>Thompson Sampling – The theoretical theorems</a:t>
            </a:r>
            <a:endParaRPr lang="en-US" altLang="ko-KR" dirty="0"/>
          </a:p>
          <a:p>
            <a:pPr>
              <a:lnSpc>
                <a:spcPct val="150000"/>
              </a:lnSpc>
            </a:pPr>
            <a:endParaRPr lang="ko-KR" altLang="en-US" dirty="0"/>
          </a:p>
        </p:txBody>
      </p:sp>
      <p:sp>
        <p:nvSpPr>
          <p:cNvPr id="3" name="TextBox 2">
            <a:extLst>
              <a:ext uri="{FF2B5EF4-FFF2-40B4-BE49-F238E27FC236}">
                <a16:creationId xmlns:a16="http://schemas.microsoft.com/office/drawing/2014/main" id="{976CA91A-B47E-440F-98F4-AB33DC4E2D10}"/>
              </a:ext>
            </a:extLst>
          </p:cNvPr>
          <p:cNvSpPr txBox="1"/>
          <p:nvPr/>
        </p:nvSpPr>
        <p:spPr>
          <a:xfrm>
            <a:off x="506025" y="1317814"/>
            <a:ext cx="7608163" cy="646331"/>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Lai and Robbins(1985) proved the following </a:t>
            </a:r>
            <a:r>
              <a:rPr lang="en-US" altLang="ko-KR" dirty="0">
                <a:solidFill>
                  <a:srgbClr val="FF0000"/>
                </a:solidFill>
              </a:rPr>
              <a:t>lower bound on regret of any bandit algorithm </a:t>
            </a:r>
            <a:r>
              <a:rPr lang="en-US" altLang="ko-KR" dirty="0"/>
              <a:t>:  </a:t>
            </a:r>
            <a:endParaRPr lang="ko-KR" altLang="en-US" dirty="0"/>
          </a:p>
        </p:txBody>
      </p:sp>
      <p:sp>
        <p:nvSpPr>
          <p:cNvPr id="18" name="TextBox 17">
            <a:extLst>
              <a:ext uri="{FF2B5EF4-FFF2-40B4-BE49-F238E27FC236}">
                <a16:creationId xmlns:a16="http://schemas.microsoft.com/office/drawing/2014/main" id="{BD1F3DE4-D75D-4216-9799-83961E9F7FDE}"/>
              </a:ext>
            </a:extLst>
          </p:cNvPr>
          <p:cNvSpPr txBox="1"/>
          <p:nvPr/>
        </p:nvSpPr>
        <p:spPr>
          <a:xfrm>
            <a:off x="506025" y="3199101"/>
            <a:ext cx="7608163" cy="646331"/>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Agrawal and Goyal(2013) gave </a:t>
            </a:r>
            <a:r>
              <a:rPr lang="en-US" altLang="ko-KR" dirty="0">
                <a:solidFill>
                  <a:srgbClr val="FF0000"/>
                </a:solidFill>
              </a:rPr>
              <a:t>the TS algorithm</a:t>
            </a:r>
            <a:r>
              <a:rPr lang="en-US" altLang="ko-KR" dirty="0"/>
              <a:t>, which is efficient and achieves the following bound (</a:t>
            </a:r>
            <a:r>
              <a:rPr lang="en-US" altLang="ko-KR" dirty="0">
                <a:solidFill>
                  <a:srgbClr val="FF0000"/>
                </a:solidFill>
              </a:rPr>
              <a:t>For the</a:t>
            </a:r>
            <a:r>
              <a:rPr lang="ko-KR" altLang="en-US" dirty="0">
                <a:solidFill>
                  <a:srgbClr val="FF0000"/>
                </a:solidFill>
              </a:rPr>
              <a:t> </a:t>
            </a:r>
            <a:r>
              <a:rPr lang="en-US" altLang="ko-KR" dirty="0">
                <a:solidFill>
                  <a:srgbClr val="FF0000"/>
                </a:solidFill>
              </a:rPr>
              <a:t>N-armed</a:t>
            </a:r>
            <a:r>
              <a:rPr lang="ko-KR" altLang="en-US" dirty="0">
                <a:solidFill>
                  <a:srgbClr val="FF0000"/>
                </a:solidFill>
              </a:rPr>
              <a:t> </a:t>
            </a:r>
            <a:r>
              <a:rPr lang="en-US" altLang="ko-KR" dirty="0">
                <a:solidFill>
                  <a:srgbClr val="FF0000"/>
                </a:solidFill>
              </a:rPr>
              <a:t>stochastic</a:t>
            </a:r>
            <a:r>
              <a:rPr lang="ko-KR" altLang="en-US" dirty="0">
                <a:solidFill>
                  <a:srgbClr val="FF0000"/>
                </a:solidFill>
              </a:rPr>
              <a:t> </a:t>
            </a:r>
            <a:r>
              <a:rPr lang="en-US" altLang="ko-KR" dirty="0">
                <a:solidFill>
                  <a:srgbClr val="FF0000"/>
                </a:solidFill>
              </a:rPr>
              <a:t>bandit</a:t>
            </a:r>
            <a:r>
              <a:rPr lang="ko-KR" altLang="en-US" dirty="0">
                <a:solidFill>
                  <a:srgbClr val="FF0000"/>
                </a:solidFill>
              </a:rPr>
              <a:t> </a:t>
            </a:r>
            <a:r>
              <a:rPr lang="en-US" altLang="ko-KR" dirty="0">
                <a:solidFill>
                  <a:srgbClr val="FF0000"/>
                </a:solidFill>
              </a:rPr>
              <a:t>problem</a:t>
            </a:r>
            <a:r>
              <a:rPr lang="en-US" altLang="ko-KR" dirty="0"/>
              <a:t>)  :</a:t>
            </a:r>
            <a:endParaRPr lang="ko-KR" altLang="en-US" dirty="0"/>
          </a:p>
        </p:txBody>
      </p:sp>
      <p:pic>
        <p:nvPicPr>
          <p:cNvPr id="5" name="그림 4">
            <a:extLst>
              <a:ext uri="{FF2B5EF4-FFF2-40B4-BE49-F238E27FC236}">
                <a16:creationId xmlns:a16="http://schemas.microsoft.com/office/drawing/2014/main" id="{B1DDC0E6-F18F-48A7-B5D5-40FD0395466A}"/>
              </a:ext>
            </a:extLst>
          </p:cNvPr>
          <p:cNvPicPr>
            <a:picLocks noChangeAspect="1"/>
          </p:cNvPicPr>
          <p:nvPr/>
        </p:nvPicPr>
        <p:blipFill>
          <a:blip r:embed="rId3"/>
          <a:stretch>
            <a:fillRect/>
          </a:stretch>
        </p:blipFill>
        <p:spPr>
          <a:xfrm>
            <a:off x="2597039" y="2165100"/>
            <a:ext cx="3426134" cy="833045"/>
          </a:xfrm>
          <a:prstGeom prst="rect">
            <a:avLst/>
          </a:prstGeom>
        </p:spPr>
      </p:pic>
      <p:pic>
        <p:nvPicPr>
          <p:cNvPr id="6" name="그림 5">
            <a:extLst>
              <a:ext uri="{FF2B5EF4-FFF2-40B4-BE49-F238E27FC236}">
                <a16:creationId xmlns:a16="http://schemas.microsoft.com/office/drawing/2014/main" id="{624AB8D2-FE18-4736-9B9D-9D162230A896}"/>
              </a:ext>
            </a:extLst>
          </p:cNvPr>
          <p:cNvPicPr>
            <a:picLocks noChangeAspect="1"/>
          </p:cNvPicPr>
          <p:nvPr/>
        </p:nvPicPr>
        <p:blipFill>
          <a:blip r:embed="rId4"/>
          <a:stretch>
            <a:fillRect/>
          </a:stretch>
        </p:blipFill>
        <p:spPr>
          <a:xfrm>
            <a:off x="1663061" y="4046388"/>
            <a:ext cx="5294090" cy="1867637"/>
          </a:xfrm>
          <a:prstGeom prst="rect">
            <a:avLst/>
          </a:prstGeom>
        </p:spPr>
      </p:pic>
      <p:sp>
        <p:nvSpPr>
          <p:cNvPr id="9" name="직사각형 8">
            <a:extLst>
              <a:ext uri="{FF2B5EF4-FFF2-40B4-BE49-F238E27FC236}">
                <a16:creationId xmlns:a16="http://schemas.microsoft.com/office/drawing/2014/main" id="{F695345A-68C9-4F8C-8378-0CDFC3AA84F0}"/>
              </a:ext>
            </a:extLst>
          </p:cNvPr>
          <p:cNvSpPr/>
          <p:nvPr/>
        </p:nvSpPr>
        <p:spPr bwMode="auto">
          <a:xfrm>
            <a:off x="1663061" y="5654062"/>
            <a:ext cx="3507141" cy="25996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800" b="0" i="0" u="none" strike="noStrike" cap="none" normalizeH="0" baseline="0">
              <a:ln>
                <a:noFill/>
              </a:ln>
              <a:solidFill>
                <a:schemeClr val="tx1"/>
              </a:solidFill>
              <a:effectLst/>
              <a:latin typeface="Times New Roman" panose="02020603050405020304" pitchFamily="18" charset="0"/>
              <a:ea typeface="굴림" panose="020B0600000101010101" pitchFamily="50" charset="-127"/>
            </a:endParaRPr>
          </a:p>
        </p:txBody>
      </p:sp>
      <p:grpSp>
        <p:nvGrpSpPr>
          <p:cNvPr id="12" name="그룹 11">
            <a:extLst>
              <a:ext uri="{FF2B5EF4-FFF2-40B4-BE49-F238E27FC236}">
                <a16:creationId xmlns:a16="http://schemas.microsoft.com/office/drawing/2014/main" id="{58BB4F31-AD46-48FC-9E36-D2177C8E8E31}"/>
              </a:ext>
            </a:extLst>
          </p:cNvPr>
          <p:cNvGrpSpPr/>
          <p:nvPr/>
        </p:nvGrpSpPr>
        <p:grpSpPr>
          <a:xfrm>
            <a:off x="1121523" y="4948983"/>
            <a:ext cx="7202841" cy="742950"/>
            <a:chOff x="1663061" y="4911112"/>
            <a:chExt cx="7202841" cy="742950"/>
          </a:xfrm>
        </p:grpSpPr>
        <p:pic>
          <p:nvPicPr>
            <p:cNvPr id="2" name="그림 1">
              <a:extLst>
                <a:ext uri="{FF2B5EF4-FFF2-40B4-BE49-F238E27FC236}">
                  <a16:creationId xmlns:a16="http://schemas.microsoft.com/office/drawing/2014/main" id="{31E02A54-F117-44AE-A9E5-751EB4D83BBD}"/>
                </a:ext>
              </a:extLst>
            </p:cNvPr>
            <p:cNvPicPr>
              <a:picLocks noChangeAspect="1"/>
            </p:cNvPicPr>
            <p:nvPr/>
          </p:nvPicPr>
          <p:blipFill>
            <a:blip r:embed="rId5"/>
            <a:stretch>
              <a:fillRect/>
            </a:stretch>
          </p:blipFill>
          <p:spPr>
            <a:xfrm>
              <a:off x="6822118" y="4911112"/>
              <a:ext cx="1447800" cy="409575"/>
            </a:xfrm>
            <a:prstGeom prst="rect">
              <a:avLst/>
            </a:prstGeom>
          </p:spPr>
        </p:pic>
        <p:pic>
          <p:nvPicPr>
            <p:cNvPr id="7" name="그림 6">
              <a:extLst>
                <a:ext uri="{FF2B5EF4-FFF2-40B4-BE49-F238E27FC236}">
                  <a16:creationId xmlns:a16="http://schemas.microsoft.com/office/drawing/2014/main" id="{C09808CE-43BA-4969-953A-453D098B6443}"/>
                </a:ext>
              </a:extLst>
            </p:cNvPr>
            <p:cNvPicPr>
              <a:picLocks noChangeAspect="1"/>
            </p:cNvPicPr>
            <p:nvPr/>
          </p:nvPicPr>
          <p:blipFill>
            <a:blip r:embed="rId6"/>
            <a:stretch>
              <a:fillRect/>
            </a:stretch>
          </p:blipFill>
          <p:spPr>
            <a:xfrm>
              <a:off x="1663061" y="5320687"/>
              <a:ext cx="3533775" cy="333375"/>
            </a:xfrm>
            <a:prstGeom prst="rect">
              <a:avLst/>
            </a:prstGeom>
          </p:spPr>
        </p:pic>
        <p:pic>
          <p:nvPicPr>
            <p:cNvPr id="8" name="그림 7">
              <a:extLst>
                <a:ext uri="{FF2B5EF4-FFF2-40B4-BE49-F238E27FC236}">
                  <a16:creationId xmlns:a16="http://schemas.microsoft.com/office/drawing/2014/main" id="{95106050-7026-49A3-80BB-2D393F7D69F0}"/>
                </a:ext>
              </a:extLst>
            </p:cNvPr>
            <p:cNvPicPr>
              <a:picLocks noChangeAspect="1"/>
            </p:cNvPicPr>
            <p:nvPr/>
          </p:nvPicPr>
          <p:blipFill>
            <a:blip r:embed="rId7"/>
            <a:stretch>
              <a:fillRect/>
            </a:stretch>
          </p:blipFill>
          <p:spPr>
            <a:xfrm>
              <a:off x="5170202" y="5385471"/>
              <a:ext cx="3695700" cy="219075"/>
            </a:xfrm>
            <a:prstGeom prst="rect">
              <a:avLst/>
            </a:prstGeom>
          </p:spPr>
        </p:pic>
        <p:pic>
          <p:nvPicPr>
            <p:cNvPr id="10" name="그림 9">
              <a:extLst>
                <a:ext uri="{FF2B5EF4-FFF2-40B4-BE49-F238E27FC236}">
                  <a16:creationId xmlns:a16="http://schemas.microsoft.com/office/drawing/2014/main" id="{60A96176-841E-4300-8F58-488A86B05A83}"/>
                </a:ext>
              </a:extLst>
            </p:cNvPr>
            <p:cNvPicPr>
              <a:picLocks noChangeAspect="1"/>
            </p:cNvPicPr>
            <p:nvPr/>
          </p:nvPicPr>
          <p:blipFill>
            <a:blip r:embed="rId8"/>
            <a:stretch>
              <a:fillRect/>
            </a:stretch>
          </p:blipFill>
          <p:spPr>
            <a:xfrm>
              <a:off x="1663061" y="4964480"/>
              <a:ext cx="5543550" cy="371475"/>
            </a:xfrm>
            <a:prstGeom prst="rect">
              <a:avLst/>
            </a:prstGeom>
          </p:spPr>
        </p:pic>
      </p:grpSp>
    </p:spTree>
    <p:extLst>
      <p:ext uri="{BB962C8B-B14F-4D97-AF65-F5344CB8AC3E}">
        <p14:creationId xmlns:p14="http://schemas.microsoft.com/office/powerpoint/2010/main" val="1928704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3. Thompson Sampling</a:t>
            </a:r>
            <a:endParaRPr lang="ko-KR" altLang="en-US" dirty="0"/>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410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7" name="TextBox 6">
            <a:extLst>
              <a:ext uri="{FF2B5EF4-FFF2-40B4-BE49-F238E27FC236}">
                <a16:creationId xmlns:a16="http://schemas.microsoft.com/office/drawing/2014/main" id="{CFE1C8DE-0D8C-43BC-87B5-5F550FFB09C8}"/>
              </a:ext>
            </a:extLst>
          </p:cNvPr>
          <p:cNvSpPr txBox="1"/>
          <p:nvPr/>
        </p:nvSpPr>
        <p:spPr>
          <a:xfrm>
            <a:off x="60884" y="766812"/>
            <a:ext cx="3879541" cy="646331"/>
          </a:xfrm>
          <a:prstGeom prst="rect">
            <a:avLst/>
          </a:prstGeom>
          <a:noFill/>
        </p:spPr>
        <p:txBody>
          <a:bodyPr wrap="square" rtlCol="0">
            <a:spAutoFit/>
          </a:bodyPr>
          <a:lstStyle/>
          <a:p>
            <a:pPr marL="285750" indent="-285750">
              <a:buFont typeface="Wingdings" panose="05000000000000000000" pitchFamily="2" charset="2"/>
              <a:buChar char="§"/>
            </a:pPr>
            <a:r>
              <a:rPr lang="en-US" altLang="ko-KR" b="1" dirty="0"/>
              <a:t> Real data Analysis</a:t>
            </a:r>
          </a:p>
          <a:p>
            <a:endParaRPr lang="ko-KR" altLang="en-US" dirty="0"/>
          </a:p>
        </p:txBody>
      </p:sp>
      <p:sp>
        <p:nvSpPr>
          <p:cNvPr id="9" name="TextBox 8">
            <a:extLst>
              <a:ext uri="{FF2B5EF4-FFF2-40B4-BE49-F238E27FC236}">
                <a16:creationId xmlns:a16="http://schemas.microsoft.com/office/drawing/2014/main" id="{43EFD3F5-0FFE-4AB1-A2E5-F948EE1856FD}"/>
              </a:ext>
            </a:extLst>
          </p:cNvPr>
          <p:cNvSpPr txBox="1"/>
          <p:nvPr/>
        </p:nvSpPr>
        <p:spPr>
          <a:xfrm>
            <a:off x="257938" y="3685092"/>
            <a:ext cx="8628124" cy="2585323"/>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We now consider an online advertising application. Given a user visiting a publisher page, the problem is to select the best advertisement for that user.</a:t>
            </a:r>
          </a:p>
          <a:p>
            <a:endParaRPr lang="en-US" altLang="ko-KR" dirty="0"/>
          </a:p>
          <a:p>
            <a:pPr marL="285750" indent="-285750">
              <a:buFont typeface="Arial" panose="020B0604020202020204" pitchFamily="34" charset="0"/>
              <a:buChar char="•"/>
            </a:pPr>
            <a:r>
              <a:rPr lang="en-US" altLang="ko-KR" dirty="0"/>
              <a:t>A key element in</a:t>
            </a:r>
            <a:r>
              <a:rPr lang="ko-KR" altLang="en-US" dirty="0"/>
              <a:t> </a:t>
            </a:r>
            <a:r>
              <a:rPr lang="en-US" altLang="ko-KR" dirty="0"/>
              <a:t>this</a:t>
            </a:r>
            <a:r>
              <a:rPr lang="ko-KR" altLang="en-US" dirty="0"/>
              <a:t> </a:t>
            </a:r>
            <a:r>
              <a:rPr lang="en-US" altLang="ko-KR" dirty="0"/>
              <a:t>matching problem is the click-through rate(CTR) estimation : what is the probability that a given ad will be clicked given some context (user, page visited)</a:t>
            </a:r>
          </a:p>
          <a:p>
            <a:endParaRPr lang="en-US" altLang="ko-KR" dirty="0"/>
          </a:p>
          <a:p>
            <a:pPr marL="285750" indent="-285750">
              <a:buFont typeface="Arial" panose="020B0604020202020204" pitchFamily="34" charset="0"/>
              <a:buChar char="•"/>
            </a:pPr>
            <a:r>
              <a:rPr lang="en-US" altLang="ko-KR" dirty="0"/>
              <a:t>There is of course a fundamental exploration / exploitation dilemma here : in order to learn the CTR of an ad, it needs to be displayed, leading to a potential loss of short-term revenue.</a:t>
            </a:r>
            <a:endParaRPr lang="ko-KR" altLang="en-US" dirty="0"/>
          </a:p>
        </p:txBody>
      </p:sp>
      <p:pic>
        <p:nvPicPr>
          <p:cNvPr id="8" name="그림 7" descr="사람, 실외, 벤치, 담장이(가) 표시된 사진&#10;&#10;자동 생성된 설명">
            <a:extLst>
              <a:ext uri="{FF2B5EF4-FFF2-40B4-BE49-F238E27FC236}">
                <a16:creationId xmlns:a16="http://schemas.microsoft.com/office/drawing/2014/main" id="{21730590-A60D-4C12-A01D-35C1F72C5C75}"/>
              </a:ext>
            </a:extLst>
          </p:cNvPr>
          <p:cNvPicPr>
            <a:picLocks noChangeAspect="1"/>
          </p:cNvPicPr>
          <p:nvPr/>
        </p:nvPicPr>
        <p:blipFill>
          <a:blip r:embed="rId3"/>
          <a:stretch>
            <a:fillRect/>
          </a:stretch>
        </p:blipFill>
        <p:spPr>
          <a:xfrm>
            <a:off x="1020932" y="1336199"/>
            <a:ext cx="2919493" cy="1941581"/>
          </a:xfrm>
          <a:prstGeom prst="rect">
            <a:avLst/>
          </a:prstGeom>
        </p:spPr>
      </p:pic>
      <p:sp>
        <p:nvSpPr>
          <p:cNvPr id="10" name="TextBox 9">
            <a:extLst>
              <a:ext uri="{FF2B5EF4-FFF2-40B4-BE49-F238E27FC236}">
                <a16:creationId xmlns:a16="http://schemas.microsoft.com/office/drawing/2014/main" id="{E6FC60DD-B93B-4611-BC2C-97DF5CBB29AF}"/>
              </a:ext>
            </a:extLst>
          </p:cNvPr>
          <p:cNvSpPr txBox="1"/>
          <p:nvPr/>
        </p:nvSpPr>
        <p:spPr>
          <a:xfrm>
            <a:off x="1091951" y="3277780"/>
            <a:ext cx="2752079" cy="246221"/>
          </a:xfrm>
          <a:prstGeom prst="rect">
            <a:avLst/>
          </a:prstGeom>
          <a:noFill/>
        </p:spPr>
        <p:txBody>
          <a:bodyPr wrap="square" rtlCol="0">
            <a:spAutoFit/>
          </a:bodyPr>
          <a:lstStyle/>
          <a:p>
            <a:r>
              <a:rPr lang="en-US" altLang="ko-KR" sz="1000" dirty="0"/>
              <a:t>https://blog.naver.com/cutycuty02/140084223813</a:t>
            </a:r>
            <a:endParaRPr lang="ko-KR" altLang="en-US" sz="1000" dirty="0"/>
          </a:p>
        </p:txBody>
      </p:sp>
    </p:spTree>
    <p:extLst>
      <p:ext uri="{BB962C8B-B14F-4D97-AF65-F5344CB8AC3E}">
        <p14:creationId xmlns:p14="http://schemas.microsoft.com/office/powerpoint/2010/main" val="2435658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3. Thompson Sampling</a:t>
            </a:r>
            <a:endParaRPr lang="ko-KR" altLang="en-US" dirty="0"/>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410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6" name="그림 5">
            <a:extLst>
              <a:ext uri="{FF2B5EF4-FFF2-40B4-BE49-F238E27FC236}">
                <a16:creationId xmlns:a16="http://schemas.microsoft.com/office/drawing/2014/main" id="{E2B4B214-B8AF-49EF-A6F3-674C099EF791}"/>
              </a:ext>
            </a:extLst>
          </p:cNvPr>
          <p:cNvPicPr>
            <a:picLocks noChangeAspect="1"/>
          </p:cNvPicPr>
          <p:nvPr/>
        </p:nvPicPr>
        <p:blipFill>
          <a:blip r:embed="rId3"/>
          <a:stretch>
            <a:fillRect/>
          </a:stretch>
        </p:blipFill>
        <p:spPr>
          <a:xfrm>
            <a:off x="1996366" y="1336199"/>
            <a:ext cx="6860220" cy="368879"/>
          </a:xfrm>
          <a:prstGeom prst="rect">
            <a:avLst/>
          </a:prstGeom>
        </p:spPr>
      </p:pic>
      <p:sp>
        <p:nvSpPr>
          <p:cNvPr id="7" name="TextBox 6">
            <a:extLst>
              <a:ext uri="{FF2B5EF4-FFF2-40B4-BE49-F238E27FC236}">
                <a16:creationId xmlns:a16="http://schemas.microsoft.com/office/drawing/2014/main" id="{CFE1C8DE-0D8C-43BC-87B5-5F550FFB09C8}"/>
              </a:ext>
            </a:extLst>
          </p:cNvPr>
          <p:cNvSpPr txBox="1"/>
          <p:nvPr/>
        </p:nvSpPr>
        <p:spPr>
          <a:xfrm>
            <a:off x="0" y="874307"/>
            <a:ext cx="3879541" cy="646331"/>
          </a:xfrm>
          <a:prstGeom prst="rect">
            <a:avLst/>
          </a:prstGeom>
          <a:noFill/>
        </p:spPr>
        <p:txBody>
          <a:bodyPr wrap="square" rtlCol="0">
            <a:spAutoFit/>
          </a:bodyPr>
          <a:lstStyle/>
          <a:p>
            <a:pPr marL="285750" indent="-285750">
              <a:buFont typeface="Wingdings" panose="05000000000000000000" pitchFamily="2" charset="2"/>
              <a:buChar char="§"/>
            </a:pPr>
            <a:r>
              <a:rPr lang="en-US" altLang="ko-KR" b="1" dirty="0"/>
              <a:t>Real data Analysis</a:t>
            </a:r>
          </a:p>
          <a:p>
            <a:endParaRPr lang="ko-KR" altLang="en-US" dirty="0"/>
          </a:p>
        </p:txBody>
      </p:sp>
      <p:sp>
        <p:nvSpPr>
          <p:cNvPr id="9" name="TextBox 8">
            <a:extLst>
              <a:ext uri="{FF2B5EF4-FFF2-40B4-BE49-F238E27FC236}">
                <a16:creationId xmlns:a16="http://schemas.microsoft.com/office/drawing/2014/main" id="{43EFD3F5-0FFE-4AB1-A2E5-F948EE1856FD}"/>
              </a:ext>
            </a:extLst>
          </p:cNvPr>
          <p:cNvSpPr txBox="1"/>
          <p:nvPr/>
        </p:nvSpPr>
        <p:spPr>
          <a:xfrm>
            <a:off x="287414" y="1336199"/>
            <a:ext cx="8628124" cy="2031325"/>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In this paper, we consider standard regularized logistic regression for predicting CTR.</a:t>
            </a:r>
          </a:p>
          <a:p>
            <a:endParaRPr lang="en-US" altLang="ko-KR" dirty="0"/>
          </a:p>
          <a:p>
            <a:pPr marL="285750" indent="-285750">
              <a:buFont typeface="Arial" panose="020B0604020202020204" pitchFamily="34" charset="0"/>
              <a:buChar char="•"/>
            </a:pPr>
            <a:r>
              <a:rPr lang="en-US" altLang="ko-KR" dirty="0"/>
              <a:t>There are several features representing the user, page, ad, as well as conjunctions of these features.</a:t>
            </a:r>
          </a:p>
          <a:p>
            <a:endParaRPr lang="en-US" altLang="ko-KR" dirty="0"/>
          </a:p>
          <a:p>
            <a:pPr marL="285750" indent="-285750">
              <a:buFont typeface="Arial" panose="020B0604020202020204" pitchFamily="34" charset="0"/>
              <a:buChar char="•"/>
            </a:pPr>
            <a:r>
              <a:rPr lang="en-US" altLang="ko-KR" dirty="0"/>
              <a:t>In our model, </a:t>
            </a:r>
            <a:r>
              <a:rPr lang="en-US" altLang="ko-KR" dirty="0">
                <a:solidFill>
                  <a:srgbClr val="FF0000"/>
                </a:solidFill>
              </a:rPr>
              <a:t>the posterior distribution on the weights </a:t>
            </a:r>
            <a:r>
              <a:rPr lang="en-US" altLang="ko-KR" dirty="0"/>
              <a:t>is approximated by a Gaussian distribution with diagonal covariance matrix. (Laplace Approximation)</a:t>
            </a:r>
            <a:endParaRPr lang="ko-KR" altLang="en-US" dirty="0"/>
          </a:p>
        </p:txBody>
      </p:sp>
      <p:pic>
        <p:nvPicPr>
          <p:cNvPr id="2" name="그림 1">
            <a:extLst>
              <a:ext uri="{FF2B5EF4-FFF2-40B4-BE49-F238E27FC236}">
                <a16:creationId xmlns:a16="http://schemas.microsoft.com/office/drawing/2014/main" id="{7D2F6D04-71CE-466B-B3F3-B3503DCD8778}"/>
              </a:ext>
            </a:extLst>
          </p:cNvPr>
          <p:cNvPicPr>
            <a:picLocks noChangeAspect="1"/>
          </p:cNvPicPr>
          <p:nvPr/>
        </p:nvPicPr>
        <p:blipFill>
          <a:blip r:embed="rId4"/>
          <a:stretch>
            <a:fillRect/>
          </a:stretch>
        </p:blipFill>
        <p:spPr>
          <a:xfrm>
            <a:off x="1113645" y="3429000"/>
            <a:ext cx="6844129" cy="2726714"/>
          </a:xfrm>
          <a:prstGeom prst="rect">
            <a:avLst/>
          </a:prstGeom>
        </p:spPr>
      </p:pic>
    </p:spTree>
    <p:extLst>
      <p:ext uri="{BB962C8B-B14F-4D97-AF65-F5344CB8AC3E}">
        <p14:creationId xmlns:p14="http://schemas.microsoft.com/office/powerpoint/2010/main" val="1395247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3. Thompson Sampling</a:t>
            </a:r>
            <a:endParaRPr lang="ko-KR" altLang="en-US" dirty="0"/>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410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6" name="그림 5">
            <a:extLst>
              <a:ext uri="{FF2B5EF4-FFF2-40B4-BE49-F238E27FC236}">
                <a16:creationId xmlns:a16="http://schemas.microsoft.com/office/drawing/2014/main" id="{E2B4B214-B8AF-49EF-A6F3-674C099EF791}"/>
              </a:ext>
            </a:extLst>
          </p:cNvPr>
          <p:cNvPicPr>
            <a:picLocks noChangeAspect="1"/>
          </p:cNvPicPr>
          <p:nvPr/>
        </p:nvPicPr>
        <p:blipFill>
          <a:blip r:embed="rId3"/>
          <a:stretch>
            <a:fillRect/>
          </a:stretch>
        </p:blipFill>
        <p:spPr>
          <a:xfrm>
            <a:off x="1996366" y="1336199"/>
            <a:ext cx="6860220" cy="368879"/>
          </a:xfrm>
          <a:prstGeom prst="rect">
            <a:avLst/>
          </a:prstGeom>
        </p:spPr>
      </p:pic>
      <p:sp>
        <p:nvSpPr>
          <p:cNvPr id="7" name="TextBox 6">
            <a:extLst>
              <a:ext uri="{FF2B5EF4-FFF2-40B4-BE49-F238E27FC236}">
                <a16:creationId xmlns:a16="http://schemas.microsoft.com/office/drawing/2014/main" id="{CFE1C8DE-0D8C-43BC-87B5-5F550FFB09C8}"/>
              </a:ext>
            </a:extLst>
          </p:cNvPr>
          <p:cNvSpPr txBox="1"/>
          <p:nvPr/>
        </p:nvSpPr>
        <p:spPr>
          <a:xfrm>
            <a:off x="0" y="692789"/>
            <a:ext cx="3879541" cy="646331"/>
          </a:xfrm>
          <a:prstGeom prst="rect">
            <a:avLst/>
          </a:prstGeom>
          <a:noFill/>
        </p:spPr>
        <p:txBody>
          <a:bodyPr wrap="square" rtlCol="0">
            <a:spAutoFit/>
          </a:bodyPr>
          <a:lstStyle/>
          <a:p>
            <a:pPr marL="285750" indent="-285750">
              <a:buFont typeface="Wingdings" panose="05000000000000000000" pitchFamily="2" charset="2"/>
              <a:buChar char="§"/>
            </a:pPr>
            <a:r>
              <a:rPr lang="en-US" altLang="ko-KR" b="1" dirty="0"/>
              <a:t>Real data Analysis</a:t>
            </a:r>
          </a:p>
          <a:p>
            <a:endParaRPr lang="ko-KR" altLang="en-US" dirty="0"/>
          </a:p>
        </p:txBody>
      </p:sp>
      <p:sp>
        <p:nvSpPr>
          <p:cNvPr id="9" name="TextBox 8">
            <a:extLst>
              <a:ext uri="{FF2B5EF4-FFF2-40B4-BE49-F238E27FC236}">
                <a16:creationId xmlns:a16="http://schemas.microsoft.com/office/drawing/2014/main" id="{43EFD3F5-0FFE-4AB1-A2E5-F948EE1856FD}"/>
              </a:ext>
            </a:extLst>
          </p:cNvPr>
          <p:cNvSpPr txBox="1"/>
          <p:nvPr/>
        </p:nvSpPr>
        <p:spPr>
          <a:xfrm>
            <a:off x="408372" y="1152479"/>
            <a:ext cx="8628124" cy="2308324"/>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The model is updated every hour as described in algorithm 3.</a:t>
            </a:r>
          </a:p>
          <a:p>
            <a:endParaRPr lang="en-US" altLang="ko-KR" dirty="0"/>
          </a:p>
          <a:p>
            <a:pPr marL="285750" indent="-285750">
              <a:buFont typeface="Arial" panose="020B0604020202020204" pitchFamily="34" charset="0"/>
              <a:buChar char="•"/>
            </a:pPr>
            <a:r>
              <a:rPr lang="en-US" altLang="ko-KR" dirty="0"/>
              <a:t>A feature vector is constructed for every (context, ad) pair and the policy decides which ad to show.</a:t>
            </a:r>
          </a:p>
          <a:p>
            <a:endParaRPr lang="en-US" altLang="ko-KR" dirty="0"/>
          </a:p>
          <a:p>
            <a:pPr marL="285750" indent="-285750">
              <a:buFont typeface="Arial" panose="020B0604020202020204" pitchFamily="34" charset="0"/>
              <a:buChar char="•"/>
            </a:pPr>
            <a:r>
              <a:rPr lang="en-US" altLang="ko-KR" dirty="0"/>
              <a:t>The total number of clicks received during this one hour period is the reward.</a:t>
            </a:r>
          </a:p>
          <a:p>
            <a:endParaRPr lang="en-US" altLang="ko-KR" dirty="0"/>
          </a:p>
          <a:p>
            <a:pPr marL="285750" indent="-285750">
              <a:buFont typeface="Arial" panose="020B0604020202020204" pitchFamily="34" charset="0"/>
              <a:buChar char="•"/>
            </a:pPr>
            <a:r>
              <a:rPr lang="en-US" altLang="ko-KR" dirty="0"/>
              <a:t>Several explore / exploit strategies are compared :</a:t>
            </a:r>
            <a:endParaRPr lang="ko-KR" altLang="en-US" dirty="0"/>
          </a:p>
        </p:txBody>
      </p:sp>
      <p:pic>
        <p:nvPicPr>
          <p:cNvPr id="2" name="그림 1">
            <a:extLst>
              <a:ext uri="{FF2B5EF4-FFF2-40B4-BE49-F238E27FC236}">
                <a16:creationId xmlns:a16="http://schemas.microsoft.com/office/drawing/2014/main" id="{50F6D3F1-BDA6-4AE6-B57E-D75CA4C33393}"/>
              </a:ext>
            </a:extLst>
          </p:cNvPr>
          <p:cNvPicPr>
            <a:picLocks noChangeAspect="1"/>
          </p:cNvPicPr>
          <p:nvPr/>
        </p:nvPicPr>
        <p:blipFill>
          <a:blip r:embed="rId4"/>
          <a:stretch>
            <a:fillRect/>
          </a:stretch>
        </p:blipFill>
        <p:spPr>
          <a:xfrm>
            <a:off x="1566954" y="3644523"/>
            <a:ext cx="6310960" cy="2021113"/>
          </a:xfrm>
          <a:prstGeom prst="rect">
            <a:avLst/>
          </a:prstGeom>
        </p:spPr>
      </p:pic>
      <p:pic>
        <p:nvPicPr>
          <p:cNvPr id="3" name="그림 2">
            <a:extLst>
              <a:ext uri="{FF2B5EF4-FFF2-40B4-BE49-F238E27FC236}">
                <a16:creationId xmlns:a16="http://schemas.microsoft.com/office/drawing/2014/main" id="{B8413C55-7214-4290-875F-28C3FA4EE205}"/>
              </a:ext>
            </a:extLst>
          </p:cNvPr>
          <p:cNvPicPr>
            <a:picLocks noChangeAspect="1"/>
          </p:cNvPicPr>
          <p:nvPr/>
        </p:nvPicPr>
        <p:blipFill>
          <a:blip r:embed="rId5"/>
          <a:stretch>
            <a:fillRect/>
          </a:stretch>
        </p:blipFill>
        <p:spPr>
          <a:xfrm>
            <a:off x="1540320" y="5576539"/>
            <a:ext cx="6985662" cy="474610"/>
          </a:xfrm>
          <a:prstGeom prst="rect">
            <a:avLst/>
          </a:prstGeom>
        </p:spPr>
      </p:pic>
    </p:spTree>
    <p:extLst>
      <p:ext uri="{BB962C8B-B14F-4D97-AF65-F5344CB8AC3E}">
        <p14:creationId xmlns:p14="http://schemas.microsoft.com/office/powerpoint/2010/main" val="576724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3. Thompson Sampling</a:t>
            </a:r>
            <a:endParaRPr lang="ko-KR" altLang="en-US" dirty="0"/>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410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6" name="그림 5">
            <a:extLst>
              <a:ext uri="{FF2B5EF4-FFF2-40B4-BE49-F238E27FC236}">
                <a16:creationId xmlns:a16="http://schemas.microsoft.com/office/drawing/2014/main" id="{E2B4B214-B8AF-49EF-A6F3-674C099EF791}"/>
              </a:ext>
            </a:extLst>
          </p:cNvPr>
          <p:cNvPicPr>
            <a:picLocks noChangeAspect="1"/>
          </p:cNvPicPr>
          <p:nvPr/>
        </p:nvPicPr>
        <p:blipFill>
          <a:blip r:embed="rId3"/>
          <a:stretch>
            <a:fillRect/>
          </a:stretch>
        </p:blipFill>
        <p:spPr>
          <a:xfrm>
            <a:off x="1996366" y="1336199"/>
            <a:ext cx="6860220" cy="368879"/>
          </a:xfrm>
          <a:prstGeom prst="rect">
            <a:avLst/>
          </a:prstGeom>
        </p:spPr>
      </p:pic>
      <p:sp>
        <p:nvSpPr>
          <p:cNvPr id="7" name="TextBox 6">
            <a:extLst>
              <a:ext uri="{FF2B5EF4-FFF2-40B4-BE49-F238E27FC236}">
                <a16:creationId xmlns:a16="http://schemas.microsoft.com/office/drawing/2014/main" id="{CFE1C8DE-0D8C-43BC-87B5-5F550FFB09C8}"/>
              </a:ext>
            </a:extLst>
          </p:cNvPr>
          <p:cNvSpPr txBox="1"/>
          <p:nvPr/>
        </p:nvSpPr>
        <p:spPr>
          <a:xfrm>
            <a:off x="194724" y="874307"/>
            <a:ext cx="3879541" cy="646331"/>
          </a:xfrm>
          <a:prstGeom prst="rect">
            <a:avLst/>
          </a:prstGeom>
          <a:noFill/>
        </p:spPr>
        <p:txBody>
          <a:bodyPr wrap="square" rtlCol="0">
            <a:spAutoFit/>
          </a:bodyPr>
          <a:lstStyle/>
          <a:p>
            <a:pPr marL="285750" indent="-285750">
              <a:buFont typeface="Wingdings" panose="05000000000000000000" pitchFamily="2" charset="2"/>
              <a:buChar char="§"/>
            </a:pPr>
            <a:r>
              <a:rPr lang="en-US" altLang="ko-KR" b="1" dirty="0"/>
              <a:t> Real data Analysis</a:t>
            </a:r>
          </a:p>
          <a:p>
            <a:endParaRPr lang="ko-KR" altLang="en-US" dirty="0"/>
          </a:p>
        </p:txBody>
      </p:sp>
      <p:pic>
        <p:nvPicPr>
          <p:cNvPr id="5" name="그림 4">
            <a:extLst>
              <a:ext uri="{FF2B5EF4-FFF2-40B4-BE49-F238E27FC236}">
                <a16:creationId xmlns:a16="http://schemas.microsoft.com/office/drawing/2014/main" id="{2119A648-7095-4A18-ACD2-F5C4B82DBE20}"/>
              </a:ext>
            </a:extLst>
          </p:cNvPr>
          <p:cNvPicPr>
            <a:picLocks noChangeAspect="1"/>
          </p:cNvPicPr>
          <p:nvPr/>
        </p:nvPicPr>
        <p:blipFill>
          <a:blip r:embed="rId4"/>
          <a:stretch>
            <a:fillRect/>
          </a:stretch>
        </p:blipFill>
        <p:spPr>
          <a:xfrm>
            <a:off x="983385" y="1520638"/>
            <a:ext cx="7104650" cy="4638341"/>
          </a:xfrm>
          <a:prstGeom prst="rect">
            <a:avLst/>
          </a:prstGeom>
        </p:spPr>
      </p:pic>
    </p:spTree>
    <p:extLst>
      <p:ext uri="{BB962C8B-B14F-4D97-AF65-F5344CB8AC3E}">
        <p14:creationId xmlns:p14="http://schemas.microsoft.com/office/powerpoint/2010/main" val="885214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410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7" name="제목 3">
            <a:extLst>
              <a:ext uri="{FF2B5EF4-FFF2-40B4-BE49-F238E27FC236}">
                <a16:creationId xmlns:a16="http://schemas.microsoft.com/office/drawing/2014/main" id="{CE55E3A0-77F3-4923-9D57-B32321E01609}"/>
              </a:ext>
            </a:extLst>
          </p:cNvPr>
          <p:cNvSpPr txBox="1">
            <a:spLocks/>
          </p:cNvSpPr>
          <p:nvPr/>
        </p:nvSpPr>
        <p:spPr bwMode="auto">
          <a:xfrm>
            <a:off x="1433936" y="3011488"/>
            <a:ext cx="6276128"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latinLnBrk="1" hangingPunct="0">
              <a:spcBef>
                <a:spcPct val="0"/>
              </a:spcBef>
              <a:spcAft>
                <a:spcPct val="0"/>
              </a:spcAft>
              <a:defRPr kumimoji="1" sz="2800" b="1" kern="1200">
                <a:solidFill>
                  <a:schemeClr val="bg1"/>
                </a:solidFill>
                <a:latin typeface="맑은 고딕" panose="020B0503020000020004" pitchFamily="50" charset="-127"/>
                <a:ea typeface="맑은 고딕" panose="020B0503020000020004" pitchFamily="50" charset="-127"/>
                <a:cs typeface="+mj-cs"/>
              </a:defRPr>
            </a:lvl1pPr>
            <a:lvl2pPr algn="l" rtl="0" eaLnBrk="0" fontAlgn="base" latinLnBrk="1" hangingPunct="0">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2pPr>
            <a:lvl3pPr algn="l" rtl="0" eaLnBrk="0" fontAlgn="base" latinLnBrk="1" hangingPunct="0">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3pPr>
            <a:lvl4pPr algn="l" rtl="0" eaLnBrk="0" fontAlgn="base" latinLnBrk="1" hangingPunct="0">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4pPr>
            <a:lvl5pPr algn="l" rtl="0" eaLnBrk="0" fontAlgn="base" latinLnBrk="1" hangingPunct="0">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5pPr>
            <a:lvl6pPr marL="457200" algn="l" rtl="0" fontAlgn="base" latinLnBrk="1">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6pPr>
            <a:lvl7pPr marL="914400" algn="l" rtl="0" fontAlgn="base" latinLnBrk="1">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7pPr>
            <a:lvl8pPr marL="1371600" algn="l" rtl="0" fontAlgn="base" latinLnBrk="1">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8pPr>
            <a:lvl9pPr marL="1828800" algn="l" rtl="0" fontAlgn="base" latinLnBrk="1">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9pPr>
          </a:lstStyle>
          <a:p>
            <a:r>
              <a:rPr lang="en-US" altLang="ko-KR" sz="6000" b="0" dirty="0">
                <a:solidFill>
                  <a:schemeClr val="tx1"/>
                </a:solidFill>
              </a:rPr>
              <a:t>Empirical Results</a:t>
            </a:r>
            <a:endParaRPr lang="ko-KR" altLang="en-US" sz="6000" b="0" dirty="0">
              <a:solidFill>
                <a:schemeClr val="tx1"/>
              </a:solidFill>
            </a:endParaRPr>
          </a:p>
        </p:txBody>
      </p:sp>
    </p:spTree>
    <p:extLst>
      <p:ext uri="{BB962C8B-B14F-4D97-AF65-F5344CB8AC3E}">
        <p14:creationId xmlns:p14="http://schemas.microsoft.com/office/powerpoint/2010/main" val="3542914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4. Empirical Results</a:t>
            </a:r>
            <a:endParaRPr lang="ko-KR" altLang="en-US" dirty="0"/>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410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 name="TextBox 9">
            <a:extLst>
              <a:ext uri="{FF2B5EF4-FFF2-40B4-BE49-F238E27FC236}">
                <a16:creationId xmlns:a16="http://schemas.microsoft.com/office/drawing/2014/main" id="{49D64F04-E572-4E85-AA1E-AD0DCD5EF0DA}"/>
              </a:ext>
            </a:extLst>
          </p:cNvPr>
          <p:cNvSpPr txBox="1"/>
          <p:nvPr/>
        </p:nvSpPr>
        <p:spPr>
          <a:xfrm>
            <a:off x="552440" y="1299831"/>
            <a:ext cx="8039120" cy="4566891"/>
          </a:xfrm>
          <a:prstGeom prst="rect">
            <a:avLst/>
          </a:prstGeom>
          <a:noFill/>
        </p:spPr>
        <p:txBody>
          <a:bodyPr wrap="square" rtlCol="0" anchor="ctr">
            <a:spAutoFit/>
          </a:bodyPr>
          <a:lstStyle/>
          <a:p>
            <a:pPr>
              <a:lnSpc>
                <a:spcPct val="150000"/>
              </a:lnSpc>
            </a:pPr>
            <a:r>
              <a:rPr lang="en-US" altLang="ko-KR" b="1" dirty="0"/>
              <a:t> </a:t>
            </a:r>
          </a:p>
          <a:p>
            <a:pPr marL="285750" indent="-285750">
              <a:lnSpc>
                <a:spcPct val="150000"/>
              </a:lnSpc>
              <a:buFont typeface="Arial" panose="020B0604020202020204" pitchFamily="34" charset="0"/>
              <a:buChar char="•"/>
            </a:pPr>
            <a:r>
              <a:rPr lang="en-US" altLang="ko-KR" dirty="0"/>
              <a:t>There are various variants of </a:t>
            </a:r>
            <a:r>
              <a:rPr lang="en-US" altLang="ko-KR" dirty="0">
                <a:solidFill>
                  <a:srgbClr val="FF0000"/>
                </a:solidFill>
              </a:rPr>
              <a:t>the UCB algorithm</a:t>
            </a:r>
            <a:r>
              <a:rPr lang="en-US" altLang="ko-KR" dirty="0"/>
              <a:t>, but they all have in common that the confidence parameter should increase over time.</a:t>
            </a:r>
          </a:p>
          <a:p>
            <a:pPr marL="285750" indent="-285750">
              <a:lnSpc>
                <a:spcPct val="150000"/>
              </a:lnSpc>
              <a:buFont typeface="Arial" panose="020B0604020202020204" pitchFamily="34" charset="0"/>
              <a:buChar char="•"/>
            </a:pPr>
            <a:r>
              <a:rPr lang="en-US" altLang="ko-KR" dirty="0"/>
              <a:t>Specifically, we chose the arm for which the following upper confidence bound is maximum :</a:t>
            </a:r>
          </a:p>
          <a:p>
            <a:pPr>
              <a:lnSpc>
                <a:spcPct val="150000"/>
              </a:lnSpc>
            </a:pPr>
            <a:endParaRPr lang="en-US" altLang="ko-KR" dirty="0"/>
          </a:p>
          <a:p>
            <a:pPr>
              <a:lnSpc>
                <a:spcPct val="150000"/>
              </a:lnSpc>
            </a:pPr>
            <a:endParaRPr lang="en-US" altLang="ko-KR" dirty="0"/>
          </a:p>
          <a:p>
            <a:pPr>
              <a:lnSpc>
                <a:spcPct val="150000"/>
              </a:lnSpc>
            </a:pPr>
            <a:endParaRPr lang="en-US" altLang="ko-KR" dirty="0"/>
          </a:p>
          <a:p>
            <a:pPr algn="ctr">
              <a:lnSpc>
                <a:spcPct val="150000"/>
              </a:lnSpc>
            </a:pPr>
            <a:r>
              <a:rPr lang="en-US" altLang="ko-KR" sz="1600" dirty="0"/>
              <a:t>where m is the number of times the arm has been selected and k its total reward.</a:t>
            </a:r>
          </a:p>
          <a:p>
            <a:pPr marL="285750" indent="-285750">
              <a:lnSpc>
                <a:spcPct val="150000"/>
              </a:lnSpc>
              <a:buFont typeface="Arial" panose="020B0604020202020204" pitchFamily="34" charset="0"/>
              <a:buChar char="•"/>
            </a:pPr>
            <a:endParaRPr lang="en-US" altLang="ko-KR" dirty="0"/>
          </a:p>
          <a:p>
            <a:pPr marL="285750" indent="-285750">
              <a:lnSpc>
                <a:spcPct val="150000"/>
              </a:lnSpc>
              <a:buFont typeface="Arial" panose="020B0604020202020204" pitchFamily="34" charset="0"/>
              <a:buChar char="•"/>
            </a:pPr>
            <a:r>
              <a:rPr lang="en-US" altLang="ko-KR" dirty="0"/>
              <a:t>This is a tight upper confidence bound derived from Chernoff’s bound.</a:t>
            </a:r>
          </a:p>
        </p:txBody>
      </p:sp>
      <p:pic>
        <p:nvPicPr>
          <p:cNvPr id="2" name="그림 1">
            <a:extLst>
              <a:ext uri="{FF2B5EF4-FFF2-40B4-BE49-F238E27FC236}">
                <a16:creationId xmlns:a16="http://schemas.microsoft.com/office/drawing/2014/main" id="{92DE1923-6612-4875-BB4F-2BC44D3ADD99}"/>
              </a:ext>
            </a:extLst>
          </p:cNvPr>
          <p:cNvPicPr>
            <a:picLocks noChangeAspect="1"/>
          </p:cNvPicPr>
          <p:nvPr/>
        </p:nvPicPr>
        <p:blipFill>
          <a:blip r:embed="rId3"/>
          <a:stretch>
            <a:fillRect/>
          </a:stretch>
        </p:blipFill>
        <p:spPr>
          <a:xfrm>
            <a:off x="2657475" y="3510660"/>
            <a:ext cx="3829050" cy="819150"/>
          </a:xfrm>
          <a:prstGeom prst="rect">
            <a:avLst/>
          </a:prstGeom>
        </p:spPr>
      </p:pic>
      <p:sp>
        <p:nvSpPr>
          <p:cNvPr id="7" name="TextBox 6">
            <a:extLst>
              <a:ext uri="{FF2B5EF4-FFF2-40B4-BE49-F238E27FC236}">
                <a16:creationId xmlns:a16="http://schemas.microsoft.com/office/drawing/2014/main" id="{76E6194B-79F7-4B3E-9BFB-073BD575E3AA}"/>
              </a:ext>
            </a:extLst>
          </p:cNvPr>
          <p:cNvSpPr txBox="1"/>
          <p:nvPr/>
        </p:nvSpPr>
        <p:spPr>
          <a:xfrm>
            <a:off x="178568" y="865814"/>
            <a:ext cx="8520538" cy="873572"/>
          </a:xfrm>
          <a:prstGeom prst="rect">
            <a:avLst/>
          </a:prstGeom>
          <a:noFill/>
        </p:spPr>
        <p:txBody>
          <a:bodyPr wrap="square" rtlCol="0" anchor="ctr">
            <a:spAutoFit/>
          </a:bodyPr>
          <a:lstStyle/>
          <a:p>
            <a:pPr marL="285750" indent="-285750">
              <a:lnSpc>
                <a:spcPct val="150000"/>
              </a:lnSpc>
              <a:buFont typeface="Wingdings" panose="05000000000000000000" pitchFamily="2" charset="2"/>
              <a:buChar char="§"/>
            </a:pPr>
            <a:r>
              <a:rPr lang="en-US" altLang="ko-KR" b="1" dirty="0"/>
              <a:t> Comparison between UCB and TS for the Bernoulli bandit problem </a:t>
            </a:r>
          </a:p>
          <a:p>
            <a:pPr>
              <a:lnSpc>
                <a:spcPct val="150000"/>
              </a:lnSpc>
            </a:pPr>
            <a:endParaRPr lang="ko-KR" altLang="en-US" dirty="0"/>
          </a:p>
        </p:txBody>
      </p:sp>
    </p:spTree>
    <p:extLst>
      <p:ext uri="{BB962C8B-B14F-4D97-AF65-F5344CB8AC3E}">
        <p14:creationId xmlns:p14="http://schemas.microsoft.com/office/powerpoint/2010/main" val="866154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4. Empirical Results</a:t>
            </a:r>
            <a:endParaRPr lang="ko-KR" altLang="en-US" dirty="0"/>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410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2" name="그림 1">
            <a:extLst>
              <a:ext uri="{FF2B5EF4-FFF2-40B4-BE49-F238E27FC236}">
                <a16:creationId xmlns:a16="http://schemas.microsoft.com/office/drawing/2014/main" id="{E93F3018-77CE-4EC6-B09F-7959F53D125F}"/>
              </a:ext>
            </a:extLst>
          </p:cNvPr>
          <p:cNvPicPr>
            <a:picLocks noChangeAspect="1"/>
          </p:cNvPicPr>
          <p:nvPr/>
        </p:nvPicPr>
        <p:blipFill>
          <a:blip r:embed="rId3"/>
          <a:stretch>
            <a:fillRect/>
          </a:stretch>
        </p:blipFill>
        <p:spPr>
          <a:xfrm>
            <a:off x="3146995" y="2220573"/>
            <a:ext cx="5997005" cy="3874687"/>
          </a:xfrm>
          <a:prstGeom prst="rect">
            <a:avLst/>
          </a:prstGeom>
        </p:spPr>
      </p:pic>
      <p:pic>
        <p:nvPicPr>
          <p:cNvPr id="3" name="그림 2">
            <a:extLst>
              <a:ext uri="{FF2B5EF4-FFF2-40B4-BE49-F238E27FC236}">
                <a16:creationId xmlns:a16="http://schemas.microsoft.com/office/drawing/2014/main" id="{02C94E22-0AC2-4C55-9263-FBB47279222F}"/>
              </a:ext>
            </a:extLst>
          </p:cNvPr>
          <p:cNvPicPr>
            <a:picLocks noChangeAspect="1"/>
          </p:cNvPicPr>
          <p:nvPr/>
        </p:nvPicPr>
        <p:blipFill>
          <a:blip r:embed="rId4"/>
          <a:stretch>
            <a:fillRect/>
          </a:stretch>
        </p:blipFill>
        <p:spPr>
          <a:xfrm>
            <a:off x="141016" y="2353384"/>
            <a:ext cx="3005979" cy="687935"/>
          </a:xfrm>
          <a:prstGeom prst="rect">
            <a:avLst/>
          </a:prstGeom>
        </p:spPr>
      </p:pic>
      <p:grpSp>
        <p:nvGrpSpPr>
          <p:cNvPr id="8" name="그룹 7">
            <a:extLst>
              <a:ext uri="{FF2B5EF4-FFF2-40B4-BE49-F238E27FC236}">
                <a16:creationId xmlns:a16="http://schemas.microsoft.com/office/drawing/2014/main" id="{4EADB42E-2815-463C-AA55-949D67040182}"/>
              </a:ext>
            </a:extLst>
          </p:cNvPr>
          <p:cNvGrpSpPr/>
          <p:nvPr/>
        </p:nvGrpSpPr>
        <p:grpSpPr>
          <a:xfrm>
            <a:off x="100012" y="1348335"/>
            <a:ext cx="8943975" cy="872238"/>
            <a:chOff x="34925" y="832840"/>
            <a:chExt cx="8943975" cy="872238"/>
          </a:xfrm>
        </p:grpSpPr>
        <p:pic>
          <p:nvPicPr>
            <p:cNvPr id="5" name="그림 4">
              <a:extLst>
                <a:ext uri="{FF2B5EF4-FFF2-40B4-BE49-F238E27FC236}">
                  <a16:creationId xmlns:a16="http://schemas.microsoft.com/office/drawing/2014/main" id="{F569C3DD-C4C8-4CEA-A6B1-F0243241B004}"/>
                </a:ext>
              </a:extLst>
            </p:cNvPr>
            <p:cNvPicPr>
              <a:picLocks noChangeAspect="1"/>
            </p:cNvPicPr>
            <p:nvPr/>
          </p:nvPicPr>
          <p:blipFill>
            <a:blip r:embed="rId5"/>
            <a:stretch>
              <a:fillRect/>
            </a:stretch>
          </p:blipFill>
          <p:spPr>
            <a:xfrm>
              <a:off x="34925" y="832840"/>
              <a:ext cx="8943975" cy="771525"/>
            </a:xfrm>
            <a:prstGeom prst="rect">
              <a:avLst/>
            </a:prstGeom>
          </p:spPr>
        </p:pic>
        <p:pic>
          <p:nvPicPr>
            <p:cNvPr id="6" name="그림 5">
              <a:extLst>
                <a:ext uri="{FF2B5EF4-FFF2-40B4-BE49-F238E27FC236}">
                  <a16:creationId xmlns:a16="http://schemas.microsoft.com/office/drawing/2014/main" id="{E2B4B214-B8AF-49EF-A6F3-674C099EF791}"/>
                </a:ext>
              </a:extLst>
            </p:cNvPr>
            <p:cNvPicPr>
              <a:picLocks noChangeAspect="1"/>
            </p:cNvPicPr>
            <p:nvPr/>
          </p:nvPicPr>
          <p:blipFill>
            <a:blip r:embed="rId6"/>
            <a:stretch>
              <a:fillRect/>
            </a:stretch>
          </p:blipFill>
          <p:spPr>
            <a:xfrm>
              <a:off x="1996366" y="1336199"/>
              <a:ext cx="6860220" cy="368879"/>
            </a:xfrm>
            <a:prstGeom prst="rect">
              <a:avLst/>
            </a:prstGeom>
          </p:spPr>
        </p:pic>
      </p:grpSp>
      <p:sp>
        <p:nvSpPr>
          <p:cNvPr id="7" name="TextBox 6">
            <a:extLst>
              <a:ext uri="{FF2B5EF4-FFF2-40B4-BE49-F238E27FC236}">
                <a16:creationId xmlns:a16="http://schemas.microsoft.com/office/drawing/2014/main" id="{CFE1C8DE-0D8C-43BC-87B5-5F550FFB09C8}"/>
              </a:ext>
            </a:extLst>
          </p:cNvPr>
          <p:cNvSpPr txBox="1"/>
          <p:nvPr/>
        </p:nvSpPr>
        <p:spPr>
          <a:xfrm>
            <a:off x="28297" y="662787"/>
            <a:ext cx="7421732" cy="784830"/>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altLang="ko-KR" b="1" dirty="0"/>
              <a:t>Comparison between UCB and TS for the Bernoulli bandit problem </a:t>
            </a:r>
          </a:p>
          <a:p>
            <a:endParaRPr lang="ko-KR" altLang="en-US" dirty="0"/>
          </a:p>
        </p:txBody>
      </p:sp>
    </p:spTree>
    <p:extLst>
      <p:ext uri="{BB962C8B-B14F-4D97-AF65-F5344CB8AC3E}">
        <p14:creationId xmlns:p14="http://schemas.microsoft.com/office/powerpoint/2010/main" val="2001165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Contents</a:t>
            </a:r>
            <a:endParaRPr lang="ko-KR" altLang="en-US" dirty="0"/>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410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6" name="제목 3">
            <a:extLst>
              <a:ext uri="{FF2B5EF4-FFF2-40B4-BE49-F238E27FC236}">
                <a16:creationId xmlns:a16="http://schemas.microsoft.com/office/drawing/2014/main" id="{2993B28B-026C-4AD0-BE3A-4E58E6A31045}"/>
              </a:ext>
            </a:extLst>
          </p:cNvPr>
          <p:cNvSpPr txBox="1">
            <a:spLocks/>
          </p:cNvSpPr>
          <p:nvPr/>
        </p:nvSpPr>
        <p:spPr bwMode="auto">
          <a:xfrm>
            <a:off x="559676" y="1622011"/>
            <a:ext cx="9001571"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latinLnBrk="1" hangingPunct="0">
              <a:spcBef>
                <a:spcPct val="0"/>
              </a:spcBef>
              <a:spcAft>
                <a:spcPct val="0"/>
              </a:spcAft>
              <a:defRPr kumimoji="1" sz="2800" b="1" kern="1200">
                <a:solidFill>
                  <a:schemeClr val="bg1"/>
                </a:solidFill>
                <a:latin typeface="맑은 고딕" panose="020B0503020000020004" pitchFamily="50" charset="-127"/>
                <a:ea typeface="맑은 고딕" panose="020B0503020000020004" pitchFamily="50" charset="-127"/>
                <a:cs typeface="+mj-cs"/>
              </a:defRPr>
            </a:lvl1pPr>
            <a:lvl2pPr algn="l" rtl="0" eaLnBrk="0" fontAlgn="base" latinLnBrk="1" hangingPunct="0">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2pPr>
            <a:lvl3pPr algn="l" rtl="0" eaLnBrk="0" fontAlgn="base" latinLnBrk="1" hangingPunct="0">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3pPr>
            <a:lvl4pPr algn="l" rtl="0" eaLnBrk="0" fontAlgn="base" latinLnBrk="1" hangingPunct="0">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4pPr>
            <a:lvl5pPr algn="l" rtl="0" eaLnBrk="0" fontAlgn="base" latinLnBrk="1" hangingPunct="0">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5pPr>
            <a:lvl6pPr marL="457200" algn="l" rtl="0" fontAlgn="base" latinLnBrk="1">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6pPr>
            <a:lvl7pPr marL="914400" algn="l" rtl="0" fontAlgn="base" latinLnBrk="1">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7pPr>
            <a:lvl8pPr marL="1371600" algn="l" rtl="0" fontAlgn="base" latinLnBrk="1">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8pPr>
            <a:lvl9pPr marL="1828800" algn="l" rtl="0" fontAlgn="base" latinLnBrk="1">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9pPr>
          </a:lstStyle>
          <a:p>
            <a:r>
              <a:rPr lang="en-US" altLang="ko-KR" b="0" dirty="0">
                <a:solidFill>
                  <a:schemeClr val="tx1"/>
                </a:solidFill>
              </a:rPr>
              <a:t>1. Multi-armed Bandit Problem</a:t>
            </a:r>
            <a:endParaRPr lang="ko-KR" altLang="en-US" b="0" dirty="0">
              <a:solidFill>
                <a:schemeClr val="tx1"/>
              </a:solidFill>
            </a:endParaRPr>
          </a:p>
        </p:txBody>
      </p:sp>
      <p:sp>
        <p:nvSpPr>
          <p:cNvPr id="8" name="제목 3">
            <a:extLst>
              <a:ext uri="{FF2B5EF4-FFF2-40B4-BE49-F238E27FC236}">
                <a16:creationId xmlns:a16="http://schemas.microsoft.com/office/drawing/2014/main" id="{F67B2384-8580-4AD7-A3B5-3719EB96E83D}"/>
              </a:ext>
            </a:extLst>
          </p:cNvPr>
          <p:cNvSpPr txBox="1">
            <a:spLocks/>
          </p:cNvSpPr>
          <p:nvPr/>
        </p:nvSpPr>
        <p:spPr bwMode="auto">
          <a:xfrm>
            <a:off x="559678" y="2609985"/>
            <a:ext cx="9001571"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latinLnBrk="1" hangingPunct="0">
              <a:spcBef>
                <a:spcPct val="0"/>
              </a:spcBef>
              <a:spcAft>
                <a:spcPct val="0"/>
              </a:spcAft>
              <a:defRPr kumimoji="1" sz="2800" b="1" kern="1200">
                <a:solidFill>
                  <a:schemeClr val="bg1"/>
                </a:solidFill>
                <a:latin typeface="맑은 고딕" panose="020B0503020000020004" pitchFamily="50" charset="-127"/>
                <a:ea typeface="맑은 고딕" panose="020B0503020000020004" pitchFamily="50" charset="-127"/>
                <a:cs typeface="+mj-cs"/>
              </a:defRPr>
            </a:lvl1pPr>
            <a:lvl2pPr algn="l" rtl="0" eaLnBrk="0" fontAlgn="base" latinLnBrk="1" hangingPunct="0">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2pPr>
            <a:lvl3pPr algn="l" rtl="0" eaLnBrk="0" fontAlgn="base" latinLnBrk="1" hangingPunct="0">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3pPr>
            <a:lvl4pPr algn="l" rtl="0" eaLnBrk="0" fontAlgn="base" latinLnBrk="1" hangingPunct="0">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4pPr>
            <a:lvl5pPr algn="l" rtl="0" eaLnBrk="0" fontAlgn="base" latinLnBrk="1" hangingPunct="0">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5pPr>
            <a:lvl6pPr marL="457200" algn="l" rtl="0" fontAlgn="base" latinLnBrk="1">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6pPr>
            <a:lvl7pPr marL="914400" algn="l" rtl="0" fontAlgn="base" latinLnBrk="1">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7pPr>
            <a:lvl8pPr marL="1371600" algn="l" rtl="0" fontAlgn="base" latinLnBrk="1">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8pPr>
            <a:lvl9pPr marL="1828800" algn="l" rtl="0" fontAlgn="base" latinLnBrk="1">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9pPr>
          </a:lstStyle>
          <a:p>
            <a:r>
              <a:rPr lang="en-US" altLang="ko-KR" sz="2400" b="0" dirty="0">
                <a:solidFill>
                  <a:schemeClr val="tx1"/>
                </a:solidFill>
              </a:rPr>
              <a:t>2. Algorithms for the Application of Multi-Armed Bandits</a:t>
            </a:r>
            <a:endParaRPr lang="ko-KR" altLang="en-US" sz="2400" b="0" dirty="0">
              <a:solidFill>
                <a:schemeClr val="tx1"/>
              </a:solidFill>
            </a:endParaRPr>
          </a:p>
        </p:txBody>
      </p:sp>
      <p:sp>
        <p:nvSpPr>
          <p:cNvPr id="9" name="제목 3">
            <a:extLst>
              <a:ext uri="{FF2B5EF4-FFF2-40B4-BE49-F238E27FC236}">
                <a16:creationId xmlns:a16="http://schemas.microsoft.com/office/drawing/2014/main" id="{5B086496-52B3-4FD0-BCE9-606FCBD45ADD}"/>
              </a:ext>
            </a:extLst>
          </p:cNvPr>
          <p:cNvSpPr txBox="1">
            <a:spLocks/>
          </p:cNvSpPr>
          <p:nvPr/>
        </p:nvSpPr>
        <p:spPr bwMode="auto">
          <a:xfrm>
            <a:off x="559675" y="3597959"/>
            <a:ext cx="9001571"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latinLnBrk="1" hangingPunct="0">
              <a:spcBef>
                <a:spcPct val="0"/>
              </a:spcBef>
              <a:spcAft>
                <a:spcPct val="0"/>
              </a:spcAft>
              <a:defRPr kumimoji="1" sz="2800" b="1" kern="1200">
                <a:solidFill>
                  <a:schemeClr val="bg1"/>
                </a:solidFill>
                <a:latin typeface="맑은 고딕" panose="020B0503020000020004" pitchFamily="50" charset="-127"/>
                <a:ea typeface="맑은 고딕" panose="020B0503020000020004" pitchFamily="50" charset="-127"/>
                <a:cs typeface="+mj-cs"/>
              </a:defRPr>
            </a:lvl1pPr>
            <a:lvl2pPr algn="l" rtl="0" eaLnBrk="0" fontAlgn="base" latinLnBrk="1" hangingPunct="0">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2pPr>
            <a:lvl3pPr algn="l" rtl="0" eaLnBrk="0" fontAlgn="base" latinLnBrk="1" hangingPunct="0">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3pPr>
            <a:lvl4pPr algn="l" rtl="0" eaLnBrk="0" fontAlgn="base" latinLnBrk="1" hangingPunct="0">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4pPr>
            <a:lvl5pPr algn="l" rtl="0" eaLnBrk="0" fontAlgn="base" latinLnBrk="1" hangingPunct="0">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5pPr>
            <a:lvl6pPr marL="457200" algn="l" rtl="0" fontAlgn="base" latinLnBrk="1">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6pPr>
            <a:lvl7pPr marL="914400" algn="l" rtl="0" fontAlgn="base" latinLnBrk="1">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7pPr>
            <a:lvl8pPr marL="1371600" algn="l" rtl="0" fontAlgn="base" latinLnBrk="1">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8pPr>
            <a:lvl9pPr marL="1828800" algn="l" rtl="0" fontAlgn="base" latinLnBrk="1">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9pPr>
          </a:lstStyle>
          <a:p>
            <a:r>
              <a:rPr lang="en-US" altLang="ko-KR" b="0" dirty="0">
                <a:solidFill>
                  <a:schemeClr val="tx1"/>
                </a:solidFill>
              </a:rPr>
              <a:t>3. Thompson Sampling</a:t>
            </a:r>
            <a:endParaRPr lang="ko-KR" altLang="en-US" b="0" dirty="0">
              <a:solidFill>
                <a:schemeClr val="tx1"/>
              </a:solidFill>
            </a:endParaRPr>
          </a:p>
        </p:txBody>
      </p:sp>
      <p:sp>
        <p:nvSpPr>
          <p:cNvPr id="10" name="제목 3">
            <a:extLst>
              <a:ext uri="{FF2B5EF4-FFF2-40B4-BE49-F238E27FC236}">
                <a16:creationId xmlns:a16="http://schemas.microsoft.com/office/drawing/2014/main" id="{D3954F1D-7430-4C7B-81A2-2C490B234EDA}"/>
              </a:ext>
            </a:extLst>
          </p:cNvPr>
          <p:cNvSpPr txBox="1">
            <a:spLocks/>
          </p:cNvSpPr>
          <p:nvPr/>
        </p:nvSpPr>
        <p:spPr bwMode="auto">
          <a:xfrm>
            <a:off x="559679" y="4585933"/>
            <a:ext cx="9001571"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latinLnBrk="1" hangingPunct="0">
              <a:spcBef>
                <a:spcPct val="0"/>
              </a:spcBef>
              <a:spcAft>
                <a:spcPct val="0"/>
              </a:spcAft>
              <a:defRPr kumimoji="1" sz="2800" b="1" kern="1200">
                <a:solidFill>
                  <a:schemeClr val="bg1"/>
                </a:solidFill>
                <a:latin typeface="맑은 고딕" panose="020B0503020000020004" pitchFamily="50" charset="-127"/>
                <a:ea typeface="맑은 고딕" panose="020B0503020000020004" pitchFamily="50" charset="-127"/>
                <a:cs typeface="+mj-cs"/>
              </a:defRPr>
            </a:lvl1pPr>
            <a:lvl2pPr algn="l" rtl="0" eaLnBrk="0" fontAlgn="base" latinLnBrk="1" hangingPunct="0">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2pPr>
            <a:lvl3pPr algn="l" rtl="0" eaLnBrk="0" fontAlgn="base" latinLnBrk="1" hangingPunct="0">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3pPr>
            <a:lvl4pPr algn="l" rtl="0" eaLnBrk="0" fontAlgn="base" latinLnBrk="1" hangingPunct="0">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4pPr>
            <a:lvl5pPr algn="l" rtl="0" eaLnBrk="0" fontAlgn="base" latinLnBrk="1" hangingPunct="0">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5pPr>
            <a:lvl6pPr marL="457200" algn="l" rtl="0" fontAlgn="base" latinLnBrk="1">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6pPr>
            <a:lvl7pPr marL="914400" algn="l" rtl="0" fontAlgn="base" latinLnBrk="1">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7pPr>
            <a:lvl8pPr marL="1371600" algn="l" rtl="0" fontAlgn="base" latinLnBrk="1">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8pPr>
            <a:lvl9pPr marL="1828800" algn="l" rtl="0" fontAlgn="base" latinLnBrk="1">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9pPr>
          </a:lstStyle>
          <a:p>
            <a:r>
              <a:rPr lang="en-US" altLang="ko-KR" b="0" dirty="0">
                <a:solidFill>
                  <a:schemeClr val="tx1"/>
                </a:solidFill>
              </a:rPr>
              <a:t>4. Empirical Results</a:t>
            </a:r>
            <a:endParaRPr lang="ko-KR" altLang="en-US" b="0" dirty="0">
              <a:solidFill>
                <a:schemeClr val="tx1"/>
              </a:solidFill>
            </a:endParaRPr>
          </a:p>
        </p:txBody>
      </p:sp>
    </p:spTree>
    <p:extLst>
      <p:ext uri="{BB962C8B-B14F-4D97-AF65-F5344CB8AC3E}">
        <p14:creationId xmlns:p14="http://schemas.microsoft.com/office/powerpoint/2010/main" val="2119913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4. Empirical Results</a:t>
            </a:r>
            <a:endParaRPr lang="ko-KR" altLang="en-US" dirty="0"/>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410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6" name="그림 5">
            <a:extLst>
              <a:ext uri="{FF2B5EF4-FFF2-40B4-BE49-F238E27FC236}">
                <a16:creationId xmlns:a16="http://schemas.microsoft.com/office/drawing/2014/main" id="{E2B4B214-B8AF-49EF-A6F3-674C099EF791}"/>
              </a:ext>
            </a:extLst>
          </p:cNvPr>
          <p:cNvPicPr>
            <a:picLocks noChangeAspect="1"/>
          </p:cNvPicPr>
          <p:nvPr/>
        </p:nvPicPr>
        <p:blipFill>
          <a:blip r:embed="rId3"/>
          <a:stretch>
            <a:fillRect/>
          </a:stretch>
        </p:blipFill>
        <p:spPr>
          <a:xfrm>
            <a:off x="1996366" y="1336199"/>
            <a:ext cx="6860220" cy="368879"/>
          </a:xfrm>
          <a:prstGeom prst="rect">
            <a:avLst/>
          </a:prstGeom>
        </p:spPr>
      </p:pic>
      <p:sp>
        <p:nvSpPr>
          <p:cNvPr id="7" name="TextBox 6">
            <a:extLst>
              <a:ext uri="{FF2B5EF4-FFF2-40B4-BE49-F238E27FC236}">
                <a16:creationId xmlns:a16="http://schemas.microsoft.com/office/drawing/2014/main" id="{CFE1C8DE-0D8C-43BC-87B5-5F550FFB09C8}"/>
              </a:ext>
            </a:extLst>
          </p:cNvPr>
          <p:cNvSpPr txBox="1"/>
          <p:nvPr/>
        </p:nvSpPr>
        <p:spPr>
          <a:xfrm>
            <a:off x="142043" y="698189"/>
            <a:ext cx="3879541" cy="646331"/>
          </a:xfrm>
          <a:prstGeom prst="rect">
            <a:avLst/>
          </a:prstGeom>
          <a:noFill/>
        </p:spPr>
        <p:txBody>
          <a:bodyPr wrap="square" rtlCol="0">
            <a:spAutoFit/>
          </a:bodyPr>
          <a:lstStyle/>
          <a:p>
            <a:pPr marL="285750" indent="-285750">
              <a:buFont typeface="Wingdings" panose="05000000000000000000" pitchFamily="2" charset="2"/>
              <a:buChar char="§"/>
            </a:pPr>
            <a:r>
              <a:rPr lang="en-US" altLang="ko-KR" b="1" dirty="0"/>
              <a:t> Posterior reshaping in TS</a:t>
            </a:r>
          </a:p>
          <a:p>
            <a:endParaRPr lang="ko-KR" altLang="en-US" dirty="0"/>
          </a:p>
        </p:txBody>
      </p:sp>
      <p:sp>
        <p:nvSpPr>
          <p:cNvPr id="9" name="TextBox 8">
            <a:extLst>
              <a:ext uri="{FF2B5EF4-FFF2-40B4-BE49-F238E27FC236}">
                <a16:creationId xmlns:a16="http://schemas.microsoft.com/office/drawing/2014/main" id="{43EFD3F5-0FFE-4AB1-A2E5-F948EE1856FD}"/>
              </a:ext>
            </a:extLst>
          </p:cNvPr>
          <p:cNvSpPr txBox="1"/>
          <p:nvPr/>
        </p:nvSpPr>
        <p:spPr>
          <a:xfrm>
            <a:off x="363984" y="1163833"/>
            <a:ext cx="7981026" cy="4247317"/>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Sharpening the posterior would have the effect of increasing exploitation while widening it would favor exploration.</a:t>
            </a:r>
          </a:p>
          <a:p>
            <a:endParaRPr lang="en-US" altLang="ko-KR" dirty="0"/>
          </a:p>
          <a:p>
            <a:pPr marL="285750" indent="-285750">
              <a:buFont typeface="Arial" panose="020B0604020202020204" pitchFamily="34" charset="0"/>
              <a:buChar char="•"/>
            </a:pPr>
            <a:r>
              <a:rPr lang="en-US" altLang="ko-KR" dirty="0"/>
              <a:t>In our simulations, the posterior is a Beta distribution with parameters a and b, and we have tried to change it to parameters a/</a:t>
            </a:r>
            <a:r>
              <a:rPr lang="el-GR" altLang="ko-KR" dirty="0"/>
              <a:t>α</a:t>
            </a:r>
            <a:r>
              <a:rPr lang="en-US" altLang="ko-KR" dirty="0"/>
              <a:t>, b/</a:t>
            </a:r>
            <a:r>
              <a:rPr lang="el-GR" altLang="ko-KR" dirty="0"/>
              <a:t>α</a:t>
            </a:r>
            <a:r>
              <a:rPr lang="en-US" altLang="ko-KR" dirty="0"/>
              <a:t>. </a:t>
            </a:r>
          </a:p>
          <a:p>
            <a:endParaRPr lang="en-US" altLang="ko-KR" dirty="0"/>
          </a:p>
          <a:p>
            <a:pPr marL="285750" indent="-285750">
              <a:buFont typeface="Arial" panose="020B0604020202020204" pitchFamily="34" charset="0"/>
              <a:buChar char="•"/>
            </a:pPr>
            <a:r>
              <a:rPr lang="en-US" altLang="ko-KR" dirty="0"/>
              <a:t>Doing so does not change the posterior mean, but multiply its variance by a factor close to </a:t>
            </a:r>
            <a:r>
              <a:rPr lang="el-GR" altLang="ko-KR" dirty="0"/>
              <a:t>α</a:t>
            </a:r>
            <a:r>
              <a:rPr lang="en-US" altLang="ko-KR" dirty="0"/>
              <a:t>^2.</a:t>
            </a:r>
          </a:p>
          <a:p>
            <a:endParaRPr lang="en-US" altLang="ko-KR" dirty="0"/>
          </a:p>
          <a:p>
            <a:pPr marL="285750" indent="-285750">
              <a:buFont typeface="Arial" panose="020B0604020202020204" pitchFamily="34" charset="0"/>
              <a:buChar char="•"/>
            </a:pPr>
            <a:r>
              <a:rPr lang="en-US" altLang="ko-KR" dirty="0"/>
              <a:t>Values of </a:t>
            </a:r>
            <a:r>
              <a:rPr lang="el-GR" altLang="ko-KR" dirty="0"/>
              <a:t>α</a:t>
            </a:r>
            <a:r>
              <a:rPr lang="en-US" altLang="ko-KR" dirty="0"/>
              <a:t> smaller than 1 decrease the amount of exploration and often result in lower regret. But the price to pay is a higher variance. (in sum runs, the regret is very large.)</a:t>
            </a:r>
          </a:p>
          <a:p>
            <a:endParaRPr lang="en-US" altLang="ko-KR" dirty="0"/>
          </a:p>
          <a:p>
            <a:pPr marL="285750" indent="-285750">
              <a:buFont typeface="Arial" panose="020B0604020202020204" pitchFamily="34" charset="0"/>
              <a:buChar char="•"/>
            </a:pPr>
            <a:r>
              <a:rPr lang="en-US" altLang="ko-KR" dirty="0"/>
              <a:t>The average regret is asymptotically not as good as with </a:t>
            </a:r>
            <a:r>
              <a:rPr lang="el-GR" altLang="ko-KR" dirty="0"/>
              <a:t>α</a:t>
            </a:r>
            <a:r>
              <a:rPr lang="en-US" altLang="ko-KR" dirty="0"/>
              <a:t>=1, but tends to be better in the non-asymptotic regime.</a:t>
            </a:r>
            <a:endParaRPr lang="ko-KR" altLang="en-US" dirty="0"/>
          </a:p>
        </p:txBody>
      </p:sp>
    </p:spTree>
    <p:extLst>
      <p:ext uri="{BB962C8B-B14F-4D97-AF65-F5344CB8AC3E}">
        <p14:creationId xmlns:p14="http://schemas.microsoft.com/office/powerpoint/2010/main" val="12039706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4. Empirical Results</a:t>
            </a:r>
            <a:endParaRPr lang="ko-KR" altLang="en-US" dirty="0"/>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410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6" name="그림 5">
            <a:extLst>
              <a:ext uri="{FF2B5EF4-FFF2-40B4-BE49-F238E27FC236}">
                <a16:creationId xmlns:a16="http://schemas.microsoft.com/office/drawing/2014/main" id="{E2B4B214-B8AF-49EF-A6F3-674C099EF791}"/>
              </a:ext>
            </a:extLst>
          </p:cNvPr>
          <p:cNvPicPr>
            <a:picLocks noChangeAspect="1"/>
          </p:cNvPicPr>
          <p:nvPr/>
        </p:nvPicPr>
        <p:blipFill>
          <a:blip r:embed="rId3"/>
          <a:stretch>
            <a:fillRect/>
          </a:stretch>
        </p:blipFill>
        <p:spPr>
          <a:xfrm>
            <a:off x="1996366" y="1336199"/>
            <a:ext cx="6860220" cy="368879"/>
          </a:xfrm>
          <a:prstGeom prst="rect">
            <a:avLst/>
          </a:prstGeom>
        </p:spPr>
      </p:pic>
      <p:sp>
        <p:nvSpPr>
          <p:cNvPr id="7" name="TextBox 6">
            <a:extLst>
              <a:ext uri="{FF2B5EF4-FFF2-40B4-BE49-F238E27FC236}">
                <a16:creationId xmlns:a16="http://schemas.microsoft.com/office/drawing/2014/main" id="{CFE1C8DE-0D8C-43BC-87B5-5F550FFB09C8}"/>
              </a:ext>
            </a:extLst>
          </p:cNvPr>
          <p:cNvSpPr txBox="1"/>
          <p:nvPr/>
        </p:nvSpPr>
        <p:spPr>
          <a:xfrm>
            <a:off x="133165" y="874307"/>
            <a:ext cx="3879541" cy="646331"/>
          </a:xfrm>
          <a:prstGeom prst="rect">
            <a:avLst/>
          </a:prstGeom>
          <a:noFill/>
        </p:spPr>
        <p:txBody>
          <a:bodyPr wrap="square" rtlCol="0">
            <a:spAutoFit/>
          </a:bodyPr>
          <a:lstStyle/>
          <a:p>
            <a:pPr marL="285750" indent="-285750">
              <a:buFont typeface="Wingdings" panose="05000000000000000000" pitchFamily="2" charset="2"/>
              <a:buChar char="§"/>
            </a:pPr>
            <a:r>
              <a:rPr lang="en-US" altLang="ko-KR" b="1" dirty="0"/>
              <a:t> Posterior reshaping in TS</a:t>
            </a:r>
          </a:p>
          <a:p>
            <a:endParaRPr lang="ko-KR" altLang="en-US" dirty="0"/>
          </a:p>
        </p:txBody>
      </p:sp>
      <p:pic>
        <p:nvPicPr>
          <p:cNvPr id="8" name="그림 7">
            <a:extLst>
              <a:ext uri="{FF2B5EF4-FFF2-40B4-BE49-F238E27FC236}">
                <a16:creationId xmlns:a16="http://schemas.microsoft.com/office/drawing/2014/main" id="{046A223E-0786-40C2-BF93-9E7D414F681D}"/>
              </a:ext>
            </a:extLst>
          </p:cNvPr>
          <p:cNvPicPr>
            <a:picLocks noChangeAspect="1"/>
          </p:cNvPicPr>
          <p:nvPr/>
        </p:nvPicPr>
        <p:blipFill>
          <a:blip r:embed="rId4"/>
          <a:stretch>
            <a:fillRect/>
          </a:stretch>
        </p:blipFill>
        <p:spPr>
          <a:xfrm>
            <a:off x="34925" y="1336199"/>
            <a:ext cx="8788964" cy="4768860"/>
          </a:xfrm>
          <a:prstGeom prst="rect">
            <a:avLst/>
          </a:prstGeom>
        </p:spPr>
      </p:pic>
    </p:spTree>
    <p:extLst>
      <p:ext uri="{BB962C8B-B14F-4D97-AF65-F5344CB8AC3E}">
        <p14:creationId xmlns:p14="http://schemas.microsoft.com/office/powerpoint/2010/main" val="22033386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4. Empirical Results</a:t>
            </a:r>
            <a:endParaRPr lang="ko-KR" altLang="en-US" dirty="0"/>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410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6" name="그림 5">
            <a:extLst>
              <a:ext uri="{FF2B5EF4-FFF2-40B4-BE49-F238E27FC236}">
                <a16:creationId xmlns:a16="http://schemas.microsoft.com/office/drawing/2014/main" id="{E2B4B214-B8AF-49EF-A6F3-674C099EF791}"/>
              </a:ext>
            </a:extLst>
          </p:cNvPr>
          <p:cNvPicPr>
            <a:picLocks noChangeAspect="1"/>
          </p:cNvPicPr>
          <p:nvPr/>
        </p:nvPicPr>
        <p:blipFill>
          <a:blip r:embed="rId3"/>
          <a:stretch>
            <a:fillRect/>
          </a:stretch>
        </p:blipFill>
        <p:spPr>
          <a:xfrm>
            <a:off x="1996366" y="1336199"/>
            <a:ext cx="6860220" cy="368879"/>
          </a:xfrm>
          <a:prstGeom prst="rect">
            <a:avLst/>
          </a:prstGeom>
        </p:spPr>
      </p:pic>
      <p:sp>
        <p:nvSpPr>
          <p:cNvPr id="7" name="TextBox 6">
            <a:extLst>
              <a:ext uri="{FF2B5EF4-FFF2-40B4-BE49-F238E27FC236}">
                <a16:creationId xmlns:a16="http://schemas.microsoft.com/office/drawing/2014/main" id="{CFE1C8DE-0D8C-43BC-87B5-5F550FFB09C8}"/>
              </a:ext>
            </a:extLst>
          </p:cNvPr>
          <p:cNvSpPr txBox="1"/>
          <p:nvPr/>
        </p:nvSpPr>
        <p:spPr>
          <a:xfrm>
            <a:off x="56595" y="717359"/>
            <a:ext cx="3879541" cy="646331"/>
          </a:xfrm>
          <a:prstGeom prst="rect">
            <a:avLst/>
          </a:prstGeom>
          <a:noFill/>
        </p:spPr>
        <p:txBody>
          <a:bodyPr wrap="square" rtlCol="0">
            <a:spAutoFit/>
          </a:bodyPr>
          <a:lstStyle/>
          <a:p>
            <a:pPr marL="285750" indent="-285750">
              <a:buFont typeface="Wingdings" panose="05000000000000000000" pitchFamily="2" charset="2"/>
              <a:buChar char="§"/>
            </a:pPr>
            <a:r>
              <a:rPr lang="en-US" altLang="ko-KR" b="1" dirty="0"/>
              <a:t>Impact of delay</a:t>
            </a:r>
          </a:p>
          <a:p>
            <a:endParaRPr lang="ko-KR" altLang="en-US" dirty="0"/>
          </a:p>
        </p:txBody>
      </p:sp>
      <p:sp>
        <p:nvSpPr>
          <p:cNvPr id="9" name="TextBox 8">
            <a:extLst>
              <a:ext uri="{FF2B5EF4-FFF2-40B4-BE49-F238E27FC236}">
                <a16:creationId xmlns:a16="http://schemas.microsoft.com/office/drawing/2014/main" id="{43EFD3F5-0FFE-4AB1-A2E5-F948EE1856FD}"/>
              </a:ext>
            </a:extLst>
          </p:cNvPr>
          <p:cNvSpPr txBox="1"/>
          <p:nvPr/>
        </p:nvSpPr>
        <p:spPr>
          <a:xfrm>
            <a:off x="363984" y="1163833"/>
            <a:ext cx="7981026" cy="2862322"/>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In a real world system, the feedback is typically not processed immediately because of various runtime constraints.</a:t>
            </a:r>
          </a:p>
          <a:p>
            <a:endParaRPr lang="en-US" altLang="ko-KR" dirty="0"/>
          </a:p>
          <a:p>
            <a:pPr marL="285750" indent="-285750">
              <a:buFont typeface="Arial" panose="020B0604020202020204" pitchFamily="34" charset="0"/>
              <a:buChar char="•"/>
            </a:pPr>
            <a:r>
              <a:rPr lang="en-US" altLang="ko-KR" dirty="0"/>
              <a:t>Instead it usually arrives in batches over a certain period of time.</a:t>
            </a:r>
          </a:p>
          <a:p>
            <a:endParaRPr lang="en-US" altLang="ko-KR" dirty="0"/>
          </a:p>
          <a:p>
            <a:pPr marL="285750" indent="-285750">
              <a:buFont typeface="Arial" panose="020B0604020202020204" pitchFamily="34" charset="0"/>
              <a:buChar char="•"/>
            </a:pPr>
            <a:r>
              <a:rPr lang="en-US" altLang="ko-KR" dirty="0"/>
              <a:t>We now try to quantify the impact of this delay by doing some simulations that mimic the problem of real situation.</a:t>
            </a:r>
          </a:p>
          <a:p>
            <a:endParaRPr lang="en-US" altLang="ko-KR" dirty="0"/>
          </a:p>
          <a:p>
            <a:pPr marL="285750" indent="-285750">
              <a:buFont typeface="Arial" panose="020B0604020202020204" pitchFamily="34" charset="0"/>
              <a:buChar char="•"/>
            </a:pPr>
            <a:r>
              <a:rPr lang="en-US" altLang="ko-KR" dirty="0"/>
              <a:t>The true reward probability of a given item is drawn according to a Beta(4,4) distribution. The feedback is received only every </a:t>
            </a:r>
            <a:r>
              <a:rPr lang="el-GR" altLang="ko-KR" dirty="0"/>
              <a:t>δ</a:t>
            </a:r>
            <a:r>
              <a:rPr lang="en-US" altLang="ko-KR" dirty="0"/>
              <a:t> time units.</a:t>
            </a:r>
            <a:endParaRPr lang="ko-KR" altLang="en-US" dirty="0"/>
          </a:p>
        </p:txBody>
      </p:sp>
      <p:pic>
        <p:nvPicPr>
          <p:cNvPr id="2" name="그림 1">
            <a:extLst>
              <a:ext uri="{FF2B5EF4-FFF2-40B4-BE49-F238E27FC236}">
                <a16:creationId xmlns:a16="http://schemas.microsoft.com/office/drawing/2014/main" id="{22A0259D-E983-4C42-987E-947B12C36D5A}"/>
              </a:ext>
            </a:extLst>
          </p:cNvPr>
          <p:cNvPicPr>
            <a:picLocks noChangeAspect="1"/>
          </p:cNvPicPr>
          <p:nvPr/>
        </p:nvPicPr>
        <p:blipFill>
          <a:blip r:embed="rId4"/>
          <a:stretch>
            <a:fillRect/>
          </a:stretch>
        </p:blipFill>
        <p:spPr>
          <a:xfrm>
            <a:off x="518093" y="4026155"/>
            <a:ext cx="7515225" cy="1600200"/>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5EC8EE6-28CC-48F5-8772-31945870C47B}"/>
                  </a:ext>
                </a:extLst>
              </p:cNvPr>
              <p:cNvSpPr txBox="1"/>
              <p:nvPr/>
            </p:nvSpPr>
            <p:spPr>
              <a:xfrm>
                <a:off x="555820" y="5450780"/>
                <a:ext cx="7789190" cy="646331"/>
              </a:xfrm>
              <a:prstGeom prst="rect">
                <a:avLst/>
              </a:prstGeom>
              <a:noFill/>
            </p:spPr>
            <p:txBody>
              <a:bodyPr wrap="square" rtlCol="0">
                <a:spAutoFit/>
              </a:bodyPr>
              <a:lstStyle/>
              <a:p>
                <a:r>
                  <a:rPr lang="en-US" altLang="ko-KR" dirty="0">
                    <a:solidFill>
                      <a:srgbClr val="FF0000"/>
                    </a:solidFill>
                  </a:rPr>
                  <a:t>&lt;The average regret over 100 repetitions at T=</a:t>
                </a:r>
                <a14:m>
                  <m:oMath xmlns:m="http://schemas.openxmlformats.org/officeDocument/2006/math">
                    <m:sSup>
                      <m:sSupPr>
                        <m:ctrlPr>
                          <a:rPr lang="en-US" altLang="ko-KR" i="1" smtClean="0">
                            <a:solidFill>
                              <a:srgbClr val="FF0000"/>
                            </a:solidFill>
                            <a:latin typeface="Cambria Math" panose="02040503050406030204" pitchFamily="18" charset="0"/>
                          </a:rPr>
                        </m:ctrlPr>
                      </m:sSupPr>
                      <m:e>
                        <m:r>
                          <a:rPr lang="en-US" altLang="ko-KR" b="0" i="1" smtClean="0">
                            <a:solidFill>
                              <a:srgbClr val="FF0000"/>
                            </a:solidFill>
                            <a:latin typeface="Cambria Math" panose="02040503050406030204" pitchFamily="18" charset="0"/>
                          </a:rPr>
                          <m:t>10</m:t>
                        </m:r>
                      </m:e>
                      <m:sup>
                        <m:r>
                          <a:rPr lang="en-US" altLang="ko-KR" b="0" i="1" smtClean="0">
                            <a:solidFill>
                              <a:srgbClr val="FF0000"/>
                            </a:solidFill>
                            <a:latin typeface="Cambria Math" panose="02040503050406030204" pitchFamily="18" charset="0"/>
                          </a:rPr>
                          <m:t>6</m:t>
                        </m:r>
                      </m:sup>
                    </m:sSup>
                  </m:oMath>
                </a14:m>
                <a:r>
                  <a:rPr lang="en-US" altLang="ko-KR" dirty="0">
                    <a:solidFill>
                      <a:srgbClr val="FF0000"/>
                    </a:solidFill>
                  </a:rPr>
                  <a:t> : TS is more robust than UCB when the delay is long.&gt;   </a:t>
                </a:r>
                <a:endParaRPr lang="ko-KR" altLang="en-US" dirty="0">
                  <a:solidFill>
                    <a:srgbClr val="FF0000"/>
                  </a:solidFill>
                </a:endParaRPr>
              </a:p>
            </p:txBody>
          </p:sp>
        </mc:Choice>
        <mc:Fallback xmlns="">
          <p:sp>
            <p:nvSpPr>
              <p:cNvPr id="3" name="TextBox 2">
                <a:extLst>
                  <a:ext uri="{FF2B5EF4-FFF2-40B4-BE49-F238E27FC236}">
                    <a16:creationId xmlns:a16="http://schemas.microsoft.com/office/drawing/2014/main" id="{85EC8EE6-28CC-48F5-8772-31945870C47B}"/>
                  </a:ext>
                </a:extLst>
              </p:cNvPr>
              <p:cNvSpPr txBox="1">
                <a:spLocks noRot="1" noChangeAspect="1" noMove="1" noResize="1" noEditPoints="1" noAdjustHandles="1" noChangeArrowheads="1" noChangeShapeType="1" noTextEdit="1"/>
              </p:cNvSpPr>
              <p:nvPr/>
            </p:nvSpPr>
            <p:spPr>
              <a:xfrm>
                <a:off x="555820" y="5450780"/>
                <a:ext cx="7789190" cy="646331"/>
              </a:xfrm>
              <a:prstGeom prst="rect">
                <a:avLst/>
              </a:prstGeom>
              <a:blipFill>
                <a:blip r:embed="rId5"/>
                <a:stretch>
                  <a:fillRect l="-626" t="-4717" b="-1415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450129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Conclusion</a:t>
            </a:r>
            <a:endParaRPr lang="ko-KR" altLang="en-US" dirty="0"/>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410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6" name="그림 5">
            <a:extLst>
              <a:ext uri="{FF2B5EF4-FFF2-40B4-BE49-F238E27FC236}">
                <a16:creationId xmlns:a16="http://schemas.microsoft.com/office/drawing/2014/main" id="{E2B4B214-B8AF-49EF-A6F3-674C099EF791}"/>
              </a:ext>
            </a:extLst>
          </p:cNvPr>
          <p:cNvPicPr>
            <a:picLocks noChangeAspect="1"/>
          </p:cNvPicPr>
          <p:nvPr/>
        </p:nvPicPr>
        <p:blipFill>
          <a:blip r:embed="rId3"/>
          <a:stretch>
            <a:fillRect/>
          </a:stretch>
        </p:blipFill>
        <p:spPr>
          <a:xfrm>
            <a:off x="1996366" y="1336199"/>
            <a:ext cx="6860220" cy="368879"/>
          </a:xfrm>
          <a:prstGeom prst="rect">
            <a:avLst/>
          </a:prstGeom>
        </p:spPr>
      </p:pic>
      <p:sp>
        <p:nvSpPr>
          <p:cNvPr id="8" name="TextBox 7">
            <a:extLst>
              <a:ext uri="{FF2B5EF4-FFF2-40B4-BE49-F238E27FC236}">
                <a16:creationId xmlns:a16="http://schemas.microsoft.com/office/drawing/2014/main" id="{8344BB58-74CF-429C-A086-194090C98890}"/>
              </a:ext>
            </a:extLst>
          </p:cNvPr>
          <p:cNvSpPr txBox="1"/>
          <p:nvPr/>
        </p:nvSpPr>
        <p:spPr>
          <a:xfrm>
            <a:off x="407787" y="1845413"/>
            <a:ext cx="8868406" cy="2725746"/>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altLang="ko-KR" dirty="0"/>
              <a:t>Thompson sampling</a:t>
            </a:r>
          </a:p>
          <a:p>
            <a:pPr>
              <a:lnSpc>
                <a:spcPct val="150000"/>
              </a:lnSpc>
            </a:pPr>
            <a:endParaRPr lang="en-US" altLang="ko-KR" dirty="0"/>
          </a:p>
          <a:p>
            <a:pPr marL="742950" lvl="1" indent="-285750">
              <a:lnSpc>
                <a:spcPct val="150000"/>
              </a:lnSpc>
              <a:buFont typeface="Arial" panose="020B0604020202020204" pitchFamily="34" charset="0"/>
              <a:buChar char="•"/>
            </a:pPr>
            <a:r>
              <a:rPr lang="en-US" altLang="ko-KR" sz="1600" dirty="0"/>
              <a:t>can be applied to a broad array of online decision problems</a:t>
            </a:r>
          </a:p>
          <a:p>
            <a:pPr marL="742950" lvl="1" indent="-285750">
              <a:lnSpc>
                <a:spcPct val="150000"/>
              </a:lnSpc>
              <a:buFont typeface="Arial" panose="020B0604020202020204" pitchFamily="34" charset="0"/>
              <a:buChar char="•"/>
            </a:pPr>
            <a:r>
              <a:rPr lang="en-US" altLang="ko-KR" sz="1600" dirty="0"/>
              <a:t>a simple and effective method for addressing the exploration/exploitation trade-off.</a:t>
            </a:r>
          </a:p>
          <a:p>
            <a:pPr marL="742950" lvl="1" indent="-285750">
              <a:lnSpc>
                <a:spcPct val="150000"/>
              </a:lnSpc>
              <a:buFont typeface="Arial" panose="020B0604020202020204" pitchFamily="34" charset="0"/>
              <a:buChar char="•"/>
            </a:pPr>
            <a:r>
              <a:rPr lang="en-US" altLang="ko-KR" sz="1600" dirty="0"/>
              <a:t>effective at minimizing the exploration costs required to converge on an optimal action. (Minimize regret)</a:t>
            </a:r>
          </a:p>
          <a:p>
            <a:pPr marL="742950" lvl="1" indent="-285750">
              <a:lnSpc>
                <a:spcPct val="150000"/>
              </a:lnSpc>
              <a:buFont typeface="Arial" panose="020B0604020202020204" pitchFamily="34" charset="0"/>
              <a:buChar char="•"/>
            </a:pPr>
            <a:r>
              <a:rPr lang="en-US" altLang="ko-KR" sz="1600" dirty="0"/>
              <a:t>sampling actions according to the posterior probability they are optimal</a:t>
            </a:r>
          </a:p>
        </p:txBody>
      </p:sp>
    </p:spTree>
    <p:extLst>
      <p:ext uri="{BB962C8B-B14F-4D97-AF65-F5344CB8AC3E}">
        <p14:creationId xmlns:p14="http://schemas.microsoft.com/office/powerpoint/2010/main" val="2373138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410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7" name="제목 3">
            <a:extLst>
              <a:ext uri="{FF2B5EF4-FFF2-40B4-BE49-F238E27FC236}">
                <a16:creationId xmlns:a16="http://schemas.microsoft.com/office/drawing/2014/main" id="{CE55E3A0-77F3-4923-9D57-B32321E01609}"/>
              </a:ext>
            </a:extLst>
          </p:cNvPr>
          <p:cNvSpPr txBox="1">
            <a:spLocks/>
          </p:cNvSpPr>
          <p:nvPr/>
        </p:nvSpPr>
        <p:spPr bwMode="auto">
          <a:xfrm>
            <a:off x="-583611" y="3011488"/>
            <a:ext cx="10311221"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latinLnBrk="1" hangingPunct="0">
              <a:spcBef>
                <a:spcPct val="0"/>
              </a:spcBef>
              <a:spcAft>
                <a:spcPct val="0"/>
              </a:spcAft>
              <a:defRPr kumimoji="1" sz="2800" b="1" kern="1200">
                <a:solidFill>
                  <a:schemeClr val="bg1"/>
                </a:solidFill>
                <a:latin typeface="맑은 고딕" panose="020B0503020000020004" pitchFamily="50" charset="-127"/>
                <a:ea typeface="맑은 고딕" panose="020B0503020000020004" pitchFamily="50" charset="-127"/>
                <a:cs typeface="+mj-cs"/>
              </a:defRPr>
            </a:lvl1pPr>
            <a:lvl2pPr algn="l" rtl="0" eaLnBrk="0" fontAlgn="base" latinLnBrk="1" hangingPunct="0">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2pPr>
            <a:lvl3pPr algn="l" rtl="0" eaLnBrk="0" fontAlgn="base" latinLnBrk="1" hangingPunct="0">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3pPr>
            <a:lvl4pPr algn="l" rtl="0" eaLnBrk="0" fontAlgn="base" latinLnBrk="1" hangingPunct="0">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4pPr>
            <a:lvl5pPr algn="l" rtl="0" eaLnBrk="0" fontAlgn="base" latinLnBrk="1" hangingPunct="0">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5pPr>
            <a:lvl6pPr marL="457200" algn="l" rtl="0" fontAlgn="base" latinLnBrk="1">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6pPr>
            <a:lvl7pPr marL="914400" algn="l" rtl="0" fontAlgn="base" latinLnBrk="1">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7pPr>
            <a:lvl8pPr marL="1371600" algn="l" rtl="0" fontAlgn="base" latinLnBrk="1">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8pPr>
            <a:lvl9pPr marL="1828800" algn="l" rtl="0" fontAlgn="base" latinLnBrk="1">
              <a:spcBef>
                <a:spcPct val="0"/>
              </a:spcBef>
              <a:spcAft>
                <a:spcPct val="0"/>
              </a:spcAft>
              <a:defRPr kumimoji="1" sz="2800" b="1">
                <a:solidFill>
                  <a:srgbClr val="6591C7"/>
                </a:solidFill>
                <a:latin typeface="Times New Roman" panose="02020603050405020304" pitchFamily="18" charset="0"/>
                <a:ea typeface="굴림" panose="020B0600000101010101" pitchFamily="50" charset="-127"/>
                <a:cs typeface="Arial Unicode MS" panose="020B0604020202020204" pitchFamily="50" charset="-127"/>
              </a:defRPr>
            </a:lvl9pPr>
          </a:lstStyle>
          <a:p>
            <a:pPr algn="ctr"/>
            <a:r>
              <a:rPr lang="en-US" altLang="ko-KR" sz="6000" b="0" dirty="0">
                <a:solidFill>
                  <a:schemeClr val="tx1"/>
                </a:solidFill>
              </a:rPr>
              <a:t>Multi-armed Bandit </a:t>
            </a:r>
          </a:p>
          <a:p>
            <a:pPr algn="ctr"/>
            <a:r>
              <a:rPr lang="en-US" altLang="ko-KR" sz="6000" b="0" dirty="0">
                <a:solidFill>
                  <a:schemeClr val="tx1"/>
                </a:solidFill>
              </a:rPr>
              <a:t>Problem</a:t>
            </a:r>
            <a:endParaRPr lang="ko-KR" altLang="en-US" sz="6000" b="0" dirty="0">
              <a:solidFill>
                <a:schemeClr val="tx1"/>
              </a:solidFill>
            </a:endParaRPr>
          </a:p>
        </p:txBody>
      </p:sp>
    </p:spTree>
    <p:extLst>
      <p:ext uri="{BB962C8B-B14F-4D97-AF65-F5344CB8AC3E}">
        <p14:creationId xmlns:p14="http://schemas.microsoft.com/office/powerpoint/2010/main" val="3433545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1. Multi-armed Bandit Problem</a:t>
            </a:r>
            <a:endParaRPr lang="ko-KR" altLang="en-US" dirty="0"/>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410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grpSp>
        <p:nvGrpSpPr>
          <p:cNvPr id="12" name="그룹 11">
            <a:extLst>
              <a:ext uri="{FF2B5EF4-FFF2-40B4-BE49-F238E27FC236}">
                <a16:creationId xmlns:a16="http://schemas.microsoft.com/office/drawing/2014/main" id="{50ADC157-317F-433C-AFF2-D54AED4C7848}"/>
              </a:ext>
            </a:extLst>
          </p:cNvPr>
          <p:cNvGrpSpPr/>
          <p:nvPr/>
        </p:nvGrpSpPr>
        <p:grpSpPr>
          <a:xfrm>
            <a:off x="552440" y="2504045"/>
            <a:ext cx="3613602" cy="2965004"/>
            <a:chOff x="808146" y="1692425"/>
            <a:chExt cx="3773124" cy="3883556"/>
          </a:xfrm>
        </p:grpSpPr>
        <p:pic>
          <p:nvPicPr>
            <p:cNvPr id="8" name="그림 7">
              <a:extLst>
                <a:ext uri="{FF2B5EF4-FFF2-40B4-BE49-F238E27FC236}">
                  <a16:creationId xmlns:a16="http://schemas.microsoft.com/office/drawing/2014/main" id="{266D5467-46C5-4FE3-8FF0-D9A48D34ECD3}"/>
                </a:ext>
              </a:extLst>
            </p:cNvPr>
            <p:cNvPicPr>
              <a:picLocks noChangeAspect="1"/>
            </p:cNvPicPr>
            <p:nvPr/>
          </p:nvPicPr>
          <p:blipFill>
            <a:blip r:embed="rId3"/>
            <a:stretch>
              <a:fillRect/>
            </a:stretch>
          </p:blipFill>
          <p:spPr>
            <a:xfrm>
              <a:off x="808146" y="1692425"/>
              <a:ext cx="3763854" cy="3473150"/>
            </a:xfrm>
            <a:prstGeom prst="rect">
              <a:avLst/>
            </a:prstGeom>
          </p:spPr>
        </p:pic>
        <p:sp>
          <p:nvSpPr>
            <p:cNvPr id="10" name="TextBox 9">
              <a:extLst>
                <a:ext uri="{FF2B5EF4-FFF2-40B4-BE49-F238E27FC236}">
                  <a16:creationId xmlns:a16="http://schemas.microsoft.com/office/drawing/2014/main" id="{61C346EF-0F48-480E-B4DE-5D53022A8DB9}"/>
                </a:ext>
              </a:extLst>
            </p:cNvPr>
            <p:cNvSpPr txBox="1"/>
            <p:nvPr/>
          </p:nvSpPr>
          <p:spPr>
            <a:xfrm>
              <a:off x="817416" y="5305116"/>
              <a:ext cx="3763854" cy="270865"/>
            </a:xfrm>
            <a:prstGeom prst="rect">
              <a:avLst/>
            </a:prstGeom>
            <a:noFill/>
          </p:spPr>
          <p:txBody>
            <a:bodyPr wrap="square" rtlCol="0">
              <a:spAutoFit/>
            </a:bodyPr>
            <a:lstStyle/>
            <a:p>
              <a:pPr algn="r"/>
              <a:r>
                <a:rPr lang="ko-KR" altLang="en-US" sz="1100" dirty="0"/>
                <a:t>출처 </a:t>
              </a:r>
              <a:r>
                <a:rPr lang="en-US" altLang="ko-KR" sz="1100" dirty="0"/>
                <a:t>: </a:t>
              </a:r>
              <a:r>
                <a:rPr lang="en-US" altLang="ko-KR" sz="1100" dirty="0">
                  <a:hlinkClick r:id="rId4"/>
                </a:rPr>
                <a:t>https://paperswithcode.com/task/multi-armed-bandits</a:t>
              </a:r>
              <a:endParaRPr lang="ko-KR" altLang="en-US" sz="1100" dirty="0"/>
            </a:p>
          </p:txBody>
        </p:sp>
      </p:grpSp>
      <p:sp>
        <p:nvSpPr>
          <p:cNvPr id="11" name="TextBox 10">
            <a:extLst>
              <a:ext uri="{FF2B5EF4-FFF2-40B4-BE49-F238E27FC236}">
                <a16:creationId xmlns:a16="http://schemas.microsoft.com/office/drawing/2014/main" id="{378CA870-17FE-4FD7-97C8-A5363303372B}"/>
              </a:ext>
            </a:extLst>
          </p:cNvPr>
          <p:cNvSpPr txBox="1"/>
          <p:nvPr/>
        </p:nvSpPr>
        <p:spPr>
          <a:xfrm>
            <a:off x="552440" y="989022"/>
            <a:ext cx="8039120" cy="1566070"/>
          </a:xfrm>
          <a:prstGeom prst="rect">
            <a:avLst/>
          </a:prstGeom>
          <a:noFill/>
        </p:spPr>
        <p:txBody>
          <a:bodyPr wrap="square" rtlCol="0" anchor="ctr">
            <a:spAutoFit/>
          </a:bodyPr>
          <a:lstStyle/>
          <a:p>
            <a:pPr marL="285750" indent="-285750">
              <a:buFont typeface="Wingdings" panose="05000000000000000000" pitchFamily="2" charset="2"/>
              <a:buChar char="§"/>
            </a:pPr>
            <a:r>
              <a:rPr lang="en-US" altLang="ko-KR" dirty="0"/>
              <a:t>Assumption : Only one slot machine arm can be pulled at a time, and the</a:t>
            </a:r>
            <a:r>
              <a:rPr lang="ko-KR" altLang="en-US" dirty="0"/>
              <a:t> </a:t>
            </a:r>
            <a:r>
              <a:rPr lang="en-US" altLang="ko-KR" dirty="0"/>
              <a:t>rewards</a:t>
            </a:r>
            <a:r>
              <a:rPr lang="ko-KR" altLang="en-US" dirty="0"/>
              <a:t> </a:t>
            </a:r>
            <a:endParaRPr lang="en-US" altLang="ko-KR" dirty="0"/>
          </a:p>
          <a:p>
            <a:pPr>
              <a:lnSpc>
                <a:spcPct val="150000"/>
              </a:lnSpc>
            </a:pPr>
            <a:r>
              <a:rPr lang="en-US" altLang="ko-KR" dirty="0"/>
              <a:t>                          from</a:t>
            </a:r>
            <a:r>
              <a:rPr lang="ko-KR" altLang="en-US" dirty="0"/>
              <a:t> </a:t>
            </a:r>
            <a:r>
              <a:rPr lang="en-US" altLang="ko-KR" dirty="0"/>
              <a:t>each</a:t>
            </a:r>
            <a:r>
              <a:rPr lang="ko-KR" altLang="en-US" dirty="0"/>
              <a:t> </a:t>
            </a:r>
            <a:r>
              <a:rPr lang="en-US" altLang="ko-KR" dirty="0"/>
              <a:t>slot</a:t>
            </a:r>
            <a:r>
              <a:rPr lang="ko-KR" altLang="en-US" dirty="0"/>
              <a:t> </a:t>
            </a:r>
            <a:r>
              <a:rPr lang="en-US" altLang="ko-KR" dirty="0"/>
              <a:t>machine are different. </a:t>
            </a:r>
          </a:p>
          <a:p>
            <a:pPr marL="285750" indent="-285750">
              <a:lnSpc>
                <a:spcPct val="150000"/>
              </a:lnSpc>
              <a:buFont typeface="Wingdings" panose="05000000000000000000" pitchFamily="2" charset="2"/>
              <a:buChar char="§"/>
            </a:pPr>
            <a:r>
              <a:rPr lang="en-US" altLang="ko-KR" dirty="0"/>
              <a:t>reward</a:t>
            </a:r>
            <a:r>
              <a:rPr lang="ko-KR" altLang="en-US" dirty="0"/>
              <a:t> </a:t>
            </a:r>
            <a:r>
              <a:rPr lang="en-US" altLang="ko-KR" dirty="0"/>
              <a:t>: Random Variable from probabilistic distribution.</a:t>
            </a:r>
            <a:endParaRPr lang="ko-KR" altLang="en-US" dirty="0"/>
          </a:p>
          <a:p>
            <a:pPr marL="285750" indent="-285750">
              <a:lnSpc>
                <a:spcPct val="150000"/>
              </a:lnSpc>
              <a:buFont typeface="Arial" panose="020B0604020202020204" pitchFamily="34" charset="0"/>
              <a:buChar char="•"/>
            </a:pPr>
            <a:endParaRPr lang="ko-KR" altLang="en-US" dirty="0"/>
          </a:p>
        </p:txBody>
      </p:sp>
      <p:grpSp>
        <p:nvGrpSpPr>
          <p:cNvPr id="15" name="그룹 14">
            <a:extLst>
              <a:ext uri="{FF2B5EF4-FFF2-40B4-BE49-F238E27FC236}">
                <a16:creationId xmlns:a16="http://schemas.microsoft.com/office/drawing/2014/main" id="{93D12946-CFD4-411D-BFBB-0CEB28E905C1}"/>
              </a:ext>
            </a:extLst>
          </p:cNvPr>
          <p:cNvGrpSpPr/>
          <p:nvPr/>
        </p:nvGrpSpPr>
        <p:grpSpPr>
          <a:xfrm>
            <a:off x="4302866" y="2504045"/>
            <a:ext cx="4599241" cy="3023996"/>
            <a:chOff x="4572000" y="1977059"/>
            <a:chExt cx="4599241" cy="3023996"/>
          </a:xfrm>
        </p:grpSpPr>
        <p:pic>
          <p:nvPicPr>
            <p:cNvPr id="17" name="그림 16">
              <a:extLst>
                <a:ext uri="{FF2B5EF4-FFF2-40B4-BE49-F238E27FC236}">
                  <a16:creationId xmlns:a16="http://schemas.microsoft.com/office/drawing/2014/main" id="{C29211EF-FAB2-4330-835F-D3FE3C289782}"/>
                </a:ext>
              </a:extLst>
            </p:cNvPr>
            <p:cNvPicPr>
              <a:picLocks noChangeAspect="1"/>
            </p:cNvPicPr>
            <p:nvPr/>
          </p:nvPicPr>
          <p:blipFill>
            <a:blip r:embed="rId5"/>
            <a:stretch>
              <a:fillRect/>
            </a:stretch>
          </p:blipFill>
          <p:spPr>
            <a:xfrm>
              <a:off x="4804843" y="1977059"/>
              <a:ext cx="3930783" cy="2881175"/>
            </a:xfrm>
            <a:prstGeom prst="rect">
              <a:avLst/>
            </a:prstGeom>
          </p:spPr>
        </p:pic>
        <p:sp>
          <p:nvSpPr>
            <p:cNvPr id="18" name="TextBox 17">
              <a:extLst>
                <a:ext uri="{FF2B5EF4-FFF2-40B4-BE49-F238E27FC236}">
                  <a16:creationId xmlns:a16="http://schemas.microsoft.com/office/drawing/2014/main" id="{8FE68DA8-9DAD-4F04-A69E-5093E53CAABF}"/>
                </a:ext>
              </a:extLst>
            </p:cNvPr>
            <p:cNvSpPr txBox="1"/>
            <p:nvPr/>
          </p:nvSpPr>
          <p:spPr>
            <a:xfrm>
              <a:off x="4572000" y="4754834"/>
              <a:ext cx="4599241" cy="246221"/>
            </a:xfrm>
            <a:prstGeom prst="rect">
              <a:avLst/>
            </a:prstGeom>
            <a:noFill/>
          </p:spPr>
          <p:txBody>
            <a:bodyPr wrap="square" rtlCol="0">
              <a:spAutoFit/>
            </a:bodyPr>
            <a:lstStyle/>
            <a:p>
              <a:pPr algn="r"/>
              <a:r>
                <a:rPr lang="ko-KR" altLang="en-US" sz="1000" dirty="0"/>
                <a:t>출처</a:t>
              </a:r>
              <a:r>
                <a:rPr lang="en-US" altLang="ko-KR" sz="1000" dirty="0"/>
                <a:t>:</a:t>
              </a:r>
              <a:r>
                <a:rPr lang="en-US" altLang="ko-KR" sz="1000" dirty="0">
                  <a:hlinkClick r:id="rId6"/>
                </a:rPr>
                <a:t>https://stats.stackexchange.com/questions/326449/multi-armed-bandit-problem</a:t>
              </a:r>
              <a:endParaRPr lang="ko-KR" altLang="en-US" sz="1000" dirty="0"/>
            </a:p>
          </p:txBody>
        </p:sp>
      </p:grpSp>
      <p:sp>
        <p:nvSpPr>
          <p:cNvPr id="16" name="TextBox 15">
            <a:extLst>
              <a:ext uri="{FF2B5EF4-FFF2-40B4-BE49-F238E27FC236}">
                <a16:creationId xmlns:a16="http://schemas.microsoft.com/office/drawing/2014/main" id="{EB166BDE-3F7C-43DA-804A-B403B946640E}"/>
              </a:ext>
            </a:extLst>
          </p:cNvPr>
          <p:cNvSpPr txBox="1"/>
          <p:nvPr/>
        </p:nvSpPr>
        <p:spPr>
          <a:xfrm>
            <a:off x="630315" y="5699464"/>
            <a:ext cx="7279689" cy="369332"/>
          </a:xfrm>
          <a:prstGeom prst="rect">
            <a:avLst/>
          </a:prstGeom>
          <a:noFill/>
        </p:spPr>
        <p:txBody>
          <a:bodyPr wrap="square" rtlCol="0">
            <a:spAutoFit/>
          </a:bodyPr>
          <a:lstStyle/>
          <a:p>
            <a:pPr marL="285750" indent="-285750" algn="ctr">
              <a:buFont typeface="Wingdings" panose="05000000000000000000" pitchFamily="2" charset="2"/>
              <a:buChar char="ü"/>
            </a:pPr>
            <a:r>
              <a:rPr lang="en-US" altLang="ko-KR" dirty="0"/>
              <a:t>How to maximize reward?</a:t>
            </a:r>
            <a:endParaRPr lang="ko-KR" altLang="en-US" dirty="0"/>
          </a:p>
        </p:txBody>
      </p:sp>
    </p:spTree>
    <p:extLst>
      <p:ext uri="{BB962C8B-B14F-4D97-AF65-F5344CB8AC3E}">
        <p14:creationId xmlns:p14="http://schemas.microsoft.com/office/powerpoint/2010/main" val="2103752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410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grpSp>
        <p:nvGrpSpPr>
          <p:cNvPr id="18" name="그룹 17">
            <a:extLst>
              <a:ext uri="{FF2B5EF4-FFF2-40B4-BE49-F238E27FC236}">
                <a16:creationId xmlns:a16="http://schemas.microsoft.com/office/drawing/2014/main" id="{4AF28BE4-C9DD-4835-B68D-7D46DC15C39A}"/>
              </a:ext>
            </a:extLst>
          </p:cNvPr>
          <p:cNvGrpSpPr/>
          <p:nvPr/>
        </p:nvGrpSpPr>
        <p:grpSpPr>
          <a:xfrm>
            <a:off x="2373997" y="2409086"/>
            <a:ext cx="4323425" cy="2574062"/>
            <a:chOff x="387814" y="1429767"/>
            <a:chExt cx="4599241" cy="1850082"/>
          </a:xfrm>
        </p:grpSpPr>
        <p:pic>
          <p:nvPicPr>
            <p:cNvPr id="16" name="그림 15">
              <a:extLst>
                <a:ext uri="{FF2B5EF4-FFF2-40B4-BE49-F238E27FC236}">
                  <a16:creationId xmlns:a16="http://schemas.microsoft.com/office/drawing/2014/main" id="{EA874996-0AF5-4DF6-9F86-CE9A9BA765C4}"/>
                </a:ext>
              </a:extLst>
            </p:cNvPr>
            <p:cNvPicPr>
              <a:picLocks noChangeAspect="1"/>
            </p:cNvPicPr>
            <p:nvPr/>
          </p:nvPicPr>
          <p:blipFill>
            <a:blip r:embed="rId3"/>
            <a:stretch>
              <a:fillRect/>
            </a:stretch>
          </p:blipFill>
          <p:spPr>
            <a:xfrm>
              <a:off x="757469" y="1429767"/>
              <a:ext cx="4095750" cy="1619250"/>
            </a:xfrm>
            <a:prstGeom prst="rect">
              <a:avLst/>
            </a:prstGeom>
          </p:spPr>
        </p:pic>
        <p:sp>
          <p:nvSpPr>
            <p:cNvPr id="20" name="TextBox 19">
              <a:extLst>
                <a:ext uri="{FF2B5EF4-FFF2-40B4-BE49-F238E27FC236}">
                  <a16:creationId xmlns:a16="http://schemas.microsoft.com/office/drawing/2014/main" id="{CBEE2D87-C7C3-4D30-BFFA-9919320EF45D}"/>
                </a:ext>
              </a:extLst>
            </p:cNvPr>
            <p:cNvSpPr txBox="1"/>
            <p:nvPr/>
          </p:nvSpPr>
          <p:spPr>
            <a:xfrm>
              <a:off x="387814" y="3049017"/>
              <a:ext cx="4599241" cy="230832"/>
            </a:xfrm>
            <a:prstGeom prst="rect">
              <a:avLst/>
            </a:prstGeom>
            <a:noFill/>
          </p:spPr>
          <p:txBody>
            <a:bodyPr wrap="square" rtlCol="0">
              <a:spAutoFit/>
            </a:bodyPr>
            <a:lstStyle/>
            <a:p>
              <a:pPr algn="r"/>
              <a:r>
                <a:rPr lang="ko-KR" altLang="en-US" sz="900" dirty="0"/>
                <a:t>출처</a:t>
              </a:r>
              <a:r>
                <a:rPr lang="en-US" altLang="ko-KR" sz="900" dirty="0"/>
                <a:t>:</a:t>
              </a:r>
              <a:r>
                <a:rPr lang="en-US" altLang="ko-KR" sz="900" dirty="0">
                  <a:hlinkClick r:id="rId4"/>
                </a:rPr>
                <a:t>https://www.slideshare.net/sangwoomo7/multiarmed-bandit-and-applications</a:t>
              </a:r>
              <a:endParaRPr lang="ko-KR" altLang="en-US" sz="900" dirty="0"/>
            </a:p>
          </p:txBody>
        </p:sp>
      </p:grpSp>
      <p:sp>
        <p:nvSpPr>
          <p:cNvPr id="19" name="TextBox 18">
            <a:extLst>
              <a:ext uri="{FF2B5EF4-FFF2-40B4-BE49-F238E27FC236}">
                <a16:creationId xmlns:a16="http://schemas.microsoft.com/office/drawing/2014/main" id="{B224B44A-554E-428A-80D7-C73813429964}"/>
              </a:ext>
            </a:extLst>
          </p:cNvPr>
          <p:cNvSpPr txBox="1"/>
          <p:nvPr/>
        </p:nvSpPr>
        <p:spPr>
          <a:xfrm>
            <a:off x="328474" y="991434"/>
            <a:ext cx="6312023" cy="369332"/>
          </a:xfrm>
          <a:prstGeom prst="rect">
            <a:avLst/>
          </a:prstGeom>
          <a:noFill/>
        </p:spPr>
        <p:txBody>
          <a:bodyPr wrap="square" rtlCol="0">
            <a:spAutoFit/>
          </a:bodyPr>
          <a:lstStyle/>
          <a:p>
            <a:pPr marL="285750" indent="-285750">
              <a:buFont typeface="Wingdings" panose="05000000000000000000" pitchFamily="2" charset="2"/>
              <a:buChar char="§"/>
            </a:pPr>
            <a:r>
              <a:rPr lang="en-US" altLang="ko-KR" dirty="0"/>
              <a:t>Problems</a:t>
            </a:r>
            <a:endParaRPr lang="ko-KR" altLang="en-US" dirty="0"/>
          </a:p>
        </p:txBody>
      </p:sp>
      <p:sp>
        <p:nvSpPr>
          <p:cNvPr id="22" name="TextBox 21">
            <a:extLst>
              <a:ext uri="{FF2B5EF4-FFF2-40B4-BE49-F238E27FC236}">
                <a16:creationId xmlns:a16="http://schemas.microsoft.com/office/drawing/2014/main" id="{D79F8E39-D297-41FA-92D6-BCD44856A26C}"/>
              </a:ext>
            </a:extLst>
          </p:cNvPr>
          <p:cNvSpPr txBox="1"/>
          <p:nvPr/>
        </p:nvSpPr>
        <p:spPr>
          <a:xfrm>
            <a:off x="603682" y="1448724"/>
            <a:ext cx="5734974" cy="1061829"/>
          </a:xfrm>
          <a:prstGeom prst="rect">
            <a:avLst/>
          </a:prstGeom>
          <a:noFill/>
        </p:spPr>
        <p:txBody>
          <a:bodyPr wrap="square" rtlCol="0">
            <a:spAutoFit/>
          </a:bodyPr>
          <a:lstStyle/>
          <a:p>
            <a:pPr marL="342900" indent="-342900">
              <a:buFont typeface="+mj-lt"/>
              <a:buAutoNum type="arabicPeriod"/>
            </a:pPr>
            <a:r>
              <a:rPr lang="en-US" altLang="ko-KR" dirty="0"/>
              <a:t>Different slot machines have different rewards.</a:t>
            </a:r>
          </a:p>
          <a:p>
            <a:pPr marL="342900" indent="-342900">
              <a:lnSpc>
                <a:spcPct val="150000"/>
              </a:lnSpc>
              <a:buFont typeface="+mj-lt"/>
              <a:buAutoNum type="arabicPeriod"/>
            </a:pPr>
            <a:r>
              <a:rPr kumimoji="0" lang="ko-KR" altLang="ko-KR" dirty="0" err="1">
                <a:solidFill>
                  <a:srgbClr val="222222"/>
                </a:solidFill>
                <a:latin typeface="+mj-lt"/>
                <a:ea typeface="inherit"/>
              </a:rPr>
              <a:t>Only</a:t>
            </a:r>
            <a:r>
              <a:rPr kumimoji="0" lang="ko-KR" altLang="ko-KR" dirty="0">
                <a:solidFill>
                  <a:srgbClr val="222222"/>
                </a:solidFill>
                <a:latin typeface="+mj-lt"/>
                <a:ea typeface="inherit"/>
              </a:rPr>
              <a:t> </a:t>
            </a:r>
            <a:r>
              <a:rPr kumimoji="0" lang="ko-KR" altLang="ko-KR" dirty="0" err="1">
                <a:solidFill>
                  <a:srgbClr val="222222"/>
                </a:solidFill>
                <a:latin typeface="+mj-lt"/>
                <a:ea typeface="inherit"/>
              </a:rPr>
              <a:t>one</a:t>
            </a:r>
            <a:r>
              <a:rPr kumimoji="0" lang="ko-KR" altLang="ko-KR" dirty="0">
                <a:solidFill>
                  <a:srgbClr val="222222"/>
                </a:solidFill>
                <a:latin typeface="+mj-lt"/>
                <a:ea typeface="inherit"/>
              </a:rPr>
              <a:t> </a:t>
            </a:r>
            <a:r>
              <a:rPr kumimoji="0" lang="ko-KR" altLang="ko-KR" dirty="0" err="1">
                <a:solidFill>
                  <a:srgbClr val="222222"/>
                </a:solidFill>
                <a:latin typeface="+mj-lt"/>
                <a:ea typeface="inherit"/>
              </a:rPr>
              <a:t>slot</a:t>
            </a:r>
            <a:r>
              <a:rPr kumimoji="0" lang="ko-KR" altLang="ko-KR" dirty="0">
                <a:solidFill>
                  <a:srgbClr val="222222"/>
                </a:solidFill>
                <a:latin typeface="+mj-lt"/>
                <a:ea typeface="inherit"/>
              </a:rPr>
              <a:t> </a:t>
            </a:r>
            <a:r>
              <a:rPr kumimoji="0" lang="ko-KR" altLang="ko-KR" dirty="0" err="1">
                <a:solidFill>
                  <a:srgbClr val="222222"/>
                </a:solidFill>
                <a:latin typeface="+mj-lt"/>
                <a:ea typeface="inherit"/>
              </a:rPr>
              <a:t>machine</a:t>
            </a:r>
            <a:r>
              <a:rPr kumimoji="0" lang="ko-KR" altLang="ko-KR" dirty="0">
                <a:solidFill>
                  <a:srgbClr val="222222"/>
                </a:solidFill>
                <a:latin typeface="+mj-lt"/>
                <a:ea typeface="inherit"/>
              </a:rPr>
              <a:t> </a:t>
            </a:r>
            <a:r>
              <a:rPr kumimoji="0" lang="ko-KR" altLang="ko-KR" dirty="0" err="1">
                <a:solidFill>
                  <a:srgbClr val="222222"/>
                </a:solidFill>
                <a:latin typeface="+mj-lt"/>
                <a:ea typeface="inherit"/>
              </a:rPr>
              <a:t>reward</a:t>
            </a:r>
            <a:r>
              <a:rPr kumimoji="0" lang="ko-KR" altLang="ko-KR" dirty="0">
                <a:solidFill>
                  <a:srgbClr val="222222"/>
                </a:solidFill>
                <a:latin typeface="+mj-lt"/>
                <a:ea typeface="inherit"/>
              </a:rPr>
              <a:t> </a:t>
            </a:r>
            <a:r>
              <a:rPr kumimoji="0" lang="ko-KR" altLang="ko-KR" dirty="0" err="1">
                <a:solidFill>
                  <a:srgbClr val="222222"/>
                </a:solidFill>
                <a:latin typeface="+mj-lt"/>
                <a:ea typeface="inherit"/>
              </a:rPr>
              <a:t>can</a:t>
            </a:r>
            <a:r>
              <a:rPr kumimoji="0" lang="ko-KR" altLang="ko-KR" dirty="0">
                <a:solidFill>
                  <a:srgbClr val="222222"/>
                </a:solidFill>
                <a:latin typeface="+mj-lt"/>
                <a:ea typeface="inherit"/>
              </a:rPr>
              <a:t> </a:t>
            </a:r>
            <a:r>
              <a:rPr kumimoji="0" lang="ko-KR" altLang="ko-KR" dirty="0" err="1">
                <a:solidFill>
                  <a:srgbClr val="222222"/>
                </a:solidFill>
                <a:latin typeface="+mj-lt"/>
                <a:ea typeface="inherit"/>
              </a:rPr>
              <a:t>be</a:t>
            </a:r>
            <a:r>
              <a:rPr kumimoji="0" lang="ko-KR" altLang="ko-KR" dirty="0">
                <a:solidFill>
                  <a:srgbClr val="222222"/>
                </a:solidFill>
                <a:latin typeface="+mj-lt"/>
                <a:ea typeface="inherit"/>
              </a:rPr>
              <a:t> </a:t>
            </a:r>
            <a:r>
              <a:rPr kumimoji="0" lang="ko-KR" altLang="ko-KR" dirty="0" err="1">
                <a:solidFill>
                  <a:srgbClr val="222222"/>
                </a:solidFill>
                <a:latin typeface="+mj-lt"/>
                <a:ea typeface="inherit"/>
              </a:rPr>
              <a:t>observed</a:t>
            </a:r>
            <a:r>
              <a:rPr kumimoji="0" lang="ko-KR" altLang="ko-KR" dirty="0">
                <a:solidFill>
                  <a:srgbClr val="222222"/>
                </a:solidFill>
                <a:latin typeface="+mj-lt"/>
                <a:ea typeface="inherit"/>
              </a:rPr>
              <a:t> </a:t>
            </a:r>
            <a:r>
              <a:rPr kumimoji="0" lang="ko-KR" altLang="ko-KR" dirty="0" err="1">
                <a:solidFill>
                  <a:srgbClr val="222222"/>
                </a:solidFill>
                <a:latin typeface="+mj-lt"/>
                <a:ea typeface="inherit"/>
              </a:rPr>
              <a:t>at</a:t>
            </a:r>
            <a:r>
              <a:rPr kumimoji="0" lang="ko-KR" altLang="ko-KR" dirty="0">
                <a:solidFill>
                  <a:srgbClr val="222222"/>
                </a:solidFill>
                <a:latin typeface="+mj-lt"/>
                <a:ea typeface="inherit"/>
              </a:rPr>
              <a:t> </a:t>
            </a:r>
            <a:r>
              <a:rPr kumimoji="0" lang="ko-KR" altLang="ko-KR" dirty="0" err="1">
                <a:solidFill>
                  <a:srgbClr val="222222"/>
                </a:solidFill>
                <a:latin typeface="+mj-lt"/>
                <a:ea typeface="inherit"/>
              </a:rPr>
              <a:t>a</a:t>
            </a:r>
            <a:r>
              <a:rPr kumimoji="0" lang="ko-KR" altLang="ko-KR" dirty="0">
                <a:solidFill>
                  <a:srgbClr val="222222"/>
                </a:solidFill>
                <a:latin typeface="+mj-lt"/>
                <a:ea typeface="inherit"/>
              </a:rPr>
              <a:t> </a:t>
            </a:r>
            <a:r>
              <a:rPr kumimoji="0" lang="ko-KR" altLang="ko-KR" dirty="0" err="1">
                <a:solidFill>
                  <a:srgbClr val="222222"/>
                </a:solidFill>
                <a:latin typeface="+mj-lt"/>
                <a:ea typeface="inherit"/>
              </a:rPr>
              <a:t>time</a:t>
            </a:r>
            <a:r>
              <a:rPr kumimoji="0" lang="ko-KR" altLang="ko-KR" dirty="0">
                <a:solidFill>
                  <a:srgbClr val="222222"/>
                </a:solidFill>
                <a:latin typeface="+mj-lt"/>
                <a:ea typeface="inherit"/>
              </a:rPr>
              <a:t>.</a:t>
            </a:r>
            <a:r>
              <a:rPr kumimoji="0" lang="ko-KR" altLang="ko-KR" sz="400" dirty="0">
                <a:latin typeface="+mj-lt"/>
              </a:rPr>
              <a:t> </a:t>
            </a:r>
            <a:endParaRPr kumimoji="0" lang="ko-KR" altLang="ko-KR" sz="1400" dirty="0">
              <a:latin typeface="+mj-lt"/>
            </a:endParaRPr>
          </a:p>
          <a:p>
            <a:pPr marL="342900" indent="-342900">
              <a:buFont typeface="+mj-lt"/>
              <a:buAutoNum type="arabicPeriod"/>
            </a:pPr>
            <a:endParaRPr lang="ko-KR" altLang="en-US" dirty="0"/>
          </a:p>
        </p:txBody>
      </p:sp>
      <p:sp>
        <p:nvSpPr>
          <p:cNvPr id="25" name="TextBox 24">
            <a:extLst>
              <a:ext uri="{FF2B5EF4-FFF2-40B4-BE49-F238E27FC236}">
                <a16:creationId xmlns:a16="http://schemas.microsoft.com/office/drawing/2014/main" id="{D87F66A7-7538-4872-82E2-6EF80D0FA76C}"/>
              </a:ext>
            </a:extLst>
          </p:cNvPr>
          <p:cNvSpPr txBox="1"/>
          <p:nvPr/>
        </p:nvSpPr>
        <p:spPr>
          <a:xfrm>
            <a:off x="550416" y="5184559"/>
            <a:ext cx="8043168" cy="735073"/>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Select only one slot machine?</a:t>
            </a:r>
          </a:p>
          <a:p>
            <a:pPr marL="285750" indent="-285750">
              <a:lnSpc>
                <a:spcPct val="150000"/>
              </a:lnSpc>
              <a:buFont typeface="Arial" panose="020B0604020202020204" pitchFamily="34" charset="0"/>
              <a:buChar char="•"/>
            </a:pPr>
            <a:r>
              <a:rPr lang="en-US" altLang="ko-KR" dirty="0"/>
              <a:t>Select all slot machines the same number of times?</a:t>
            </a:r>
          </a:p>
        </p:txBody>
      </p:sp>
      <p:sp>
        <p:nvSpPr>
          <p:cNvPr id="13" name="제목 3">
            <a:extLst>
              <a:ext uri="{FF2B5EF4-FFF2-40B4-BE49-F238E27FC236}">
                <a16:creationId xmlns:a16="http://schemas.microsoft.com/office/drawing/2014/main" id="{0BD6750C-4FFA-42CE-A94D-F399551DA876}"/>
              </a:ext>
            </a:extLst>
          </p:cNvPr>
          <p:cNvSpPr>
            <a:spLocks noGrp="1"/>
          </p:cNvSpPr>
          <p:nvPr>
            <p:ph type="title"/>
          </p:nvPr>
        </p:nvSpPr>
        <p:spPr>
          <a:xfrm>
            <a:off x="34925" y="116632"/>
            <a:ext cx="9001571" cy="417512"/>
          </a:xfrm>
        </p:spPr>
        <p:txBody>
          <a:bodyPr/>
          <a:lstStyle/>
          <a:p>
            <a:r>
              <a:rPr lang="en-US" altLang="ko-KR" dirty="0"/>
              <a:t>1. Multi-armed Bandit Problem</a:t>
            </a:r>
            <a:endParaRPr lang="ko-KR" altLang="en-US" dirty="0"/>
          </a:p>
        </p:txBody>
      </p:sp>
    </p:spTree>
    <p:extLst>
      <p:ext uri="{BB962C8B-B14F-4D97-AF65-F5344CB8AC3E}">
        <p14:creationId xmlns:p14="http://schemas.microsoft.com/office/powerpoint/2010/main" val="1167843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410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9" name="TextBox 18">
            <a:extLst>
              <a:ext uri="{FF2B5EF4-FFF2-40B4-BE49-F238E27FC236}">
                <a16:creationId xmlns:a16="http://schemas.microsoft.com/office/drawing/2014/main" id="{B224B44A-554E-428A-80D7-C73813429964}"/>
              </a:ext>
            </a:extLst>
          </p:cNvPr>
          <p:cNvSpPr txBox="1"/>
          <p:nvPr/>
        </p:nvSpPr>
        <p:spPr>
          <a:xfrm>
            <a:off x="328474" y="991434"/>
            <a:ext cx="6312023" cy="369332"/>
          </a:xfrm>
          <a:prstGeom prst="rect">
            <a:avLst/>
          </a:prstGeom>
          <a:noFill/>
        </p:spPr>
        <p:txBody>
          <a:bodyPr wrap="square" rtlCol="0">
            <a:spAutoFit/>
          </a:bodyPr>
          <a:lstStyle/>
          <a:p>
            <a:pPr marL="285750" indent="-285750">
              <a:buFont typeface="Wingdings" panose="05000000000000000000" pitchFamily="2" charset="2"/>
              <a:buChar char="§"/>
            </a:pPr>
            <a:r>
              <a:rPr lang="en-US" altLang="ko-KR" dirty="0"/>
              <a:t>Exploitation and Exploration Trade-off</a:t>
            </a:r>
            <a:endParaRPr lang="ko-KR" altLang="en-US" dirty="0"/>
          </a:p>
        </p:txBody>
      </p:sp>
      <p:sp>
        <p:nvSpPr>
          <p:cNvPr id="2" name="TextBox 1">
            <a:extLst>
              <a:ext uri="{FF2B5EF4-FFF2-40B4-BE49-F238E27FC236}">
                <a16:creationId xmlns:a16="http://schemas.microsoft.com/office/drawing/2014/main" id="{F3223B48-B19C-4EDC-8FB4-A8832319BD2F}"/>
              </a:ext>
            </a:extLst>
          </p:cNvPr>
          <p:cNvSpPr txBox="1"/>
          <p:nvPr/>
        </p:nvSpPr>
        <p:spPr>
          <a:xfrm>
            <a:off x="585926" y="1587338"/>
            <a:ext cx="8282866" cy="735073"/>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Exploitation : </a:t>
            </a:r>
            <a:r>
              <a:rPr lang="en-US" altLang="ko-KR" b="1" dirty="0"/>
              <a:t>Choosing the best arm </a:t>
            </a:r>
            <a:r>
              <a:rPr lang="en-US" altLang="ko-KR" dirty="0"/>
              <a:t>based on existing experience or observations.</a:t>
            </a:r>
          </a:p>
          <a:p>
            <a:pPr marL="285750" indent="-285750">
              <a:lnSpc>
                <a:spcPct val="150000"/>
              </a:lnSpc>
              <a:buFont typeface="Arial" panose="020B0604020202020204" pitchFamily="34" charset="0"/>
              <a:buChar char="•"/>
            </a:pPr>
            <a:r>
              <a:rPr lang="en-US" altLang="ko-KR" dirty="0"/>
              <a:t>Exploration : </a:t>
            </a:r>
            <a:r>
              <a:rPr lang="en-US" altLang="ko-KR" b="1" dirty="0"/>
              <a:t>Choosing a new arm </a:t>
            </a:r>
            <a:r>
              <a:rPr lang="en-US" altLang="ko-KR" dirty="0"/>
              <a:t>for more information.</a:t>
            </a:r>
            <a:endParaRPr lang="ko-KR" altLang="en-US" dirty="0"/>
          </a:p>
        </p:txBody>
      </p:sp>
      <p:grpSp>
        <p:nvGrpSpPr>
          <p:cNvPr id="6" name="그룹 5">
            <a:extLst>
              <a:ext uri="{FF2B5EF4-FFF2-40B4-BE49-F238E27FC236}">
                <a16:creationId xmlns:a16="http://schemas.microsoft.com/office/drawing/2014/main" id="{707A1D25-2FFE-44F4-8816-460CAD695FB6}"/>
              </a:ext>
            </a:extLst>
          </p:cNvPr>
          <p:cNvGrpSpPr/>
          <p:nvPr/>
        </p:nvGrpSpPr>
        <p:grpSpPr>
          <a:xfrm>
            <a:off x="1127466" y="2547427"/>
            <a:ext cx="7030141" cy="3479885"/>
            <a:chOff x="1455259" y="2033862"/>
            <a:chExt cx="9178889" cy="4335988"/>
          </a:xfrm>
        </p:grpSpPr>
        <p:pic>
          <p:nvPicPr>
            <p:cNvPr id="3" name="그림 2">
              <a:extLst>
                <a:ext uri="{FF2B5EF4-FFF2-40B4-BE49-F238E27FC236}">
                  <a16:creationId xmlns:a16="http://schemas.microsoft.com/office/drawing/2014/main" id="{EA029C90-7872-4FFB-BC6E-636C49014D43}"/>
                </a:ext>
              </a:extLst>
            </p:cNvPr>
            <p:cNvPicPr>
              <a:picLocks noChangeAspect="1"/>
            </p:cNvPicPr>
            <p:nvPr/>
          </p:nvPicPr>
          <p:blipFill>
            <a:blip r:embed="rId3"/>
            <a:stretch>
              <a:fillRect/>
            </a:stretch>
          </p:blipFill>
          <p:spPr>
            <a:xfrm>
              <a:off x="2549600" y="2033862"/>
              <a:ext cx="6711252" cy="4048368"/>
            </a:xfrm>
            <a:prstGeom prst="rect">
              <a:avLst/>
            </a:prstGeom>
          </p:spPr>
        </p:pic>
        <p:sp>
          <p:nvSpPr>
            <p:cNvPr id="5" name="TextBox 4">
              <a:extLst>
                <a:ext uri="{FF2B5EF4-FFF2-40B4-BE49-F238E27FC236}">
                  <a16:creationId xmlns:a16="http://schemas.microsoft.com/office/drawing/2014/main" id="{47FD315B-56A5-4766-AFA0-0A47B17E682D}"/>
                </a:ext>
              </a:extLst>
            </p:cNvPr>
            <p:cNvSpPr txBox="1"/>
            <p:nvPr/>
          </p:nvSpPr>
          <p:spPr>
            <a:xfrm>
              <a:off x="1455259" y="6082230"/>
              <a:ext cx="9178889" cy="287620"/>
            </a:xfrm>
            <a:prstGeom prst="rect">
              <a:avLst/>
            </a:prstGeom>
            <a:noFill/>
          </p:spPr>
          <p:txBody>
            <a:bodyPr wrap="square" rtlCol="0">
              <a:spAutoFit/>
            </a:bodyPr>
            <a:lstStyle/>
            <a:p>
              <a:r>
                <a:rPr lang="ko-KR" altLang="en-US" sz="900" dirty="0"/>
                <a:t>출처 </a:t>
              </a:r>
              <a:r>
                <a:rPr lang="en-US" altLang="ko-KR" sz="900" dirty="0"/>
                <a:t>: </a:t>
              </a:r>
              <a:r>
                <a:rPr lang="en-US" altLang="ko-KR" sz="900" dirty="0">
                  <a:hlinkClick r:id="rId4"/>
                </a:rPr>
                <a:t>https://www.researchgate.net/figure/Change-trend-of-exploration-and-exploitation-from-the-beginning-to-the-end_fig1_324704242</a:t>
              </a:r>
              <a:endParaRPr lang="ko-KR" altLang="en-US" sz="900" dirty="0"/>
            </a:p>
          </p:txBody>
        </p:sp>
      </p:grpSp>
      <p:sp>
        <p:nvSpPr>
          <p:cNvPr id="11" name="제목 3">
            <a:extLst>
              <a:ext uri="{FF2B5EF4-FFF2-40B4-BE49-F238E27FC236}">
                <a16:creationId xmlns:a16="http://schemas.microsoft.com/office/drawing/2014/main" id="{1EA4F2AE-8ED2-4B35-ACAD-1E241F5A6229}"/>
              </a:ext>
            </a:extLst>
          </p:cNvPr>
          <p:cNvSpPr>
            <a:spLocks noGrp="1"/>
          </p:cNvSpPr>
          <p:nvPr>
            <p:ph type="title"/>
          </p:nvPr>
        </p:nvSpPr>
        <p:spPr>
          <a:xfrm>
            <a:off x="34925" y="115888"/>
            <a:ext cx="9001125" cy="417512"/>
          </a:xfrm>
        </p:spPr>
        <p:txBody>
          <a:bodyPr/>
          <a:lstStyle/>
          <a:p>
            <a:r>
              <a:rPr lang="en-US" altLang="ko-KR" dirty="0"/>
              <a:t>1. Multi-armed Bandit Problem</a:t>
            </a:r>
            <a:endParaRPr lang="ko-KR" altLang="en-US" dirty="0"/>
          </a:p>
        </p:txBody>
      </p:sp>
    </p:spTree>
    <p:extLst>
      <p:ext uri="{BB962C8B-B14F-4D97-AF65-F5344CB8AC3E}">
        <p14:creationId xmlns:p14="http://schemas.microsoft.com/office/powerpoint/2010/main" val="1792436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410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9" name="TextBox 18">
            <a:extLst>
              <a:ext uri="{FF2B5EF4-FFF2-40B4-BE49-F238E27FC236}">
                <a16:creationId xmlns:a16="http://schemas.microsoft.com/office/drawing/2014/main" id="{B224B44A-554E-428A-80D7-C73813429964}"/>
              </a:ext>
            </a:extLst>
          </p:cNvPr>
          <p:cNvSpPr txBox="1"/>
          <p:nvPr/>
        </p:nvSpPr>
        <p:spPr>
          <a:xfrm>
            <a:off x="328474" y="991434"/>
            <a:ext cx="6312023" cy="369332"/>
          </a:xfrm>
          <a:prstGeom prst="rect">
            <a:avLst/>
          </a:prstGeom>
          <a:noFill/>
        </p:spPr>
        <p:txBody>
          <a:bodyPr wrap="square" rtlCol="0">
            <a:spAutoFit/>
          </a:bodyPr>
          <a:lstStyle/>
          <a:p>
            <a:pPr marL="285750" indent="-285750">
              <a:buFont typeface="Wingdings" panose="05000000000000000000" pitchFamily="2" charset="2"/>
              <a:buChar char="§"/>
            </a:pPr>
            <a:r>
              <a:rPr lang="en-US" altLang="ko-KR" dirty="0"/>
              <a:t>Applying Real World</a:t>
            </a:r>
            <a:endParaRPr lang="ko-KR" altLang="en-US" dirty="0"/>
          </a:p>
        </p:txBody>
      </p:sp>
      <p:grpSp>
        <p:nvGrpSpPr>
          <p:cNvPr id="9" name="그룹 8">
            <a:extLst>
              <a:ext uri="{FF2B5EF4-FFF2-40B4-BE49-F238E27FC236}">
                <a16:creationId xmlns:a16="http://schemas.microsoft.com/office/drawing/2014/main" id="{A64DE79B-EB48-4C49-A2A4-87420A20CC16}"/>
              </a:ext>
            </a:extLst>
          </p:cNvPr>
          <p:cNvGrpSpPr/>
          <p:nvPr/>
        </p:nvGrpSpPr>
        <p:grpSpPr>
          <a:xfrm>
            <a:off x="877411" y="2384560"/>
            <a:ext cx="7389178" cy="568171"/>
            <a:chOff x="877411" y="2032985"/>
            <a:chExt cx="7389178" cy="568171"/>
          </a:xfrm>
        </p:grpSpPr>
        <p:sp>
          <p:nvSpPr>
            <p:cNvPr id="7" name="직사각형 6">
              <a:extLst>
                <a:ext uri="{FF2B5EF4-FFF2-40B4-BE49-F238E27FC236}">
                  <a16:creationId xmlns:a16="http://schemas.microsoft.com/office/drawing/2014/main" id="{7B0DCBE6-23A3-46C2-8E48-29D05ABB9872}"/>
                </a:ext>
              </a:extLst>
            </p:cNvPr>
            <p:cNvSpPr/>
            <p:nvPr/>
          </p:nvSpPr>
          <p:spPr bwMode="auto">
            <a:xfrm>
              <a:off x="877411" y="2032985"/>
              <a:ext cx="1605379" cy="568171"/>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eaLnBrk="1" latinLnBrk="1" hangingPunct="1"/>
              <a:r>
                <a:rPr kumimoji="1" lang="en-US" altLang="ko-KR" b="0" i="0" u="none" strike="noStrike" cap="none" normalizeH="0" baseline="0" dirty="0">
                  <a:ln>
                    <a:noFill/>
                  </a:ln>
                  <a:solidFill>
                    <a:schemeClr val="tx1"/>
                  </a:solidFill>
                  <a:effectLst/>
                  <a:latin typeface="Times New Roman" panose="02020603050405020304" pitchFamily="18" charset="0"/>
                  <a:ea typeface="굴림" panose="020B0600000101010101" pitchFamily="50" charset="-127"/>
                </a:rPr>
                <a:t>Treatment 1</a:t>
              </a:r>
              <a:endParaRPr kumimoji="1" lang="ko-KR" altLang="en-US" b="0" i="0" u="none" strike="noStrike" cap="none" normalizeH="0" baseline="0" dirty="0">
                <a:ln>
                  <a:noFill/>
                </a:ln>
                <a:solidFill>
                  <a:schemeClr val="tx1"/>
                </a:solidFill>
                <a:effectLst/>
                <a:latin typeface="Times New Roman" panose="02020603050405020304" pitchFamily="18" charset="0"/>
                <a:ea typeface="굴림" panose="020B0600000101010101" pitchFamily="50" charset="-127"/>
              </a:endParaRPr>
            </a:p>
          </p:txBody>
        </p:sp>
        <p:sp>
          <p:nvSpPr>
            <p:cNvPr id="11" name="직사각형 10">
              <a:extLst>
                <a:ext uri="{FF2B5EF4-FFF2-40B4-BE49-F238E27FC236}">
                  <a16:creationId xmlns:a16="http://schemas.microsoft.com/office/drawing/2014/main" id="{FE6AFEAC-A026-4E07-A861-FEAE1FFD7C50}"/>
                </a:ext>
              </a:extLst>
            </p:cNvPr>
            <p:cNvSpPr/>
            <p:nvPr/>
          </p:nvSpPr>
          <p:spPr bwMode="auto">
            <a:xfrm>
              <a:off x="3016230" y="2032985"/>
              <a:ext cx="1605379" cy="568171"/>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eaLnBrk="1" latinLnBrk="1" hangingPunct="1"/>
              <a:r>
                <a:rPr kumimoji="1" lang="en-US" altLang="ko-KR" b="0" i="0" u="none" strike="noStrike" cap="none" normalizeH="0" baseline="0" dirty="0">
                  <a:ln>
                    <a:noFill/>
                  </a:ln>
                  <a:solidFill>
                    <a:schemeClr val="tx1"/>
                  </a:solidFill>
                  <a:effectLst/>
                  <a:latin typeface="Times New Roman" panose="02020603050405020304" pitchFamily="18" charset="0"/>
                  <a:ea typeface="굴림" panose="020B0600000101010101" pitchFamily="50" charset="-127"/>
                </a:rPr>
                <a:t>Treatment 2</a:t>
              </a:r>
              <a:endParaRPr kumimoji="1" lang="ko-KR" altLang="en-US" b="0" i="0" u="none" strike="noStrike" cap="none" normalizeH="0" baseline="0" dirty="0">
                <a:ln>
                  <a:noFill/>
                </a:ln>
                <a:solidFill>
                  <a:schemeClr val="tx1"/>
                </a:solidFill>
                <a:effectLst/>
                <a:latin typeface="Times New Roman" panose="02020603050405020304" pitchFamily="18" charset="0"/>
                <a:ea typeface="굴림" panose="020B0600000101010101" pitchFamily="50" charset="-127"/>
              </a:endParaRPr>
            </a:p>
          </p:txBody>
        </p:sp>
        <mc:AlternateContent xmlns:mc="http://schemas.openxmlformats.org/markup-compatibility/2006" xmlns:a14="http://schemas.microsoft.com/office/drawing/2010/main">
          <mc:Choice Requires="a14">
            <p:sp>
              <p:nvSpPr>
                <p:cNvPr id="12" name="직사각형 11">
                  <a:extLst>
                    <a:ext uri="{FF2B5EF4-FFF2-40B4-BE49-F238E27FC236}">
                      <a16:creationId xmlns:a16="http://schemas.microsoft.com/office/drawing/2014/main" id="{2B35515D-51A2-4D19-B0A4-7EB779210F30}"/>
                    </a:ext>
                  </a:extLst>
                </p:cNvPr>
                <p:cNvSpPr/>
                <p:nvPr/>
              </p:nvSpPr>
              <p:spPr bwMode="auto">
                <a:xfrm>
                  <a:off x="6661210" y="2032985"/>
                  <a:ext cx="1605379" cy="568171"/>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eaLnBrk="1" latinLnBrk="1" hangingPunct="1"/>
                  <a:r>
                    <a:rPr kumimoji="1" lang="en-US" altLang="ko-KR" b="0" i="0" u="none" strike="noStrike" cap="none" normalizeH="0" baseline="0" dirty="0">
                      <a:ln>
                        <a:noFill/>
                      </a:ln>
                      <a:solidFill>
                        <a:schemeClr val="tx1"/>
                      </a:solidFill>
                      <a:effectLst/>
                      <a:latin typeface="Times New Roman" panose="02020603050405020304" pitchFamily="18" charset="0"/>
                      <a:ea typeface="굴림" panose="020B0600000101010101" pitchFamily="50" charset="-127"/>
                    </a:rPr>
                    <a:t>Treatment</a:t>
                  </a:r>
                  <a14:m>
                    <m:oMath xmlns:m="http://schemas.openxmlformats.org/officeDocument/2006/math">
                      <m:r>
                        <a:rPr kumimoji="1" lang="en-US" altLang="ko-KR" b="0" i="0" u="none" strike="noStrike" cap="none" normalizeH="0" baseline="0" smtClean="0">
                          <a:ln>
                            <a:noFill/>
                          </a:ln>
                          <a:solidFill>
                            <a:schemeClr val="tx1"/>
                          </a:solidFill>
                          <a:effectLst/>
                          <a:latin typeface="Cambria Math" panose="02040503050406030204" pitchFamily="18" charset="0"/>
                          <a:ea typeface="굴림" panose="020B0600000101010101" pitchFamily="50" charset="-127"/>
                        </a:rPr>
                        <m:t> </m:t>
                      </m:r>
                      <m:r>
                        <a:rPr kumimoji="1" lang="en-US" altLang="ko-KR" b="0" i="1" u="none" strike="noStrike" cap="none" normalizeH="0" baseline="0" smtClean="0">
                          <a:ln>
                            <a:noFill/>
                          </a:ln>
                          <a:solidFill>
                            <a:schemeClr val="tx1"/>
                          </a:solidFill>
                          <a:effectLst/>
                          <a:latin typeface="Cambria Math" panose="02040503050406030204" pitchFamily="18" charset="0"/>
                          <a:ea typeface="굴림" panose="020B0600000101010101" pitchFamily="50" charset="-127"/>
                        </a:rPr>
                        <m:t>𝐾</m:t>
                      </m:r>
                    </m:oMath>
                  </a14:m>
                  <a:endParaRPr kumimoji="1" lang="ko-KR" altLang="en-US" b="0" i="0" u="none" strike="noStrike" cap="none" normalizeH="0" baseline="0" dirty="0">
                    <a:ln>
                      <a:noFill/>
                    </a:ln>
                    <a:solidFill>
                      <a:schemeClr val="tx1"/>
                    </a:solidFill>
                    <a:effectLst/>
                    <a:latin typeface="Times New Roman" panose="02020603050405020304" pitchFamily="18" charset="0"/>
                    <a:ea typeface="굴림" panose="020B0600000101010101" pitchFamily="50" charset="-127"/>
                  </a:endParaRPr>
                </a:p>
              </p:txBody>
            </p:sp>
          </mc:Choice>
          <mc:Fallback xmlns="">
            <p:sp>
              <p:nvSpPr>
                <p:cNvPr id="12" name="직사각형 11">
                  <a:extLst>
                    <a:ext uri="{FF2B5EF4-FFF2-40B4-BE49-F238E27FC236}">
                      <a16:creationId xmlns:a16="http://schemas.microsoft.com/office/drawing/2014/main" id="{2B35515D-51A2-4D19-B0A4-7EB779210F30}"/>
                    </a:ext>
                  </a:extLst>
                </p:cNvPr>
                <p:cNvSpPr>
                  <a:spLocks noRot="1" noChangeAspect="1" noMove="1" noResize="1" noEditPoints="1" noAdjustHandles="1" noChangeArrowheads="1" noChangeShapeType="1" noTextEdit="1"/>
                </p:cNvSpPr>
                <p:nvPr/>
              </p:nvSpPr>
              <p:spPr bwMode="auto">
                <a:xfrm>
                  <a:off x="6661210" y="2032985"/>
                  <a:ext cx="1605379" cy="568171"/>
                </a:xfrm>
                <a:prstGeom prst="rect">
                  <a:avLst/>
                </a:prstGeom>
                <a:blipFill>
                  <a:blip r:embed="rId3"/>
                  <a:stretch>
                    <a:fillRect/>
                  </a:stretch>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7743852-9A45-4557-A6ED-28EBD5A24BB8}"/>
                    </a:ext>
                  </a:extLst>
                </p:cNvPr>
                <p:cNvSpPr txBox="1"/>
                <p:nvPr/>
              </p:nvSpPr>
              <p:spPr>
                <a:xfrm>
                  <a:off x="5026939" y="2032985"/>
                  <a:ext cx="110083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sz="2000" b="0" i="1" smtClean="0">
                            <a:latin typeface="Cambria Math" panose="02040503050406030204" pitchFamily="18" charset="0"/>
                          </a:rPr>
                          <m:t>…</m:t>
                        </m:r>
                      </m:oMath>
                    </m:oMathPara>
                  </a14:m>
                  <a:endParaRPr lang="ko-KR" altLang="en-US" dirty="0"/>
                </a:p>
              </p:txBody>
            </p:sp>
          </mc:Choice>
          <mc:Fallback xmlns="">
            <p:sp>
              <p:nvSpPr>
                <p:cNvPr id="8" name="TextBox 7">
                  <a:extLst>
                    <a:ext uri="{FF2B5EF4-FFF2-40B4-BE49-F238E27FC236}">
                      <a16:creationId xmlns:a16="http://schemas.microsoft.com/office/drawing/2014/main" id="{37743852-9A45-4557-A6ED-28EBD5A24BB8}"/>
                    </a:ext>
                  </a:extLst>
                </p:cNvPr>
                <p:cNvSpPr txBox="1">
                  <a:spLocks noRot="1" noChangeAspect="1" noMove="1" noResize="1" noEditPoints="1" noAdjustHandles="1" noChangeArrowheads="1" noChangeShapeType="1" noTextEdit="1"/>
                </p:cNvSpPr>
                <p:nvPr/>
              </p:nvSpPr>
              <p:spPr>
                <a:xfrm>
                  <a:off x="5026939" y="2032985"/>
                  <a:ext cx="1100831" cy="400110"/>
                </a:xfrm>
                <a:prstGeom prst="rect">
                  <a:avLst/>
                </a:prstGeom>
                <a:blipFill>
                  <a:blip r:embed="rId4"/>
                  <a:stretch>
                    <a:fillRect/>
                  </a:stretch>
                </a:blipFill>
              </p:spPr>
              <p:txBody>
                <a:bodyPr/>
                <a:lstStyle/>
                <a:p>
                  <a:r>
                    <a:rPr lang="ko-KR" altLang="en-US">
                      <a:noFill/>
                    </a:rPr>
                    <a:t> </a:t>
                  </a:r>
                </a:p>
              </p:txBody>
            </p:sp>
          </mc:Fallback>
        </mc:AlternateContent>
      </p:grpSp>
      <p:sp>
        <p:nvSpPr>
          <p:cNvPr id="10" name="TextBox 9">
            <a:extLst>
              <a:ext uri="{FF2B5EF4-FFF2-40B4-BE49-F238E27FC236}">
                <a16:creationId xmlns:a16="http://schemas.microsoft.com/office/drawing/2014/main" id="{4758F472-B6A4-46EA-81A1-DE2D2EBC7579}"/>
              </a:ext>
            </a:extLst>
          </p:cNvPr>
          <p:cNvSpPr txBox="1"/>
          <p:nvPr/>
        </p:nvSpPr>
        <p:spPr>
          <a:xfrm>
            <a:off x="701336" y="1640079"/>
            <a:ext cx="4998128" cy="369332"/>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What is the</a:t>
            </a:r>
            <a:r>
              <a:rPr lang="ko-KR" altLang="en-US" dirty="0"/>
              <a:t> </a:t>
            </a:r>
            <a:r>
              <a:rPr lang="en-US" altLang="ko-KR" dirty="0"/>
              <a:t>best</a:t>
            </a:r>
            <a:r>
              <a:rPr lang="ko-KR" altLang="en-US" dirty="0"/>
              <a:t> </a:t>
            </a:r>
            <a:r>
              <a:rPr lang="en-US" altLang="ko-KR" dirty="0"/>
              <a:t>Treatment?</a:t>
            </a:r>
            <a:endParaRPr lang="ko-KR" altLang="en-US"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4FE28F2-B55B-48F7-A3D1-5D36A3B7B406}"/>
                  </a:ext>
                </a:extLst>
              </p:cNvPr>
              <p:cNvSpPr txBox="1"/>
              <p:nvPr/>
            </p:nvSpPr>
            <p:spPr>
              <a:xfrm>
                <a:off x="701336" y="3429000"/>
                <a:ext cx="7389178" cy="17045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dirty="0"/>
                  <a:t>Should we consider simply selecting after </a:t>
                </a:r>
                <a14:m>
                  <m:oMath xmlns:m="http://schemas.openxmlformats.org/officeDocument/2006/math">
                    <m:r>
                      <a:rPr lang="en-US" altLang="ko-KR" b="0" i="1" smtClean="0">
                        <a:latin typeface="Cambria Math" panose="02040503050406030204" pitchFamily="18" charset="0"/>
                      </a:rPr>
                      <m:t>𝑛</m:t>
                    </m:r>
                  </m:oMath>
                </a14:m>
                <a:r>
                  <a:rPr lang="en-US" altLang="ko-KR" dirty="0"/>
                  <a:t> times for </a:t>
                </a:r>
                <a14:m>
                  <m:oMath xmlns:m="http://schemas.openxmlformats.org/officeDocument/2006/math">
                    <m:r>
                      <a:rPr lang="en-US" altLang="ko-KR" b="0" i="1" smtClean="0">
                        <a:latin typeface="Cambria Math" panose="02040503050406030204" pitchFamily="18" charset="0"/>
                      </a:rPr>
                      <m:t>𝐾</m:t>
                    </m:r>
                  </m:oMath>
                </a14:m>
                <a:r>
                  <a:rPr lang="en-US" altLang="ko-KR" dirty="0"/>
                  <a:t> treatments, choose each expectation?</a:t>
                </a:r>
              </a:p>
              <a:p>
                <a:pPr marL="285750" indent="-285750">
                  <a:lnSpc>
                    <a:spcPct val="150000"/>
                  </a:lnSpc>
                  <a:buFont typeface="Arial" panose="020B0604020202020204" pitchFamily="34" charset="0"/>
                  <a:buChar char="•"/>
                </a:pPr>
                <a:r>
                  <a:rPr lang="en-US" altLang="ko-KR" dirty="0"/>
                  <a:t>This method is time consuming and if there is a threatening treatment, it is a problem in terms of risk minimize. </a:t>
                </a:r>
                <a:endParaRPr lang="ko-KR" altLang="en-US" dirty="0"/>
              </a:p>
            </p:txBody>
          </p:sp>
        </mc:Choice>
        <mc:Fallback xmlns="">
          <p:sp>
            <p:nvSpPr>
              <p:cNvPr id="13" name="TextBox 12">
                <a:extLst>
                  <a:ext uri="{FF2B5EF4-FFF2-40B4-BE49-F238E27FC236}">
                    <a16:creationId xmlns:a16="http://schemas.microsoft.com/office/drawing/2014/main" id="{B4FE28F2-B55B-48F7-A3D1-5D36A3B7B406}"/>
                  </a:ext>
                </a:extLst>
              </p:cNvPr>
              <p:cNvSpPr txBox="1">
                <a:spLocks noRot="1" noChangeAspect="1" noMove="1" noResize="1" noEditPoints="1" noAdjustHandles="1" noChangeArrowheads="1" noChangeShapeType="1" noTextEdit="1"/>
              </p:cNvSpPr>
              <p:nvPr/>
            </p:nvSpPr>
            <p:spPr>
              <a:xfrm>
                <a:off x="701336" y="3429000"/>
                <a:ext cx="7389178" cy="1704569"/>
              </a:xfrm>
              <a:prstGeom prst="rect">
                <a:avLst/>
              </a:prstGeom>
              <a:blipFill>
                <a:blip r:embed="rId5"/>
                <a:stretch>
                  <a:fillRect l="-495" r="-990" b="-4659"/>
                </a:stretch>
              </a:blipFill>
            </p:spPr>
            <p:txBody>
              <a:bodyPr/>
              <a:lstStyle/>
              <a:p>
                <a:r>
                  <a:rPr lang="ko-KR" altLang="en-US">
                    <a:noFill/>
                  </a:rPr>
                  <a:t> </a:t>
                </a:r>
              </a:p>
            </p:txBody>
          </p:sp>
        </mc:Fallback>
      </mc:AlternateContent>
      <p:sp>
        <p:nvSpPr>
          <p:cNvPr id="18" name="TextBox 17">
            <a:extLst>
              <a:ext uri="{FF2B5EF4-FFF2-40B4-BE49-F238E27FC236}">
                <a16:creationId xmlns:a16="http://schemas.microsoft.com/office/drawing/2014/main" id="{970B0548-C488-47FC-BF3F-8F9373899E71}"/>
              </a:ext>
            </a:extLst>
          </p:cNvPr>
          <p:cNvSpPr txBox="1"/>
          <p:nvPr/>
        </p:nvSpPr>
        <p:spPr>
          <a:xfrm>
            <a:off x="756080" y="5497234"/>
            <a:ext cx="7279689" cy="369332"/>
          </a:xfrm>
          <a:prstGeom prst="rect">
            <a:avLst/>
          </a:prstGeom>
          <a:noFill/>
        </p:spPr>
        <p:txBody>
          <a:bodyPr wrap="square" rtlCol="0">
            <a:spAutoFit/>
          </a:bodyPr>
          <a:lstStyle/>
          <a:p>
            <a:pPr marL="285750" indent="-285750" algn="ctr">
              <a:buFont typeface="Wingdings" panose="05000000000000000000" pitchFamily="2" charset="2"/>
              <a:buChar char="ü"/>
            </a:pPr>
            <a:r>
              <a:rPr lang="en-US" altLang="ko-KR" dirty="0"/>
              <a:t>Multi-armed</a:t>
            </a:r>
            <a:r>
              <a:rPr lang="ko-KR" altLang="en-US" dirty="0"/>
              <a:t> </a:t>
            </a:r>
            <a:r>
              <a:rPr lang="en-US" altLang="ko-KR" dirty="0"/>
              <a:t>bandit</a:t>
            </a:r>
            <a:r>
              <a:rPr lang="ko-KR" altLang="en-US" dirty="0"/>
              <a:t> </a:t>
            </a:r>
            <a:r>
              <a:rPr lang="en-US" altLang="ko-KR" dirty="0"/>
              <a:t>is</a:t>
            </a:r>
            <a:r>
              <a:rPr lang="ko-KR" altLang="en-US" dirty="0"/>
              <a:t> </a:t>
            </a:r>
            <a:r>
              <a:rPr lang="en-US" altLang="ko-KR" dirty="0"/>
              <a:t>used</a:t>
            </a:r>
            <a:r>
              <a:rPr lang="ko-KR" altLang="en-US" dirty="0"/>
              <a:t> </a:t>
            </a:r>
            <a:r>
              <a:rPr lang="en-US" altLang="ko-KR" dirty="0"/>
              <a:t>to</a:t>
            </a:r>
            <a:r>
              <a:rPr lang="ko-KR" altLang="en-US" dirty="0"/>
              <a:t> </a:t>
            </a:r>
            <a:r>
              <a:rPr lang="en-US" altLang="ko-KR" dirty="0"/>
              <a:t>solve this problem.</a:t>
            </a:r>
            <a:endParaRPr lang="ko-KR" altLang="en-US" dirty="0"/>
          </a:p>
        </p:txBody>
      </p:sp>
      <p:sp>
        <p:nvSpPr>
          <p:cNvPr id="15" name="제목 3">
            <a:extLst>
              <a:ext uri="{FF2B5EF4-FFF2-40B4-BE49-F238E27FC236}">
                <a16:creationId xmlns:a16="http://schemas.microsoft.com/office/drawing/2014/main" id="{9628842F-457D-4BEF-8A5F-E34CAB45DE13}"/>
              </a:ext>
            </a:extLst>
          </p:cNvPr>
          <p:cNvSpPr>
            <a:spLocks noGrp="1"/>
          </p:cNvSpPr>
          <p:nvPr>
            <p:ph type="title"/>
          </p:nvPr>
        </p:nvSpPr>
        <p:spPr>
          <a:xfrm>
            <a:off x="34925" y="115888"/>
            <a:ext cx="9001125" cy="417512"/>
          </a:xfrm>
        </p:spPr>
        <p:txBody>
          <a:bodyPr/>
          <a:lstStyle/>
          <a:p>
            <a:r>
              <a:rPr lang="en-US" altLang="ko-KR" dirty="0"/>
              <a:t>1. Multi-armed Bandit Problem</a:t>
            </a:r>
            <a:endParaRPr lang="ko-KR" altLang="en-US" dirty="0"/>
          </a:p>
        </p:txBody>
      </p:sp>
    </p:spTree>
    <p:extLst>
      <p:ext uri="{BB962C8B-B14F-4D97-AF65-F5344CB8AC3E}">
        <p14:creationId xmlns:p14="http://schemas.microsoft.com/office/powerpoint/2010/main" val="568652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410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9" name="TextBox 18">
            <a:extLst>
              <a:ext uri="{FF2B5EF4-FFF2-40B4-BE49-F238E27FC236}">
                <a16:creationId xmlns:a16="http://schemas.microsoft.com/office/drawing/2014/main" id="{B224B44A-554E-428A-80D7-C73813429964}"/>
              </a:ext>
            </a:extLst>
          </p:cNvPr>
          <p:cNvSpPr txBox="1"/>
          <p:nvPr/>
        </p:nvSpPr>
        <p:spPr>
          <a:xfrm>
            <a:off x="328474" y="991434"/>
            <a:ext cx="6312023" cy="369332"/>
          </a:xfrm>
          <a:prstGeom prst="rect">
            <a:avLst/>
          </a:prstGeom>
          <a:noFill/>
        </p:spPr>
        <p:txBody>
          <a:bodyPr wrap="square" rtlCol="0">
            <a:spAutoFit/>
          </a:bodyPr>
          <a:lstStyle/>
          <a:p>
            <a:pPr marL="285750" indent="-285750">
              <a:buFont typeface="Wingdings" panose="05000000000000000000" pitchFamily="2" charset="2"/>
              <a:buChar char="§"/>
            </a:pPr>
            <a:r>
              <a:rPr lang="en-US" altLang="ko-KR" dirty="0"/>
              <a:t>Multi-armed Bandit</a:t>
            </a:r>
            <a:endParaRPr lang="ko-KR" altLang="en-US" dirty="0"/>
          </a:p>
        </p:txBody>
      </p:sp>
      <p:sp>
        <p:nvSpPr>
          <p:cNvPr id="7" name="TextBox 6">
            <a:extLst>
              <a:ext uri="{FF2B5EF4-FFF2-40B4-BE49-F238E27FC236}">
                <a16:creationId xmlns:a16="http://schemas.microsoft.com/office/drawing/2014/main" id="{954D7FFE-9B87-4577-B026-19E0264C5AF9}"/>
              </a:ext>
            </a:extLst>
          </p:cNvPr>
          <p:cNvSpPr txBox="1"/>
          <p:nvPr/>
        </p:nvSpPr>
        <p:spPr>
          <a:xfrm>
            <a:off x="568171" y="1607490"/>
            <a:ext cx="8238478" cy="369332"/>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Assumption : finite-armed and </a:t>
            </a:r>
            <a:r>
              <a:rPr lang="en-US" altLang="ko-KR" dirty="0" err="1"/>
              <a:t>i.i.d</a:t>
            </a:r>
            <a:r>
              <a:rPr lang="en-US" altLang="ko-KR" dirty="0"/>
              <a:t> for all arms (time-invariant)</a:t>
            </a:r>
            <a:endParaRPr lang="ko-KR" altLang="en-US" dirty="0"/>
          </a:p>
        </p:txBody>
      </p:sp>
      <p:sp>
        <p:nvSpPr>
          <p:cNvPr id="15" name="TextBox 14">
            <a:extLst>
              <a:ext uri="{FF2B5EF4-FFF2-40B4-BE49-F238E27FC236}">
                <a16:creationId xmlns:a16="http://schemas.microsoft.com/office/drawing/2014/main" id="{A5BFE1E5-9560-473B-A05E-1AB0953FB778}"/>
              </a:ext>
            </a:extLst>
          </p:cNvPr>
          <p:cNvSpPr txBox="1"/>
          <p:nvPr/>
        </p:nvSpPr>
        <p:spPr>
          <a:xfrm>
            <a:off x="568171" y="2434112"/>
            <a:ext cx="8238478" cy="1200329"/>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Regret : Difference between optimal</a:t>
            </a:r>
            <a:r>
              <a:rPr lang="ko-KR" altLang="en-US" dirty="0"/>
              <a:t> </a:t>
            </a:r>
            <a:r>
              <a:rPr lang="en-US" altLang="ko-KR" dirty="0"/>
              <a:t>policy</a:t>
            </a:r>
            <a:r>
              <a:rPr lang="ko-KR" altLang="en-US" dirty="0"/>
              <a:t> </a:t>
            </a:r>
            <a:r>
              <a:rPr lang="en-US" altLang="ko-KR" dirty="0"/>
              <a:t>and</a:t>
            </a:r>
            <a:r>
              <a:rPr lang="ko-KR" altLang="en-US" dirty="0"/>
              <a:t> </a:t>
            </a:r>
            <a:r>
              <a:rPr lang="en-US" altLang="ko-KR" dirty="0"/>
              <a:t>my policy.</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Total expected regret</a:t>
            </a:r>
            <a:endParaRPr lang="ko-KR" altLang="en-US" dirty="0"/>
          </a:p>
        </p:txBody>
      </p:sp>
      <p:grpSp>
        <p:nvGrpSpPr>
          <p:cNvPr id="11" name="그룹 10">
            <a:extLst>
              <a:ext uri="{FF2B5EF4-FFF2-40B4-BE49-F238E27FC236}">
                <a16:creationId xmlns:a16="http://schemas.microsoft.com/office/drawing/2014/main" id="{CC9B7A0F-E861-446E-B74C-3E36E63F7944}"/>
              </a:ext>
            </a:extLst>
          </p:cNvPr>
          <p:cNvGrpSpPr/>
          <p:nvPr/>
        </p:nvGrpSpPr>
        <p:grpSpPr>
          <a:xfrm>
            <a:off x="-1447060" y="4115661"/>
            <a:ext cx="10724225" cy="1259837"/>
            <a:chOff x="-1447059" y="4625244"/>
            <a:chExt cx="10724225" cy="1259837"/>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1040236-1A31-4B7B-B61E-38E3690FAABB}"/>
                    </a:ext>
                  </a:extLst>
                </p:cNvPr>
                <p:cNvSpPr txBox="1"/>
                <p:nvPr/>
              </p:nvSpPr>
              <p:spPr>
                <a:xfrm>
                  <a:off x="-1447059" y="4625244"/>
                  <a:ext cx="10724225" cy="4144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𝜇</m:t>
                            </m:r>
                          </m:e>
                          <m:sub>
                            <m:r>
                              <a:rPr lang="en-US" altLang="ko-KR" sz="1600" b="0" i="1" smtClean="0">
                                <a:latin typeface="Cambria Math" panose="02040503050406030204" pitchFamily="18" charset="0"/>
                              </a:rPr>
                              <m:t>𝑖</m:t>
                            </m:r>
                          </m:sub>
                        </m:sSub>
                        <m:r>
                          <a:rPr lang="en-US" altLang="ko-KR" sz="1600" b="0" i="1" smtClean="0">
                            <a:latin typeface="Cambria Math" panose="02040503050406030204" pitchFamily="18" charset="0"/>
                          </a:rPr>
                          <m:t> :</m:t>
                        </m:r>
                        <m:r>
                          <a:rPr lang="en-US" altLang="ko-KR" sz="1600" b="0" i="1" smtClean="0">
                            <a:latin typeface="Cambria Math" panose="02040503050406030204" pitchFamily="18" charset="0"/>
                          </a:rPr>
                          <m:t>𝑒𝑥𝑝𝑒𝑐𝑡𝑒𝑑</m:t>
                        </m:r>
                        <m:r>
                          <a:rPr lang="en-US" altLang="ko-KR" sz="1600" b="0" i="1" smtClean="0">
                            <a:latin typeface="Cambria Math" panose="02040503050406030204" pitchFamily="18" charset="0"/>
                          </a:rPr>
                          <m:t> </m:t>
                        </m:r>
                        <m:r>
                          <a:rPr lang="en-US" altLang="ko-KR" sz="1600" b="0" i="1" smtClean="0">
                            <a:latin typeface="Cambria Math" panose="02040503050406030204" pitchFamily="18" charset="0"/>
                          </a:rPr>
                          <m:t>𝑟𝑒𝑤𝑎𝑟𝑑</m:t>
                        </m:r>
                        <m:r>
                          <a:rPr lang="en-US" altLang="ko-KR" sz="1600" b="0" i="1" smtClean="0">
                            <a:latin typeface="Cambria Math" panose="02040503050406030204" pitchFamily="18" charset="0"/>
                          </a:rPr>
                          <m:t> </m:t>
                        </m:r>
                        <m:r>
                          <a:rPr lang="en-US" altLang="ko-KR" sz="1600" b="0" i="1" smtClean="0">
                            <a:latin typeface="Cambria Math" panose="02040503050406030204" pitchFamily="18" charset="0"/>
                          </a:rPr>
                          <m:t>𝑓𝑜𝑟</m:t>
                        </m:r>
                        <m:r>
                          <a:rPr lang="en-US" altLang="ko-KR" sz="1600" b="0" i="1" smtClean="0">
                            <a:latin typeface="Cambria Math" panose="02040503050406030204" pitchFamily="18" charset="0"/>
                          </a:rPr>
                          <m:t> </m:t>
                        </m:r>
                        <m:r>
                          <a:rPr lang="en-US" altLang="ko-KR" sz="1600" b="0" i="1" smtClean="0">
                            <a:latin typeface="Cambria Math" panose="02040503050406030204" pitchFamily="18" charset="0"/>
                          </a:rPr>
                          <m:t>𝑎𝑟𝑚</m:t>
                        </m:r>
                        <m:r>
                          <a:rPr lang="en-US" altLang="ko-KR" sz="1600" b="0" i="1" smtClean="0">
                            <a:latin typeface="Cambria Math" panose="02040503050406030204" pitchFamily="18" charset="0"/>
                          </a:rPr>
                          <m:t> </m:t>
                        </m:r>
                        <m:r>
                          <a:rPr lang="en-US" altLang="ko-KR" sz="1600" b="0" i="1" smtClean="0">
                            <a:latin typeface="Cambria Math" panose="02040503050406030204" pitchFamily="18" charset="0"/>
                          </a:rPr>
                          <m:t>𝑖</m:t>
                        </m:r>
                        <m:r>
                          <a:rPr lang="en-US" altLang="ko-KR" sz="1600" b="0" i="1" smtClean="0">
                            <a:latin typeface="Cambria Math" panose="02040503050406030204" pitchFamily="18" charset="0"/>
                          </a:rPr>
                          <m:t>,   </m:t>
                        </m:r>
                        <m:sSup>
                          <m:sSupPr>
                            <m:ctrlPr>
                              <a:rPr lang="en-US" altLang="ko-KR" sz="1600" b="0" i="1" smtClean="0">
                                <a:latin typeface="Cambria Math" panose="02040503050406030204" pitchFamily="18" charset="0"/>
                              </a:rPr>
                            </m:ctrlPr>
                          </m:sSupPr>
                          <m:e>
                            <m:r>
                              <a:rPr lang="en-US" altLang="ko-KR" sz="1600" b="0" i="1" smtClean="0">
                                <a:latin typeface="Cambria Math" panose="02040503050406030204" pitchFamily="18" charset="0"/>
                              </a:rPr>
                              <m:t>𝜇</m:t>
                            </m:r>
                          </m:e>
                          <m:sup>
                            <m:r>
                              <a:rPr lang="en-US" altLang="ko-KR" sz="1600" b="0" i="1" smtClean="0">
                                <a:latin typeface="Cambria Math" panose="02040503050406030204" pitchFamily="18" charset="0"/>
                              </a:rPr>
                              <m:t>∗</m:t>
                            </m:r>
                          </m:sup>
                        </m:sSup>
                        <m:r>
                          <a:rPr lang="en-US" altLang="ko-KR" sz="1600" b="0" i="1" smtClean="0">
                            <a:latin typeface="Cambria Math" panose="02040503050406030204" pitchFamily="18" charset="0"/>
                          </a:rPr>
                          <m:t>=</m:t>
                        </m:r>
                        <m:func>
                          <m:funcPr>
                            <m:ctrlPr>
                              <a:rPr lang="en-US" altLang="ko-KR" sz="1600" b="0" i="1" smtClean="0">
                                <a:latin typeface="Cambria Math" panose="02040503050406030204" pitchFamily="18" charset="0"/>
                              </a:rPr>
                            </m:ctrlPr>
                          </m:funcPr>
                          <m:fName>
                            <m:limLow>
                              <m:limLowPr>
                                <m:ctrlPr>
                                  <a:rPr lang="en-US" altLang="ko-KR" sz="1600" b="0" i="1" smtClean="0">
                                    <a:latin typeface="Cambria Math" panose="02040503050406030204" pitchFamily="18" charset="0"/>
                                  </a:rPr>
                                </m:ctrlPr>
                              </m:limLowPr>
                              <m:e>
                                <m:r>
                                  <m:rPr>
                                    <m:sty m:val="p"/>
                                  </m:rPr>
                                  <a:rPr lang="en-US" altLang="ko-KR" sz="1600" b="0" i="0" smtClean="0">
                                    <a:latin typeface="Cambria Math" panose="02040503050406030204" pitchFamily="18" charset="0"/>
                                  </a:rPr>
                                  <m:t>max</m:t>
                                </m:r>
                              </m:e>
                              <m:lim>
                                <m:r>
                                  <a:rPr lang="en-US" altLang="ko-KR" sz="1600" b="0" i="1" smtClean="0">
                                    <a:latin typeface="Cambria Math" panose="02040503050406030204" pitchFamily="18" charset="0"/>
                                  </a:rPr>
                                  <m:t>𝑖</m:t>
                                </m:r>
                              </m:lim>
                            </m:limLow>
                          </m:fName>
                          <m:e>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𝜇</m:t>
                                </m:r>
                              </m:e>
                              <m:sub>
                                <m:r>
                                  <a:rPr lang="en-US" altLang="ko-KR" sz="1600" b="0" i="1" smtClean="0">
                                    <a:latin typeface="Cambria Math" panose="02040503050406030204" pitchFamily="18" charset="0"/>
                                  </a:rPr>
                                  <m:t>𝑖</m:t>
                                </m:r>
                              </m:sub>
                            </m:sSub>
                          </m:e>
                        </m:func>
                        <m:r>
                          <a:rPr lang="en-US" altLang="ko-KR" sz="1600" b="0" i="1" smtClean="0">
                            <a:latin typeface="Cambria Math" panose="02040503050406030204" pitchFamily="18" charset="0"/>
                          </a:rPr>
                          <m:t>,  </m:t>
                        </m:r>
                        <m:sSub>
                          <m:sSubPr>
                            <m:ctrlPr>
                              <a:rPr lang="en-US" altLang="ko-KR" sz="1600" b="0" i="1" smtClean="0">
                                <a:latin typeface="Cambria Math" panose="02040503050406030204" pitchFamily="18" charset="0"/>
                              </a:rPr>
                            </m:ctrlPr>
                          </m:sSubPr>
                          <m:e>
                            <m:r>
                              <m:rPr>
                                <m:sty m:val="p"/>
                              </m:rPr>
                              <a:rPr lang="en-US" altLang="ko-KR" sz="1600" b="0" i="0" smtClean="0">
                                <a:latin typeface="Cambria Math" panose="02040503050406030204" pitchFamily="18" charset="0"/>
                              </a:rPr>
                              <m:t>Δ</m:t>
                            </m:r>
                          </m:e>
                          <m:sub>
                            <m:r>
                              <a:rPr lang="en-US" altLang="ko-KR" sz="1600" b="0" i="1" smtClean="0">
                                <a:latin typeface="Cambria Math" panose="02040503050406030204" pitchFamily="18" charset="0"/>
                              </a:rPr>
                              <m:t>𝑖</m:t>
                            </m:r>
                          </m:sub>
                        </m:sSub>
                        <m:r>
                          <a:rPr lang="en-US" altLang="ko-KR" sz="1600" b="0" i="1" smtClean="0">
                            <a:latin typeface="Cambria Math" panose="02040503050406030204" pitchFamily="18" charset="0"/>
                          </a:rPr>
                          <m:t>≔</m:t>
                        </m:r>
                        <m:sSup>
                          <m:sSupPr>
                            <m:ctrlPr>
                              <a:rPr lang="en-US" altLang="ko-KR" sz="1600" b="0" i="1" smtClean="0">
                                <a:latin typeface="Cambria Math" panose="02040503050406030204" pitchFamily="18" charset="0"/>
                              </a:rPr>
                            </m:ctrlPr>
                          </m:sSupPr>
                          <m:e>
                            <m:r>
                              <a:rPr lang="en-US" altLang="ko-KR" sz="1600" b="0" i="1" smtClean="0">
                                <a:latin typeface="Cambria Math" panose="02040503050406030204" pitchFamily="18" charset="0"/>
                              </a:rPr>
                              <m:t>𝜇</m:t>
                            </m:r>
                          </m:e>
                          <m:sup>
                            <m:r>
                              <a:rPr lang="en-US" altLang="ko-KR" sz="1600" b="0" i="1" smtClean="0">
                                <a:latin typeface="Cambria Math" panose="02040503050406030204" pitchFamily="18" charset="0"/>
                              </a:rPr>
                              <m:t>∗</m:t>
                            </m:r>
                          </m:sup>
                        </m:sSup>
                        <m:r>
                          <a:rPr lang="en-US" altLang="ko-KR" sz="1600" b="0" i="1" smtClean="0">
                            <a:latin typeface="Cambria Math" panose="02040503050406030204" pitchFamily="18" charset="0"/>
                          </a:rPr>
                          <m:t>−</m:t>
                        </m:r>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𝜇</m:t>
                            </m:r>
                          </m:e>
                          <m:sub>
                            <m:r>
                              <a:rPr lang="en-US" altLang="ko-KR" sz="1600" b="0" i="1" smtClean="0">
                                <a:latin typeface="Cambria Math" panose="02040503050406030204" pitchFamily="18" charset="0"/>
                              </a:rPr>
                              <m:t>𝑖</m:t>
                            </m:r>
                          </m:sub>
                        </m:sSub>
                        <m:r>
                          <a:rPr lang="en-US" altLang="ko-KR" sz="1600" b="0" i="0" smtClean="0">
                            <a:latin typeface="Cambria Math" panose="02040503050406030204" pitchFamily="18" charset="0"/>
                          </a:rPr>
                          <m:t>, </m:t>
                        </m:r>
                      </m:oMath>
                    </m:oMathPara>
                  </a14:m>
                  <a:endParaRPr lang="en-US" altLang="ko-KR" sz="1600" b="0" i="0" dirty="0">
                    <a:latin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61040236-1A31-4B7B-B61E-38E3690FAABB}"/>
                    </a:ext>
                  </a:extLst>
                </p:cNvPr>
                <p:cNvSpPr txBox="1">
                  <a:spLocks noRot="1" noChangeAspect="1" noMove="1" noResize="1" noEditPoints="1" noAdjustHandles="1" noChangeArrowheads="1" noChangeShapeType="1" noTextEdit="1"/>
                </p:cNvSpPr>
                <p:nvPr/>
              </p:nvSpPr>
              <p:spPr>
                <a:xfrm>
                  <a:off x="-1447059" y="4625244"/>
                  <a:ext cx="10724225" cy="414472"/>
                </a:xfrm>
                <a:prstGeom prst="rect">
                  <a:avLst/>
                </a:prstGeom>
                <a:blipFill>
                  <a:blip r:embed="rId3"/>
                  <a:stretch>
                    <a:fillRect b="-147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B2A593A-FA5D-40CA-B3AC-DCF1C6C27DBB}"/>
                    </a:ext>
                  </a:extLst>
                </p:cNvPr>
                <p:cNvSpPr txBox="1"/>
                <p:nvPr/>
              </p:nvSpPr>
              <p:spPr>
                <a:xfrm>
                  <a:off x="830060" y="5476443"/>
                  <a:ext cx="7625918" cy="408638"/>
                </a:xfrm>
                <a:prstGeom prst="rect">
                  <a:avLst/>
                </a:prstGeom>
                <a:noFill/>
              </p:spPr>
              <p:txBody>
                <a:bodyPr wrap="square" rtlCol="0">
                  <a:spAutoFit/>
                </a:bodyPr>
                <a:lstStyle/>
                <a:p>
                  <a14:m>
                    <m:oMath xmlns:m="http://schemas.openxmlformats.org/officeDocument/2006/math">
                      <m:r>
                        <a:rPr lang="en-US" altLang="ko-KR" b="0" i="1" smtClean="0">
                          <a:latin typeface="Cambria Math" panose="02040503050406030204" pitchFamily="18" charset="0"/>
                        </a:rPr>
                        <m:t>𝐸</m:t>
                      </m:r>
                      <m:d>
                        <m:dPr>
                          <m:begChr m:val="["/>
                          <m:endChr m:val="]"/>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𝑅</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𝑇</m:t>
                              </m:r>
                            </m:e>
                          </m:d>
                        </m:e>
                      </m:d>
                      <m:r>
                        <a:rPr lang="en-US" altLang="ko-KR" b="0" i="1" smtClean="0">
                          <a:latin typeface="Cambria Math" panose="02040503050406030204" pitchFamily="18" charset="0"/>
                        </a:rPr>
                        <m:t>=</m:t>
                      </m:r>
                      <m:r>
                        <a:rPr lang="en-US" altLang="ko-KR" b="0" i="1" smtClean="0">
                          <a:latin typeface="Cambria Math" panose="02040503050406030204" pitchFamily="18" charset="0"/>
                        </a:rPr>
                        <m:t>𝐸</m:t>
                      </m:r>
                      <m:d>
                        <m:dPr>
                          <m:begChr m:val="["/>
                          <m:endChr m:val="]"/>
                          <m:ctrlPr>
                            <a:rPr lang="en-US" altLang="ko-KR" b="0" i="1" smtClean="0">
                              <a:latin typeface="Cambria Math" panose="02040503050406030204" pitchFamily="18" charset="0"/>
                            </a:rPr>
                          </m:ctrlPr>
                        </m:dPr>
                        <m:e>
                          <m:nary>
                            <m:naryPr>
                              <m:chr m:val="∑"/>
                              <m:limLoc m:val="subSup"/>
                              <m:ctrlPr>
                                <a:rPr lang="en-US" altLang="ko-KR" i="1">
                                  <a:latin typeface="Cambria Math" panose="02040503050406030204" pitchFamily="18" charset="0"/>
                                </a:rPr>
                              </m:ctrlPr>
                            </m:naryPr>
                            <m:sub>
                              <m:r>
                                <m:rPr>
                                  <m:brk m:alnAt="25"/>
                                </m:rPr>
                                <a:rPr lang="en-US" altLang="ko-KR" i="1">
                                  <a:latin typeface="Cambria Math" panose="02040503050406030204" pitchFamily="18" charset="0"/>
                                </a:rPr>
                                <m:t>𝑡</m:t>
                              </m:r>
                              <m:r>
                                <a:rPr lang="en-US" altLang="ko-KR" i="1">
                                  <a:latin typeface="Cambria Math" panose="02040503050406030204" pitchFamily="18" charset="0"/>
                                </a:rPr>
                                <m:t>=1</m:t>
                              </m:r>
                            </m:sub>
                            <m:sup>
                              <m:r>
                                <a:rPr lang="en-US" altLang="ko-KR" i="1">
                                  <a:latin typeface="Cambria Math" panose="02040503050406030204" pitchFamily="18" charset="0"/>
                                </a:rPr>
                                <m:t>𝑇</m:t>
                              </m:r>
                            </m:sup>
                            <m:e>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𝜇</m:t>
                                  </m:r>
                                </m:e>
                                <m:sup>
                                  <m:r>
                                    <a:rPr lang="en-US" altLang="ko-KR" b="0" i="1" smtClean="0">
                                      <a:latin typeface="Cambria Math" panose="02040503050406030204" pitchFamily="18" charset="0"/>
                                    </a:rPr>
                                    <m:t>∗</m:t>
                                  </m:r>
                                </m:sup>
                              </m:sSup>
                            </m:e>
                          </m:nary>
                        </m:e>
                      </m:d>
                      <m:r>
                        <a:rPr lang="en-US" altLang="ko-KR" b="0" i="1" smtClean="0">
                          <a:latin typeface="Cambria Math" panose="02040503050406030204" pitchFamily="18" charset="0"/>
                        </a:rPr>
                        <m:t>−</m:t>
                      </m:r>
                      <m:r>
                        <a:rPr lang="en-US" altLang="ko-KR" b="0" i="1" smtClean="0">
                          <a:latin typeface="Cambria Math" panose="02040503050406030204" pitchFamily="18" charset="0"/>
                        </a:rPr>
                        <m:t>𝐸</m:t>
                      </m:r>
                      <m:d>
                        <m:dPr>
                          <m:begChr m:val="["/>
                          <m:endChr m:val="]"/>
                          <m:ctrlPr>
                            <a:rPr lang="en-US" altLang="ko-KR" b="0" i="1" smtClean="0">
                              <a:latin typeface="Cambria Math" panose="02040503050406030204" pitchFamily="18" charset="0"/>
                            </a:rPr>
                          </m:ctrlPr>
                        </m:dPr>
                        <m:e>
                          <m:nary>
                            <m:naryPr>
                              <m:chr m:val="∑"/>
                              <m:limLoc m:val="subSup"/>
                              <m:ctrlPr>
                                <a:rPr lang="en-US" altLang="ko-KR" b="0" i="1" smtClean="0">
                                  <a:latin typeface="Cambria Math" panose="02040503050406030204" pitchFamily="18" charset="0"/>
                                </a:rPr>
                              </m:ctrlPr>
                            </m:naryPr>
                            <m:sub>
                              <m:r>
                                <m:rPr>
                                  <m:brk m:alnAt="25"/>
                                </m:rPr>
                                <a:rPr lang="en-US" altLang="ko-KR" b="0" i="1" smtClean="0">
                                  <a:latin typeface="Cambria Math" panose="02040503050406030204" pitchFamily="18" charset="0"/>
                                </a:rPr>
                                <m:t>𝑡</m:t>
                              </m:r>
                              <m:r>
                                <a:rPr lang="en-US" altLang="ko-KR" b="0" i="1" smtClean="0">
                                  <a:latin typeface="Cambria Math" panose="02040503050406030204" pitchFamily="18" charset="0"/>
                                </a:rPr>
                                <m:t>=1</m:t>
                              </m:r>
                            </m:sub>
                            <m:sup>
                              <m:r>
                                <a:rPr lang="en-US" altLang="ko-KR" b="0" i="1" smtClean="0">
                                  <a:latin typeface="Cambria Math" panose="02040503050406030204" pitchFamily="18" charset="0"/>
                                </a:rPr>
                                <m:t>𝑇</m:t>
                              </m:r>
                            </m:sup>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𝜇</m:t>
                                  </m:r>
                                </m:e>
                                <m:sub>
                                  <m:r>
                                    <a:rPr lang="en-US" altLang="ko-KR" b="0" i="1" smtClean="0">
                                      <a:latin typeface="Cambria Math" panose="02040503050406030204" pitchFamily="18" charset="0"/>
                                    </a:rPr>
                                    <m:t>𝑖</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𝑡</m:t>
                                      </m:r>
                                    </m:e>
                                  </m:d>
                                </m:sub>
                              </m:sSub>
                            </m:e>
                          </m:nary>
                        </m:e>
                      </m:d>
                      <m:r>
                        <a:rPr lang="en-US" altLang="ko-KR" b="0" i="1" smtClean="0">
                          <a:latin typeface="Cambria Math" panose="02040503050406030204" pitchFamily="18" charset="0"/>
                        </a:rPr>
                        <m:t>=</m:t>
                      </m:r>
                    </m:oMath>
                  </a14:m>
                  <a:r>
                    <a:rPr lang="en-US" altLang="ko-KR" dirty="0"/>
                    <a:t> </a:t>
                  </a:r>
                  <a14:m>
                    <m:oMath xmlns:m="http://schemas.openxmlformats.org/officeDocument/2006/math">
                      <m:r>
                        <a:rPr lang="en-US" altLang="ko-KR" i="1">
                          <a:latin typeface="Cambria Math" panose="02040503050406030204" pitchFamily="18" charset="0"/>
                        </a:rPr>
                        <m:t>𝐸</m:t>
                      </m:r>
                      <m:d>
                        <m:dPr>
                          <m:begChr m:val="["/>
                          <m:endChr m:val="]"/>
                          <m:ctrlPr>
                            <a:rPr lang="en-US" altLang="ko-KR" i="1">
                              <a:latin typeface="Cambria Math" panose="02040503050406030204" pitchFamily="18" charset="0"/>
                            </a:rPr>
                          </m:ctrlPr>
                        </m:dPr>
                        <m:e>
                          <m:nary>
                            <m:naryPr>
                              <m:chr m:val="∑"/>
                              <m:limLoc m:val="subSup"/>
                              <m:ctrlPr>
                                <a:rPr lang="en-US" altLang="ko-KR" i="1">
                                  <a:latin typeface="Cambria Math" panose="02040503050406030204" pitchFamily="18" charset="0"/>
                                </a:rPr>
                              </m:ctrlPr>
                            </m:naryPr>
                            <m:sub>
                              <m:r>
                                <m:rPr>
                                  <m:brk m:alnAt="25"/>
                                </m:rPr>
                                <a:rPr lang="en-US" altLang="ko-KR" i="1">
                                  <a:latin typeface="Cambria Math" panose="02040503050406030204" pitchFamily="18" charset="0"/>
                                </a:rPr>
                                <m:t>𝑡</m:t>
                              </m:r>
                              <m:r>
                                <a:rPr lang="en-US" altLang="ko-KR" i="1">
                                  <a:latin typeface="Cambria Math" panose="02040503050406030204" pitchFamily="18" charset="0"/>
                                </a:rPr>
                                <m:t>=1</m:t>
                              </m:r>
                            </m:sub>
                            <m:sup>
                              <m:r>
                                <a:rPr lang="en-US" altLang="ko-KR" i="1">
                                  <a:latin typeface="Cambria Math" panose="02040503050406030204" pitchFamily="18" charset="0"/>
                                </a:rPr>
                                <m:t>𝑇</m:t>
                              </m:r>
                            </m:sup>
                            <m:e>
                              <m:r>
                                <a:rPr lang="en-US" altLang="ko-KR" b="0" i="1" smtClean="0">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𝜇</m:t>
                                  </m:r>
                                </m:e>
                                <m:sup>
                                  <m:r>
                                    <a:rPr lang="en-US" altLang="ko-KR" i="1">
                                      <a:latin typeface="Cambria Math" panose="02040503050406030204" pitchFamily="18" charset="0"/>
                                    </a:rPr>
                                    <m:t>∗</m:t>
                                  </m:r>
                                </m:sup>
                              </m:sSup>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𝜇</m:t>
                                  </m:r>
                                </m:e>
                                <m:sub>
                                  <m:r>
                                    <a:rPr lang="en-US" altLang="ko-KR" i="1">
                                      <a:latin typeface="Cambria Math" panose="02040503050406030204" pitchFamily="18" charset="0"/>
                                    </a:rPr>
                                    <m:t>𝑖</m:t>
                                  </m:r>
                                  <m:d>
                                    <m:dPr>
                                      <m:ctrlPr>
                                        <a:rPr lang="en-US" altLang="ko-KR" i="1">
                                          <a:latin typeface="Cambria Math" panose="02040503050406030204" pitchFamily="18" charset="0"/>
                                        </a:rPr>
                                      </m:ctrlPr>
                                    </m:dPr>
                                    <m:e>
                                      <m:r>
                                        <a:rPr lang="en-US" altLang="ko-KR" i="1">
                                          <a:latin typeface="Cambria Math" panose="02040503050406030204" pitchFamily="18" charset="0"/>
                                        </a:rPr>
                                        <m:t>𝑡</m:t>
                                      </m:r>
                                    </m:e>
                                  </m:d>
                                </m:sub>
                              </m:sSub>
                              <m:r>
                                <a:rPr lang="en-US" altLang="ko-KR" b="0" i="1" smtClean="0">
                                  <a:latin typeface="Cambria Math" panose="02040503050406030204" pitchFamily="18" charset="0"/>
                                </a:rPr>
                                <m:t>)</m:t>
                              </m:r>
                            </m:e>
                          </m:nary>
                        </m:e>
                      </m:d>
                      <m:r>
                        <a:rPr lang="en-US" altLang="ko-KR" b="0" i="1" smtClean="0">
                          <a:latin typeface="Cambria Math" panose="02040503050406030204" pitchFamily="18" charset="0"/>
                        </a:rPr>
                        <m:t>=</m:t>
                      </m:r>
                      <m:nary>
                        <m:naryPr>
                          <m:chr m:val="∑"/>
                          <m:limLoc m:val="subSup"/>
                          <m:supHide m:val="on"/>
                          <m:ctrlPr>
                            <a:rPr lang="en-US" altLang="ko-KR" b="0" i="1" smtClean="0">
                              <a:latin typeface="Cambria Math" panose="02040503050406030204" pitchFamily="18" charset="0"/>
                            </a:rPr>
                          </m:ctrlPr>
                        </m:naryPr>
                        <m:sub>
                          <m:r>
                            <m:rPr>
                              <m:brk m:alnAt="9"/>
                            </m:rPr>
                            <a:rPr lang="en-US" altLang="ko-KR" b="0" i="1" smtClean="0">
                              <a:latin typeface="Cambria Math" panose="02040503050406030204" pitchFamily="18" charset="0"/>
                            </a:rPr>
                            <m:t>𝑖</m:t>
                          </m:r>
                        </m:sub>
                        <m:sup/>
                        <m:e>
                          <m:sSub>
                            <m:sSubPr>
                              <m:ctrlPr>
                                <a:rPr lang="en-US" altLang="ko-KR" b="0" i="1" smtClean="0">
                                  <a:latin typeface="Cambria Math" panose="02040503050406030204" pitchFamily="18" charset="0"/>
                                </a:rPr>
                              </m:ctrlPr>
                            </m:sSubPr>
                            <m:e>
                              <m:r>
                                <m:rPr>
                                  <m:sty m:val="p"/>
                                </m:rPr>
                                <a:rPr lang="en-US" altLang="ko-KR" b="0" i="0" smtClean="0">
                                  <a:latin typeface="Cambria Math" panose="02040503050406030204" pitchFamily="18" charset="0"/>
                                </a:rPr>
                                <m:t>Δ</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𝐸</m:t>
                          </m:r>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𝑛</m:t>
                              </m:r>
                            </m:e>
                            <m:sub>
                              <m:r>
                                <a:rPr lang="en-US" altLang="ko-KR" b="0" i="1" smtClean="0">
                                  <a:latin typeface="Cambria Math" panose="02040503050406030204" pitchFamily="18" charset="0"/>
                                </a:rPr>
                                <m:t>𝑖</m:t>
                              </m:r>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𝑇</m:t>
                              </m:r>
                            </m:e>
                          </m:d>
                          <m:r>
                            <a:rPr lang="en-US" altLang="ko-KR" b="0" i="1" smtClean="0">
                              <a:latin typeface="Cambria Math" panose="02040503050406030204" pitchFamily="18" charset="0"/>
                            </a:rPr>
                            <m:t>]</m:t>
                          </m:r>
                        </m:e>
                      </m:nary>
                    </m:oMath>
                  </a14:m>
                  <a:endParaRPr lang="ko-KR" altLang="en-US" dirty="0"/>
                </a:p>
              </p:txBody>
            </p:sp>
          </mc:Choice>
          <mc:Fallback xmlns="">
            <p:sp>
              <p:nvSpPr>
                <p:cNvPr id="10" name="TextBox 9">
                  <a:extLst>
                    <a:ext uri="{FF2B5EF4-FFF2-40B4-BE49-F238E27FC236}">
                      <a16:creationId xmlns:a16="http://schemas.microsoft.com/office/drawing/2014/main" id="{8B2A593A-FA5D-40CA-B3AC-DCF1C6C27DBB}"/>
                    </a:ext>
                  </a:extLst>
                </p:cNvPr>
                <p:cNvSpPr txBox="1">
                  <a:spLocks noRot="1" noChangeAspect="1" noMove="1" noResize="1" noEditPoints="1" noAdjustHandles="1" noChangeArrowheads="1" noChangeShapeType="1" noTextEdit="1"/>
                </p:cNvSpPr>
                <p:nvPr/>
              </p:nvSpPr>
              <p:spPr>
                <a:xfrm>
                  <a:off x="830060" y="5476443"/>
                  <a:ext cx="7625918" cy="408638"/>
                </a:xfrm>
                <a:prstGeom prst="rect">
                  <a:avLst/>
                </a:prstGeom>
                <a:blipFill>
                  <a:blip r:embed="rId4"/>
                  <a:stretch>
                    <a:fillRect t="-102985" b="-164179"/>
                  </a:stretch>
                </a:blipFill>
              </p:spPr>
              <p:txBody>
                <a:bodyPr/>
                <a:lstStyle/>
                <a:p>
                  <a:r>
                    <a:rPr lang="ko-KR" altLang="en-US">
                      <a:noFill/>
                    </a:rPr>
                    <a:t> </a:t>
                  </a:r>
                </a:p>
              </p:txBody>
            </p:sp>
          </mc:Fallback>
        </mc:AlternateContent>
      </p:grpSp>
      <p:sp>
        <p:nvSpPr>
          <p:cNvPr id="12" name="TextBox 11">
            <a:extLst>
              <a:ext uri="{FF2B5EF4-FFF2-40B4-BE49-F238E27FC236}">
                <a16:creationId xmlns:a16="http://schemas.microsoft.com/office/drawing/2014/main" id="{AC291DF9-D5AD-4410-87F3-F29F5B954833}"/>
              </a:ext>
            </a:extLst>
          </p:cNvPr>
          <p:cNvSpPr txBox="1"/>
          <p:nvPr/>
        </p:nvSpPr>
        <p:spPr>
          <a:xfrm>
            <a:off x="568171" y="5617496"/>
            <a:ext cx="7559337" cy="369332"/>
          </a:xfrm>
          <a:prstGeom prst="rect">
            <a:avLst/>
          </a:prstGeom>
          <a:noFill/>
        </p:spPr>
        <p:txBody>
          <a:bodyPr wrap="square" rtlCol="0">
            <a:spAutoFit/>
          </a:bodyPr>
          <a:lstStyle/>
          <a:p>
            <a:pPr marL="285750" indent="-285750" algn="ctr">
              <a:buFont typeface="Wingdings" panose="05000000000000000000" pitchFamily="2" charset="2"/>
              <a:buChar char="ü"/>
            </a:pPr>
            <a:r>
              <a:rPr lang="en-US" altLang="ko-KR" dirty="0"/>
              <a:t>Minimize regret = Maximize reward</a:t>
            </a:r>
            <a:endParaRPr lang="ko-KR" altLang="en-US"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3A1423A-8031-4E33-B40E-BC39A9500EBE}"/>
                  </a:ext>
                </a:extLst>
              </p:cNvPr>
              <p:cNvSpPr txBox="1"/>
              <p:nvPr/>
            </p:nvSpPr>
            <p:spPr>
              <a:xfrm>
                <a:off x="812304" y="3722534"/>
                <a:ext cx="6893513" cy="3385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𝑎𝑟𝑚</m:t>
                          </m:r>
                        </m:e>
                        <m:sub>
                          <m:r>
                            <m:rPr>
                              <m:sty m:val="p"/>
                            </m:rPr>
                            <a:rPr lang="en-US" altLang="ko-KR" sz="1600" b="0" i="0" smtClean="0">
                              <a:latin typeface="Cambria Math" panose="02040503050406030204" pitchFamily="18" charset="0"/>
                            </a:rPr>
                            <m:t>i</m:t>
                          </m:r>
                        </m:sub>
                      </m:sSub>
                      <m:r>
                        <a:rPr lang="en-US" altLang="ko-KR" sz="1600" b="0" i="0" smtClean="0">
                          <a:latin typeface="Cambria Math" panose="02040503050406030204" pitchFamily="18" charset="0"/>
                        </a:rPr>
                        <m:t> ~ </m:t>
                      </m:r>
                      <m:r>
                        <m:rPr>
                          <m:sty m:val="p"/>
                        </m:rPr>
                        <a:rPr lang="en-US" altLang="ko-KR" sz="1600" b="0" i="0" smtClean="0">
                          <a:latin typeface="Cambria Math" panose="02040503050406030204" pitchFamily="18" charset="0"/>
                        </a:rPr>
                        <m:t>Bernoulli</m:t>
                      </m:r>
                      <m:d>
                        <m:dPr>
                          <m:ctrlPr>
                            <a:rPr lang="en-US" altLang="ko-KR" sz="1600" b="0" i="1" smtClean="0">
                              <a:latin typeface="Cambria Math" panose="02040503050406030204" pitchFamily="18" charset="0"/>
                            </a:rPr>
                          </m:ctrlPr>
                        </m:dPr>
                        <m:e>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𝜃</m:t>
                              </m:r>
                            </m:e>
                            <m:sub>
                              <m:r>
                                <a:rPr lang="en-US" altLang="ko-KR" sz="1600" b="0" i="1" smtClean="0">
                                  <a:latin typeface="Cambria Math" panose="02040503050406030204" pitchFamily="18" charset="0"/>
                                </a:rPr>
                                <m:t>𝑖</m:t>
                              </m:r>
                            </m:sub>
                          </m:sSub>
                        </m:e>
                      </m:d>
                      <m:r>
                        <a:rPr lang="en-US" altLang="ko-KR" sz="1600" b="0" i="0" smtClean="0">
                          <a:latin typeface="Cambria Math" panose="02040503050406030204" pitchFamily="18" charset="0"/>
                        </a:rPr>
                        <m:t> </m:t>
                      </m:r>
                      <m:r>
                        <m:rPr>
                          <m:sty m:val="p"/>
                        </m:rPr>
                        <a:rPr lang="en-US" altLang="ko-KR" sz="1600" b="0" i="0" smtClean="0">
                          <a:latin typeface="Cambria Math" panose="02040503050406030204" pitchFamily="18" charset="0"/>
                        </a:rPr>
                        <m:t>i</m:t>
                      </m:r>
                      <m:r>
                        <a:rPr lang="en-US" altLang="ko-KR" sz="1600" b="0" i="0" smtClean="0">
                          <a:latin typeface="Cambria Math" panose="02040503050406030204" pitchFamily="18" charset="0"/>
                        </a:rPr>
                        <m:t>.</m:t>
                      </m:r>
                      <m:r>
                        <m:rPr>
                          <m:sty m:val="p"/>
                        </m:rPr>
                        <a:rPr lang="en-US" altLang="ko-KR" sz="1600" b="0" i="0" smtClean="0">
                          <a:latin typeface="Cambria Math" panose="02040503050406030204" pitchFamily="18" charset="0"/>
                        </a:rPr>
                        <m:t>i</m:t>
                      </m:r>
                      <m:r>
                        <a:rPr lang="en-US" altLang="ko-KR" sz="1600" b="0" i="0" smtClean="0">
                          <a:latin typeface="Cambria Math" panose="02040503050406030204" pitchFamily="18" charset="0"/>
                        </a:rPr>
                        <m:t>.</m:t>
                      </m:r>
                      <m:r>
                        <m:rPr>
                          <m:sty m:val="p"/>
                        </m:rPr>
                        <a:rPr lang="en-US" altLang="ko-KR" sz="1600" b="0" i="0" smtClean="0">
                          <a:latin typeface="Cambria Math" panose="02040503050406030204" pitchFamily="18" charset="0"/>
                        </a:rPr>
                        <m:t>d</m:t>
                      </m:r>
                      <m:r>
                        <a:rPr lang="en-US" altLang="ko-KR" sz="1600" b="0" i="0" smtClean="0">
                          <a:latin typeface="Cambria Math" panose="02040503050406030204" pitchFamily="18" charset="0"/>
                        </a:rPr>
                        <m:t>,  </m:t>
                      </m:r>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𝜇</m:t>
                          </m:r>
                        </m:e>
                        <m:sub>
                          <m:r>
                            <a:rPr lang="en-US" altLang="ko-KR" sz="1600" b="0" i="1" smtClean="0">
                              <a:latin typeface="Cambria Math" panose="02040503050406030204" pitchFamily="18" charset="0"/>
                            </a:rPr>
                            <m:t>𝑖</m:t>
                          </m:r>
                        </m:sub>
                      </m:sSub>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𝑃</m:t>
                      </m:r>
                      <m:d>
                        <m:dPr>
                          <m:begChr m:val="["/>
                          <m:endChr m:val="]"/>
                          <m:ctrlPr>
                            <a:rPr lang="en-US" altLang="ko-KR" sz="1600" b="0" i="1" smtClean="0">
                              <a:latin typeface="Cambria Math" panose="02040503050406030204" pitchFamily="18" charset="0"/>
                            </a:rPr>
                          </m:ctrlPr>
                        </m:dPr>
                        <m:e>
                          <m:r>
                            <a:rPr lang="en-US" altLang="ko-KR" sz="1600" b="0" i="1" smtClean="0">
                              <a:latin typeface="Cambria Math" panose="02040503050406030204" pitchFamily="18" charset="0"/>
                            </a:rPr>
                            <m:t>𝑎𝑟</m:t>
                          </m:r>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𝑚</m:t>
                              </m:r>
                            </m:e>
                            <m:sub>
                              <m:r>
                                <a:rPr lang="en-US" altLang="ko-KR" sz="1600" b="0" i="1" smtClean="0">
                                  <a:latin typeface="Cambria Math" panose="02040503050406030204" pitchFamily="18" charset="0"/>
                                </a:rPr>
                                <m:t>𝑖</m:t>
                              </m:r>
                            </m:sub>
                          </m:sSub>
                          <m:r>
                            <a:rPr lang="en-US" altLang="ko-KR" sz="1600" b="0" i="1" smtClean="0">
                              <a:latin typeface="Cambria Math" panose="02040503050406030204" pitchFamily="18" charset="0"/>
                            </a:rPr>
                            <m:t>=1</m:t>
                          </m:r>
                        </m:e>
                      </m:d>
                      <m:r>
                        <a:rPr lang="en-US" altLang="ko-KR" sz="1600" b="0" i="1" smtClean="0">
                          <a:latin typeface="Cambria Math" panose="02040503050406030204" pitchFamily="18" charset="0"/>
                        </a:rPr>
                        <m:t>=</m:t>
                      </m:r>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𝜃</m:t>
                          </m:r>
                        </m:e>
                        <m:sub>
                          <m:r>
                            <a:rPr lang="en-US" altLang="ko-KR" sz="1600" b="0" i="1" smtClean="0">
                              <a:latin typeface="Cambria Math" panose="02040503050406030204" pitchFamily="18" charset="0"/>
                            </a:rPr>
                            <m:t>𝑖</m:t>
                          </m:r>
                        </m:sub>
                      </m:sSub>
                      <m:r>
                        <a:rPr lang="en-US" altLang="ko-KR" sz="1600" b="0" i="1" smtClean="0">
                          <a:latin typeface="Cambria Math" panose="02040503050406030204" pitchFamily="18" charset="0"/>
                        </a:rPr>
                        <m:t>∗1+</m:t>
                      </m:r>
                      <m:d>
                        <m:dPr>
                          <m:ctrlPr>
                            <a:rPr lang="en-US" altLang="ko-KR" sz="1600" b="0" i="1" smtClean="0">
                              <a:latin typeface="Cambria Math" panose="02040503050406030204" pitchFamily="18" charset="0"/>
                            </a:rPr>
                          </m:ctrlPr>
                        </m:dPr>
                        <m:e>
                          <m:r>
                            <a:rPr lang="en-US" altLang="ko-KR" sz="1600" b="0" i="1" smtClean="0">
                              <a:latin typeface="Cambria Math" panose="02040503050406030204" pitchFamily="18" charset="0"/>
                            </a:rPr>
                            <m:t>1−</m:t>
                          </m:r>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𝜃</m:t>
                              </m:r>
                            </m:e>
                            <m:sub>
                              <m:r>
                                <a:rPr lang="en-US" altLang="ko-KR" sz="1600" b="0" i="1" smtClean="0">
                                  <a:latin typeface="Cambria Math" panose="02040503050406030204" pitchFamily="18" charset="0"/>
                                </a:rPr>
                                <m:t>𝑖</m:t>
                              </m:r>
                            </m:sub>
                          </m:sSub>
                        </m:e>
                      </m:d>
                      <m:r>
                        <a:rPr lang="en-US" altLang="ko-KR" sz="1600" b="0" i="1" smtClean="0">
                          <a:latin typeface="Cambria Math" panose="02040503050406030204" pitchFamily="18" charset="0"/>
                        </a:rPr>
                        <m:t>∗0</m:t>
                      </m:r>
                    </m:oMath>
                  </m:oMathPara>
                </a14:m>
                <a:endParaRPr lang="ko-KR" altLang="en-US" dirty="0"/>
              </a:p>
            </p:txBody>
          </p:sp>
        </mc:Choice>
        <mc:Fallback xmlns="">
          <p:sp>
            <p:nvSpPr>
              <p:cNvPr id="13" name="TextBox 12">
                <a:extLst>
                  <a:ext uri="{FF2B5EF4-FFF2-40B4-BE49-F238E27FC236}">
                    <a16:creationId xmlns:a16="http://schemas.microsoft.com/office/drawing/2014/main" id="{13A1423A-8031-4E33-B40E-BC39A9500EBE}"/>
                  </a:ext>
                </a:extLst>
              </p:cNvPr>
              <p:cNvSpPr txBox="1">
                <a:spLocks noRot="1" noChangeAspect="1" noMove="1" noResize="1" noEditPoints="1" noAdjustHandles="1" noChangeArrowheads="1" noChangeShapeType="1" noTextEdit="1"/>
              </p:cNvSpPr>
              <p:nvPr/>
            </p:nvSpPr>
            <p:spPr>
              <a:xfrm>
                <a:off x="812304" y="3722534"/>
                <a:ext cx="6893513" cy="338554"/>
              </a:xfrm>
              <a:prstGeom prst="rect">
                <a:avLst/>
              </a:prstGeom>
              <a:blipFill>
                <a:blip r:embed="rId5"/>
                <a:stretch>
                  <a:fillRect b="-363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8" name="직사각형 17">
                <a:extLst>
                  <a:ext uri="{FF2B5EF4-FFF2-40B4-BE49-F238E27FC236}">
                    <a16:creationId xmlns:a16="http://schemas.microsoft.com/office/drawing/2014/main" id="{BC665812-D5CC-43F5-AE2A-F7C5975E71BD}"/>
                  </a:ext>
                </a:extLst>
              </p:cNvPr>
              <p:cNvSpPr/>
              <p:nvPr/>
            </p:nvSpPr>
            <p:spPr>
              <a:xfrm>
                <a:off x="776792" y="4584706"/>
                <a:ext cx="5298566"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600" i="1" smtClean="0">
                              <a:latin typeface="Cambria Math" panose="02040503050406030204" pitchFamily="18" charset="0"/>
                            </a:rPr>
                          </m:ctrlPr>
                        </m:sSubPr>
                        <m:e>
                          <m:r>
                            <a:rPr lang="en-US" altLang="ko-KR" sz="1600" b="0" i="1" smtClean="0">
                              <a:latin typeface="Cambria Math" panose="02040503050406030204" pitchFamily="18" charset="0"/>
                            </a:rPr>
                            <m:t>𝑛</m:t>
                          </m:r>
                        </m:e>
                        <m:sub>
                          <m:r>
                            <a:rPr lang="en-US" altLang="ko-KR" sz="1600" i="1">
                              <a:latin typeface="Cambria Math" panose="02040503050406030204" pitchFamily="18" charset="0"/>
                            </a:rPr>
                            <m:t>𝑖</m:t>
                          </m:r>
                        </m:sub>
                      </m:sSub>
                      <m:d>
                        <m:dPr>
                          <m:ctrlPr>
                            <a:rPr lang="en-US" altLang="ko-KR" sz="1600" i="1">
                              <a:latin typeface="Cambria Math" panose="02040503050406030204" pitchFamily="18" charset="0"/>
                            </a:rPr>
                          </m:ctrlPr>
                        </m:dPr>
                        <m:e>
                          <m:r>
                            <m:rPr>
                              <m:sty m:val="p"/>
                            </m:rPr>
                            <a:rPr lang="en-US" altLang="ko-KR" sz="1600">
                              <a:latin typeface="Cambria Math" panose="02040503050406030204" pitchFamily="18" charset="0"/>
                            </a:rPr>
                            <m:t>T</m:t>
                          </m:r>
                        </m:e>
                      </m:d>
                      <m:r>
                        <a:rPr lang="en-US" altLang="ko-KR" sz="1600">
                          <a:latin typeface="Cambria Math" panose="02040503050406030204" pitchFamily="18" charset="0"/>
                        </a:rPr>
                        <m:t>:</m:t>
                      </m:r>
                      <m:r>
                        <m:rPr>
                          <m:sty m:val="p"/>
                        </m:rPr>
                        <a:rPr lang="en-US" altLang="ko-KR" sz="1600">
                          <a:latin typeface="Cambria Math" panose="02040503050406030204" pitchFamily="18" charset="0"/>
                        </a:rPr>
                        <m:t>the</m:t>
                      </m:r>
                      <m:r>
                        <a:rPr lang="en-US" altLang="ko-KR" sz="1600">
                          <a:latin typeface="Cambria Math" panose="02040503050406030204" pitchFamily="18" charset="0"/>
                        </a:rPr>
                        <m:t> </m:t>
                      </m:r>
                      <m:r>
                        <m:rPr>
                          <m:sty m:val="p"/>
                        </m:rPr>
                        <a:rPr lang="en-US" altLang="ko-KR" sz="1600">
                          <a:latin typeface="Cambria Math" panose="02040503050406030204" pitchFamily="18" charset="0"/>
                        </a:rPr>
                        <m:t>number</m:t>
                      </m:r>
                      <m:r>
                        <a:rPr lang="en-US" altLang="ko-KR" sz="1600">
                          <a:latin typeface="Cambria Math" panose="02040503050406030204" pitchFamily="18" charset="0"/>
                        </a:rPr>
                        <m:t> </m:t>
                      </m:r>
                      <m:r>
                        <m:rPr>
                          <m:sty m:val="p"/>
                        </m:rPr>
                        <a:rPr lang="en-US" altLang="ko-KR" sz="1600">
                          <a:latin typeface="Cambria Math" panose="02040503050406030204" pitchFamily="18" charset="0"/>
                        </a:rPr>
                        <m:t>of</m:t>
                      </m:r>
                      <m:r>
                        <a:rPr lang="en-US" altLang="ko-KR" sz="1600">
                          <a:latin typeface="Cambria Math" panose="02040503050406030204" pitchFamily="18" charset="0"/>
                        </a:rPr>
                        <m:t> </m:t>
                      </m:r>
                      <m:r>
                        <m:rPr>
                          <m:sty m:val="p"/>
                        </m:rPr>
                        <a:rPr lang="en-US" altLang="ko-KR" sz="1600">
                          <a:latin typeface="Cambria Math" panose="02040503050406030204" pitchFamily="18" charset="0"/>
                        </a:rPr>
                        <m:t>plays</m:t>
                      </m:r>
                      <m:r>
                        <a:rPr lang="en-US" altLang="ko-KR" sz="1600">
                          <a:latin typeface="Cambria Math" panose="02040503050406030204" pitchFamily="18" charset="0"/>
                        </a:rPr>
                        <m:t> </m:t>
                      </m:r>
                      <m:r>
                        <m:rPr>
                          <m:sty m:val="p"/>
                        </m:rPr>
                        <a:rPr lang="en-US" altLang="ko-KR" sz="1600">
                          <a:latin typeface="Cambria Math" panose="02040503050406030204" pitchFamily="18" charset="0"/>
                        </a:rPr>
                        <m:t>of</m:t>
                      </m:r>
                      <m:r>
                        <a:rPr lang="en-US" altLang="ko-KR" sz="1600">
                          <a:latin typeface="Cambria Math" panose="02040503050406030204" pitchFamily="18" charset="0"/>
                        </a:rPr>
                        <m:t> </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𝑎𝑟𝑚</m:t>
                          </m:r>
                        </m:e>
                        <m:sub>
                          <m:r>
                            <m:rPr>
                              <m:sty m:val="p"/>
                            </m:rPr>
                            <a:rPr lang="en-US" altLang="ko-KR" sz="1600">
                              <a:latin typeface="Cambria Math" panose="02040503050406030204" pitchFamily="18" charset="0"/>
                            </a:rPr>
                            <m:t>i</m:t>
                          </m:r>
                        </m:sub>
                      </m:sSub>
                      <m:r>
                        <a:rPr lang="en-US" altLang="ko-KR" sz="1600">
                          <a:latin typeface="Cambria Math" panose="02040503050406030204" pitchFamily="18" charset="0"/>
                        </a:rPr>
                        <m:t> </m:t>
                      </m:r>
                      <m:r>
                        <m:rPr>
                          <m:sty m:val="p"/>
                        </m:rPr>
                        <a:rPr lang="en-US" altLang="ko-KR" sz="1600">
                          <a:latin typeface="Cambria Math" panose="02040503050406030204" pitchFamily="18" charset="0"/>
                        </a:rPr>
                        <m:t>during</m:t>
                      </m:r>
                      <m:r>
                        <a:rPr lang="en-US" altLang="ko-KR" sz="1600">
                          <a:latin typeface="Cambria Math" panose="02040503050406030204" pitchFamily="18" charset="0"/>
                        </a:rPr>
                        <m:t> </m:t>
                      </m:r>
                      <m:r>
                        <m:rPr>
                          <m:sty m:val="p"/>
                        </m:rPr>
                        <a:rPr lang="en-US" altLang="ko-KR" sz="1600">
                          <a:latin typeface="Cambria Math" panose="02040503050406030204" pitchFamily="18" charset="0"/>
                        </a:rPr>
                        <m:t>the</m:t>
                      </m:r>
                      <m:r>
                        <a:rPr lang="en-US" altLang="ko-KR" sz="1600">
                          <a:latin typeface="Cambria Math" panose="02040503050406030204" pitchFamily="18" charset="0"/>
                        </a:rPr>
                        <m:t> </m:t>
                      </m:r>
                      <m:r>
                        <m:rPr>
                          <m:sty m:val="p"/>
                        </m:rPr>
                        <a:rPr lang="en-US" altLang="ko-KR" sz="1600">
                          <a:latin typeface="Cambria Math" panose="02040503050406030204" pitchFamily="18" charset="0"/>
                        </a:rPr>
                        <m:t>first</m:t>
                      </m:r>
                      <m:r>
                        <a:rPr lang="en-US" altLang="ko-KR" sz="1600">
                          <a:latin typeface="Cambria Math" panose="02040503050406030204" pitchFamily="18" charset="0"/>
                        </a:rPr>
                        <m:t> </m:t>
                      </m:r>
                      <m:r>
                        <m:rPr>
                          <m:sty m:val="p"/>
                        </m:rPr>
                        <a:rPr lang="en-US" altLang="ko-KR" sz="1600">
                          <a:latin typeface="Cambria Math" panose="02040503050406030204" pitchFamily="18" charset="0"/>
                        </a:rPr>
                        <m:t>T</m:t>
                      </m:r>
                      <m:r>
                        <a:rPr lang="en-US" altLang="ko-KR" sz="1600">
                          <a:latin typeface="Cambria Math" panose="02040503050406030204" pitchFamily="18" charset="0"/>
                        </a:rPr>
                        <m:t> </m:t>
                      </m:r>
                      <m:r>
                        <m:rPr>
                          <m:sty m:val="p"/>
                        </m:rPr>
                        <a:rPr lang="en-US" altLang="ko-KR" sz="1600">
                          <a:latin typeface="Cambria Math" panose="02040503050406030204" pitchFamily="18" charset="0"/>
                        </a:rPr>
                        <m:t>turns</m:t>
                      </m:r>
                      <m:r>
                        <a:rPr lang="en-US" altLang="ko-KR" sz="1600">
                          <a:latin typeface="Cambria Math" panose="02040503050406030204" pitchFamily="18" charset="0"/>
                        </a:rPr>
                        <m:t>.</m:t>
                      </m:r>
                    </m:oMath>
                  </m:oMathPara>
                </a14:m>
                <a:endParaRPr lang="ko-KR" altLang="en-US" sz="1600" dirty="0"/>
              </a:p>
            </p:txBody>
          </p:sp>
        </mc:Choice>
        <mc:Fallback xmlns="">
          <p:sp>
            <p:nvSpPr>
              <p:cNvPr id="18" name="직사각형 17">
                <a:extLst>
                  <a:ext uri="{FF2B5EF4-FFF2-40B4-BE49-F238E27FC236}">
                    <a16:creationId xmlns:a16="http://schemas.microsoft.com/office/drawing/2014/main" id="{BC665812-D5CC-43F5-AE2A-F7C5975E71BD}"/>
                  </a:ext>
                </a:extLst>
              </p:cNvPr>
              <p:cNvSpPr>
                <a:spLocks noRot="1" noChangeAspect="1" noMove="1" noResize="1" noEditPoints="1" noAdjustHandles="1" noChangeArrowheads="1" noChangeShapeType="1" noTextEdit="1"/>
              </p:cNvSpPr>
              <p:nvPr/>
            </p:nvSpPr>
            <p:spPr>
              <a:xfrm>
                <a:off x="776792" y="4584706"/>
                <a:ext cx="5298566" cy="338554"/>
              </a:xfrm>
              <a:prstGeom prst="rect">
                <a:avLst/>
              </a:prstGeom>
              <a:blipFill>
                <a:blip r:embed="rId6"/>
                <a:stretch>
                  <a:fillRect b="-10714"/>
                </a:stretch>
              </a:blipFill>
            </p:spPr>
            <p:txBody>
              <a:bodyPr/>
              <a:lstStyle/>
              <a:p>
                <a:r>
                  <a:rPr lang="ko-KR" altLang="en-US">
                    <a:noFill/>
                  </a:rPr>
                  <a:t> </a:t>
                </a:r>
              </a:p>
            </p:txBody>
          </p:sp>
        </mc:Fallback>
      </mc:AlternateContent>
      <p:sp>
        <p:nvSpPr>
          <p:cNvPr id="16" name="제목 3">
            <a:extLst>
              <a:ext uri="{FF2B5EF4-FFF2-40B4-BE49-F238E27FC236}">
                <a16:creationId xmlns:a16="http://schemas.microsoft.com/office/drawing/2014/main" id="{78DDF265-093C-498A-8600-30A8F31B2A51}"/>
              </a:ext>
            </a:extLst>
          </p:cNvPr>
          <p:cNvSpPr>
            <a:spLocks noGrp="1"/>
          </p:cNvSpPr>
          <p:nvPr>
            <p:ph type="title"/>
          </p:nvPr>
        </p:nvSpPr>
        <p:spPr>
          <a:xfrm>
            <a:off x="34925" y="115888"/>
            <a:ext cx="9001125" cy="417512"/>
          </a:xfrm>
        </p:spPr>
        <p:txBody>
          <a:bodyPr/>
          <a:lstStyle/>
          <a:p>
            <a:r>
              <a:rPr lang="en-US" altLang="ko-KR" dirty="0"/>
              <a:t>1. Multi-armed Bandit Problem</a:t>
            </a:r>
            <a:endParaRPr lang="ko-KR" altLang="en-US" dirty="0"/>
          </a:p>
        </p:txBody>
      </p:sp>
    </p:spTree>
    <p:extLst>
      <p:ext uri="{BB962C8B-B14F-4D97-AF65-F5344CB8AC3E}">
        <p14:creationId xmlns:p14="http://schemas.microsoft.com/office/powerpoint/2010/main" val="180944162"/>
      </p:ext>
    </p:extLst>
  </p:cSld>
  <p:clrMapOvr>
    <a:masterClrMapping/>
  </p:clrMapOvr>
</p:sld>
</file>

<file path=ppt/theme/theme1.xml><?xml version="1.0" encoding="utf-8"?>
<a:theme xmlns:a="http://schemas.openxmlformats.org/drawingml/2006/main" name="기본 디자인">
  <a:themeElements>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기본 디자인">
      <a:majorFont>
        <a:latin typeface="Times New Roman"/>
        <a:ea typeface="굴림"/>
        <a:cs typeface="Arial Unicode MS"/>
      </a:majorFont>
      <a:minorFont>
        <a:latin typeface="Times New Roman"/>
        <a:ea typeface="굴림"/>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1800" b="0" i="0" u="none" strike="noStrike" cap="none" normalizeH="0" baseline="0" smtClean="0">
            <a:ln>
              <a:noFill/>
            </a:ln>
            <a:solidFill>
              <a:schemeClr val="tx1"/>
            </a:solidFill>
            <a:effectLst/>
            <a:latin typeface="Times New Roman" panose="02020603050405020304" pitchFamily="18" charset="0"/>
            <a:ea typeface="굴림" panose="020B0600000101010101" pitchFamily="50"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1800" b="0" i="0" u="none" strike="noStrike" cap="none" normalizeH="0" baseline="0" smtClean="0">
            <a:ln>
              <a:noFill/>
            </a:ln>
            <a:solidFill>
              <a:schemeClr val="tx1"/>
            </a:solidFill>
            <a:effectLst/>
            <a:latin typeface="Times New Roman" panose="02020603050405020304" pitchFamily="18" charset="0"/>
            <a:ea typeface="굴림" panose="020B0600000101010101" pitchFamily="50" charset="-127"/>
          </a:defRPr>
        </a:defPPr>
      </a:lstStyle>
    </a:lnDef>
  </a:objectDefaults>
  <a:extraClrSchemeLst>
    <a:extraClrScheme>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2280</TotalTime>
  <Words>2098</Words>
  <Application>Microsoft Office PowerPoint</Application>
  <PresentationFormat>화면 슬라이드 쇼(4:3)</PresentationFormat>
  <Paragraphs>239</Paragraphs>
  <Slides>33</Slides>
  <Notes>32</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33</vt:i4>
      </vt:variant>
    </vt:vector>
  </HeadingPairs>
  <TitlesOfParts>
    <vt:vector size="39" baseType="lpstr">
      <vt:lpstr>맑은 고딕</vt:lpstr>
      <vt:lpstr>Arial</vt:lpstr>
      <vt:lpstr>Cambria Math</vt:lpstr>
      <vt:lpstr>Times New Roman</vt:lpstr>
      <vt:lpstr>Wingdings</vt:lpstr>
      <vt:lpstr>기본 디자인</vt:lpstr>
      <vt:lpstr>PowerPoint 프레젠테이션</vt:lpstr>
      <vt:lpstr>Reference</vt:lpstr>
      <vt:lpstr>Contents</vt:lpstr>
      <vt:lpstr>PowerPoint 프레젠테이션</vt:lpstr>
      <vt:lpstr>1. Multi-armed Bandit Problem</vt:lpstr>
      <vt:lpstr>1. Multi-armed Bandit Problem</vt:lpstr>
      <vt:lpstr>1. Multi-armed Bandit Problem</vt:lpstr>
      <vt:lpstr>1. Multi-armed Bandit Problem</vt:lpstr>
      <vt:lpstr>1. Multi-armed Bandit Problem</vt:lpstr>
      <vt:lpstr>PowerPoint 프레젠테이션</vt:lpstr>
      <vt:lpstr>2. Algorithms for the Application of Multi-Armed Bandits</vt:lpstr>
      <vt:lpstr>2. Algorithms for the Application of Multi-Armed Bandits</vt:lpstr>
      <vt:lpstr>PowerPoint 프레젠테이션</vt:lpstr>
      <vt:lpstr>3. Thompson Sampling</vt:lpstr>
      <vt:lpstr>3. Thompson Sampling</vt:lpstr>
      <vt:lpstr>3. Thompson Sampling</vt:lpstr>
      <vt:lpstr>3. Thompson Sampling</vt:lpstr>
      <vt:lpstr>3. Thompson Sampling</vt:lpstr>
      <vt:lpstr>3. Thompson Sampling</vt:lpstr>
      <vt:lpstr>3. Thompson Sampling</vt:lpstr>
      <vt:lpstr>3. Thompson Sampling</vt:lpstr>
      <vt:lpstr>3. Thompson Sampling</vt:lpstr>
      <vt:lpstr>3. Thompson Sampling</vt:lpstr>
      <vt:lpstr>3. Thompson Sampling</vt:lpstr>
      <vt:lpstr>3. Thompson Sampling</vt:lpstr>
      <vt:lpstr>3. Thompson Sampling</vt:lpstr>
      <vt:lpstr>PowerPoint 프레젠테이션</vt:lpstr>
      <vt:lpstr>4. Empirical Results</vt:lpstr>
      <vt:lpstr>4. Empirical Results</vt:lpstr>
      <vt:lpstr>4. Empirical Results</vt:lpstr>
      <vt:lpstr>4. Empirical Results</vt:lpstr>
      <vt:lpstr>4. Empirical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admin</dc:creator>
  <cp:lastModifiedBy>yeonjin</cp:lastModifiedBy>
  <cp:revision>172</cp:revision>
  <cp:lastPrinted>2019-11-12T01:41:35Z</cp:lastPrinted>
  <dcterms:modified xsi:type="dcterms:W3CDTF">2019-11-12T02:38:22Z</dcterms:modified>
</cp:coreProperties>
</file>