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8BC5E-9664-4754-995F-10C212C15704}" v="696" dt="2025-02-09T13:37:5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  <pc:spChg chg="add mod">
          <ac:chgData name="minsu kim" userId="d586a65892af6ce7" providerId="LiveId" clId="{B398BC5E-9664-4754-995F-10C212C15704}" dt="2025-02-09T13:37:53.518" v="4612"/>
          <ac:spMkLst>
            <pc:docMk/>
            <pc:sldMk cId="666798918" sldId="263"/>
            <ac:spMk id="6" creationId="{F6CAA6CA-4697-8BF1-F1D2-EB0BA2B4E572}"/>
          </ac:spMkLst>
        </pc:spChg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  <pc:spChg chg="add mod">
          <ac:chgData name="minsu kim" userId="d586a65892af6ce7" providerId="LiveId" clId="{B398BC5E-9664-4754-995F-10C212C15704}" dt="2025-02-09T13:18:25.920" v="1350" actId="14100"/>
          <ac:spMkLst>
            <pc:docMk/>
            <pc:sldMk cId="1254908154" sldId="265"/>
            <ac:spMk id="3" creationId="{B6F9EA31-6372-F891-FB98-5AFE18BF7394}"/>
          </ac:spMkLst>
        </pc:spChg>
        <pc:spChg chg="add mod">
          <ac:chgData name="minsu kim" userId="d586a65892af6ce7" providerId="LiveId" clId="{B398BC5E-9664-4754-995F-10C212C15704}" dt="2025-02-09T13:39:33.800" v="4614" actId="20577"/>
          <ac:spMkLst>
            <pc:docMk/>
            <pc:sldMk cId="1254908154" sldId="265"/>
            <ac:spMk id="4" creationId="{E45DA20D-C217-AB5D-A200-947AFB08AB04}"/>
          </ac:spMkLst>
        </pc:spChg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  <pc:spChg chg="del">
          <ac:chgData name="minsu kim" userId="d586a65892af6ce7" providerId="LiveId" clId="{B398BC5E-9664-4754-995F-10C212C15704}" dt="2025-02-09T12:09:44.365" v="1" actId="478"/>
          <ac:spMkLst>
            <pc:docMk/>
            <pc:sldMk cId="1510873865" sldId="266"/>
            <ac:spMk id="3" creationId="{D8FA7DCD-82F2-66C9-43C9-22DC9A9582DE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4" creationId="{3F8A8FAC-4802-E5A3-EDE2-BA9D4A43C937}"/>
          </ac:spMkLst>
        </pc:spChg>
        <pc:spChg chg="del mod">
          <ac:chgData name="minsu kim" userId="d586a65892af6ce7" providerId="LiveId" clId="{B398BC5E-9664-4754-995F-10C212C15704}" dt="2025-02-09T12:09:49.086" v="3" actId="478"/>
          <ac:spMkLst>
            <pc:docMk/>
            <pc:sldMk cId="1510873865" sldId="266"/>
            <ac:spMk id="5" creationId="{A9EF784A-12D6-A67F-CF12-8FD00A388691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6" creationId="{825C1893-6498-DF56-E542-8AF16EE34A86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7" creationId="{91034F7A-659D-B822-445D-8A881EA94751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8" creationId="{B175103C-07F3-779A-73CF-45453733D228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9" creationId="{4B36949A-5867-6941-879F-72735ACCDD37}"/>
          </ac:spMkLst>
        </pc:spChg>
        <pc:spChg chg="add mod">
          <ac:chgData name="minsu kim" userId="d586a65892af6ce7" providerId="LiveId" clId="{B398BC5E-9664-4754-995F-10C212C15704}" dt="2025-02-09T12:10:15.654" v="55" actId="20577"/>
          <ac:spMkLst>
            <pc:docMk/>
            <pc:sldMk cId="1510873865" sldId="266"/>
            <ac:spMk id="10" creationId="{42861B58-2BD0-4D0D-92EE-41CC2E4E2E32}"/>
          </ac:spMkLst>
        </pc:spChg>
        <pc:spChg chg="add mod">
          <ac:chgData name="minsu kim" userId="d586a65892af6ce7" providerId="LiveId" clId="{B398BC5E-9664-4754-995F-10C212C15704}" dt="2025-02-09T13:09:44.466" v="450" actId="20577"/>
          <ac:spMkLst>
            <pc:docMk/>
            <pc:sldMk cId="1510873865" sldId="266"/>
            <ac:spMk id="13" creationId="{7C5D2127-D527-6CE9-AC8A-D9C446DAF783}"/>
          </ac:spMkLst>
        </pc:spChg>
        <pc:spChg chg="add mod">
          <ac:chgData name="minsu kim" userId="d586a65892af6ce7" providerId="LiveId" clId="{B398BC5E-9664-4754-995F-10C212C15704}" dt="2025-02-09T13:10:09.799" v="456" actId="1076"/>
          <ac:spMkLst>
            <pc:docMk/>
            <pc:sldMk cId="1510873865" sldId="266"/>
            <ac:spMk id="14" creationId="{F81BAAD8-997A-B3DA-D961-9D433817136E}"/>
          </ac:spMkLst>
        </pc:spChg>
        <pc:spChg chg="add mod">
          <ac:chgData name="minsu kim" userId="d586a65892af6ce7" providerId="LiveId" clId="{B398BC5E-9664-4754-995F-10C212C15704}" dt="2025-02-09T13:10:17.550" v="467" actId="20577"/>
          <ac:spMkLst>
            <pc:docMk/>
            <pc:sldMk cId="1510873865" sldId="266"/>
            <ac:spMk id="16" creationId="{71EDBD2A-5954-ED9B-D86F-5CD6F8CCDEA0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17" creationId="{2FB81001-62EC-9E26-1610-6C4CBDB5971C}"/>
          </ac:spMkLst>
        </pc:spChg>
        <pc:spChg chg="del">
          <ac:chgData name="minsu kim" userId="d586a65892af6ce7" providerId="LiveId" clId="{B398BC5E-9664-4754-995F-10C212C15704}" dt="2025-02-09T12:10:00.205" v="6" actId="478"/>
          <ac:spMkLst>
            <pc:docMk/>
            <pc:sldMk cId="1510873865" sldId="266"/>
            <ac:spMk id="18" creationId="{A1C7ECBC-38A4-90EF-986A-DE1A43BDCB46}"/>
          </ac:spMkLst>
        </pc:spChg>
        <pc:spChg chg="del">
          <ac:chgData name="minsu kim" userId="d586a65892af6ce7" providerId="LiveId" clId="{B398BC5E-9664-4754-995F-10C212C15704}" dt="2025-02-09T12:09:56.409" v="5" actId="478"/>
          <ac:spMkLst>
            <pc:docMk/>
            <pc:sldMk cId="1510873865" sldId="266"/>
            <ac:spMk id="19" creationId="{19B8EC34-C70E-9E1B-8357-87E92FA64479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20" creationId="{2C009EE4-B5B8-C758-B29B-40830B553AA5}"/>
          </ac:spMkLst>
        </pc:spChg>
        <pc:spChg chg="add mod">
          <ac:chgData name="minsu kim" userId="d586a65892af6ce7" providerId="LiveId" clId="{B398BC5E-9664-4754-995F-10C212C15704}" dt="2025-02-09T13:11:12.595" v="649" actId="207"/>
          <ac:spMkLst>
            <pc:docMk/>
            <pc:sldMk cId="1510873865" sldId="266"/>
            <ac:spMk id="21" creationId="{281FE4BA-BB92-B9C4-168A-95E79EDC0892}"/>
          </ac:spMkLst>
        </pc:sp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1" creationId="{ED4833D6-7797-FC35-9434-5E723D492762}"/>
          </ac:cxnSpMkLst>
        </pc:cxn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2" creationId="{FB524D28-E3A8-A54C-A14F-FD405A91E168}"/>
          </ac:cxnSpMkLst>
        </pc:cxn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5" creationId="{DD52BFE2-C6C3-0755-BC83-4434E8454A51}"/>
          </ac:cxnSpMkLst>
        </pc:cxnChg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  <pc:spChg chg="mod">
          <ac:chgData name="minsu kim" userId="d586a65892af6ce7" providerId="LiveId" clId="{B398BC5E-9664-4754-995F-10C212C15704}" dt="2025-02-09T13:05:19.403" v="79" actId="20577"/>
          <ac:spMkLst>
            <pc:docMk/>
            <pc:sldMk cId="666501585" sldId="267"/>
            <ac:spMk id="2" creationId="{CE6B358E-386F-09DE-3147-E17E7B769070}"/>
          </ac:spMkLst>
        </pc:spChg>
        <pc:spChg chg="add mod">
          <ac:chgData name="minsu kim" userId="d586a65892af6ce7" providerId="LiveId" clId="{B398BC5E-9664-4754-995F-10C212C15704}" dt="2025-02-09T13:28:50.164" v="3504" actId="20577"/>
          <ac:spMkLst>
            <pc:docMk/>
            <pc:sldMk cId="666501585" sldId="267"/>
            <ac:spMk id="3" creationId="{41400307-DF83-18AA-3065-636936DC87BC}"/>
          </ac:spMkLst>
        </pc:spChg>
        <pc:spChg chg="add mod">
          <ac:chgData name="minsu kim" userId="d586a65892af6ce7" providerId="LiveId" clId="{B398BC5E-9664-4754-995F-10C212C15704}" dt="2025-02-09T13:27:38.069" v="3163" actId="1076"/>
          <ac:spMkLst>
            <pc:docMk/>
            <pc:sldMk cId="666501585" sldId="267"/>
            <ac:spMk id="4" creationId="{1A720654-1B82-6F79-B524-112BDDBD1D69}"/>
          </ac:spMkLst>
        </pc:spChg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  <pc:spChg chg="mod">
          <ac:chgData name="minsu kim" userId="d586a65892af6ce7" providerId="LiveId" clId="{B398BC5E-9664-4754-995F-10C212C15704}" dt="2025-02-09T13:05:27.525" v="93" actId="20577"/>
          <ac:spMkLst>
            <pc:docMk/>
            <pc:sldMk cId="2600913230" sldId="268"/>
            <ac:spMk id="2" creationId="{1C9F07F3-EAA2-378C-5BD4-E3F4B13644FE}"/>
          </ac:spMkLst>
        </pc:spChg>
        <pc:spChg chg="add mod">
          <ac:chgData name="minsu kim" userId="d586a65892af6ce7" providerId="LiveId" clId="{B398BC5E-9664-4754-995F-10C212C15704}" dt="2025-02-09T13:36:26.371" v="4597" actId="14100"/>
          <ac:spMkLst>
            <pc:docMk/>
            <pc:sldMk cId="2600913230" sldId="268"/>
            <ac:spMk id="3" creationId="{A4D6D24A-9133-42C1-6DCB-F6623D9A01E8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4" creationId="{054C845D-AAC2-3C21-0494-73B553D22516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5" creationId="{39A295DD-DF1C-7A51-4A4F-99C069F8EB05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6" creationId="{E12FE7F4-87FB-A968-817A-19BB9FD85106}"/>
          </ac:spMkLst>
        </pc:spChg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  <pc:spChg chg="mod">
          <ac:chgData name="minsu kim" userId="d586a65892af6ce7" providerId="LiveId" clId="{B398BC5E-9664-4754-995F-10C212C15704}" dt="2025-02-09T13:12:31.786" v="682" actId="20577"/>
          <ac:spMkLst>
            <pc:docMk/>
            <pc:sldMk cId="1376346871" sldId="269"/>
            <ac:spMk id="2" creationId="{8A609D7F-5B19-67BF-E2B2-7935AEA66D08}"/>
          </ac:spMkLst>
        </pc:spChg>
        <pc:spChg chg="add mod">
          <ac:chgData name="minsu kim" userId="d586a65892af6ce7" providerId="LiveId" clId="{B398BC5E-9664-4754-995F-10C212C15704}" dt="2025-02-09T13:19:41.179" v="1772" actId="20577"/>
          <ac:spMkLst>
            <pc:docMk/>
            <pc:sldMk cId="1376346871" sldId="269"/>
            <ac:spMk id="3" creationId="{EF8E3D2F-5CEC-A823-3956-F1328888FB99}"/>
          </ac:spMkLst>
        </pc:spChg>
        <pc:spChg chg="add mod">
          <ac:chgData name="minsu kim" userId="d586a65892af6ce7" providerId="LiveId" clId="{B398BC5E-9664-4754-995F-10C212C15704}" dt="2025-02-09T13:20:07.554" v="1833" actId="20577"/>
          <ac:spMkLst>
            <pc:docMk/>
            <pc:sldMk cId="1376346871" sldId="269"/>
            <ac:spMk id="4" creationId="{95FB4918-1E08-0EB7-8A0F-1D562DCE6A17}"/>
          </ac:spMkLst>
        </pc:spChg>
        <pc:spChg chg="add mod">
          <ac:chgData name="minsu kim" userId="d586a65892af6ce7" providerId="LiveId" clId="{B398BC5E-9664-4754-995F-10C212C15704}" dt="2025-02-09T13:20:25.023" v="1918" actId="20577"/>
          <ac:spMkLst>
            <pc:docMk/>
            <pc:sldMk cId="1376346871" sldId="269"/>
            <ac:spMk id="5" creationId="{AE23DD93-A145-E9CA-550D-3884B093A6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225FD-E50B-4943-B4CE-38780EFAB9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2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883E-DE32-927A-2F7D-B65C847F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92274-39EF-4770-7946-569CC006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SUTVA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DF6713-1359-A75F-281B-219F69786A5D}"/>
                  </a:ext>
                </a:extLst>
              </p:cNvPr>
              <p:cNvSpPr txBox="1"/>
              <p:nvPr/>
            </p:nvSpPr>
            <p:spPr>
              <a:xfrm>
                <a:off x="838200" y="2060713"/>
                <a:ext cx="755042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DF6713-1359-A75F-281B-219F6978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713"/>
                <a:ext cx="7550426" cy="374526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A4636F-D65A-10ED-EA94-2D56B8AF94D6}"/>
                  </a:ext>
                </a:extLst>
              </p:cNvPr>
              <p:cNvSpPr txBox="1"/>
              <p:nvPr/>
            </p:nvSpPr>
            <p:spPr>
              <a:xfrm>
                <a:off x="1066800" y="2915478"/>
                <a:ext cx="755042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번째 대상이 </a:t>
                </a:r>
                <a:r>
                  <a:rPr lang="en-US" altLang="ko-KR" dirty="0"/>
                  <a:t>Treatment</a:t>
                </a:r>
                <a:r>
                  <a:rPr lang="ko-KR" altLang="en-US" dirty="0"/>
                  <a:t>를 받았는지 </a:t>
                </a:r>
                <a:r>
                  <a:rPr lang="ko-KR" altLang="en-US" dirty="0" err="1"/>
                  <a:t>안받았는지에</a:t>
                </a:r>
                <a:r>
                  <a:rPr lang="ko-KR" altLang="en-US" dirty="0"/>
                  <a:t> 대한 변수를 의미하며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번째 대상의 결과값을 의미함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>
                    <a:sym typeface="Wingdings" panose="05000000000000000000" pitchFamily="2" charset="2"/>
                  </a:rPr>
                  <a:t>즉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i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번째 대상이 아닌 다른 대상들이 </a:t>
                </a:r>
                <a:r>
                  <a:rPr lang="en-US" altLang="ko-KR" dirty="0">
                    <a:sym typeface="Wingdings" panose="05000000000000000000" pitchFamily="2" charset="2"/>
                  </a:rPr>
                  <a:t>Treatment</a:t>
                </a:r>
                <a:r>
                  <a:rPr lang="ko-KR" altLang="en-US" dirty="0">
                    <a:sym typeface="Wingdings" panose="05000000000000000000" pitchFamily="2" charset="2"/>
                  </a:rPr>
                  <a:t>를 받았던지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안받았던지는</a:t>
                </a:r>
                <a:r>
                  <a:rPr lang="ko-KR" altLang="en-US" dirty="0">
                    <a:sym typeface="Wingdings" panose="05000000000000000000" pitchFamily="2" charset="2"/>
                  </a:rPr>
                  <a:t> 무관하며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i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번째 본인이 받았는지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안받았는지만</a:t>
                </a:r>
                <a:r>
                  <a:rPr lang="ko-KR" altLang="en-US" dirty="0">
                    <a:sym typeface="Wingdings" panose="05000000000000000000" pitchFamily="2" charset="2"/>
                  </a:rPr>
                  <a:t> 자신의 결과에 영향을 줌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A4636F-D65A-10ED-EA94-2D56B8AF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15478"/>
                <a:ext cx="7550426" cy="2031325"/>
              </a:xfrm>
              <a:prstGeom prst="rect">
                <a:avLst/>
              </a:prstGeom>
              <a:blipFill>
                <a:blip r:embed="rId3"/>
                <a:stretch>
                  <a:fillRect l="-646" t="-15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97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0FC7-2D52-D117-74D4-8F9A7F18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F0A1-ABC5-41D4-5B35-B5048643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Ignorability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F9EA31-6372-F891-FB98-5AFE18BF7394}"/>
                  </a:ext>
                </a:extLst>
              </p:cNvPr>
              <p:cNvSpPr txBox="1"/>
              <p:nvPr/>
            </p:nvSpPr>
            <p:spPr>
              <a:xfrm>
                <a:off x="894522" y="2080591"/>
                <a:ext cx="9077739" cy="480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⊥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호는 통계적으로 독립</a:t>
                </a:r>
                <a:r>
                  <a:rPr lang="en-US" altLang="ko-KR" dirty="0"/>
                  <a:t>(independent) </a:t>
                </a:r>
                <a:r>
                  <a:rPr lang="ko-KR" altLang="en-US" dirty="0"/>
                  <a:t>하다는 의미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위 식은 상당히 </a:t>
                </a:r>
                <a:r>
                  <a:rPr lang="ko-KR" altLang="en-US" dirty="0" err="1"/>
                  <a:t>많은것을</a:t>
                </a:r>
                <a:r>
                  <a:rPr lang="ko-KR" altLang="en-US" dirty="0"/>
                  <a:t> 내포함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위 상황을 만족하기 위한 가장 쉬운 방법은 </a:t>
                </a:r>
                <a:r>
                  <a:rPr lang="en-US" altLang="ko-KR" dirty="0"/>
                  <a:t>Randomization 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, 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즉 처치에 대한 배정을 완전히 랜덤하게 배정하는 것</a:t>
                </a:r>
                <a:r>
                  <a:rPr lang="en-US" altLang="ko-KR" dirty="0"/>
                  <a:t>!!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 startAt="5"/>
                </a:pP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기업들의 할인 여부를 완전히 랜덤하게 배정해버린 후 결과를 비교함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F9EA31-6372-F891-FB98-5AFE18BF7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2" y="2080591"/>
                <a:ext cx="9077739" cy="4806509"/>
              </a:xfrm>
              <a:prstGeom prst="rect">
                <a:avLst/>
              </a:prstGeom>
              <a:blipFill>
                <a:blip r:embed="rId2"/>
                <a:stretch>
                  <a:fillRect l="-739" b="-1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5DA20D-C217-AB5D-A200-947AFB08AB04}"/>
              </a:ext>
            </a:extLst>
          </p:cNvPr>
          <p:cNvSpPr txBox="1"/>
          <p:nvPr/>
        </p:nvSpPr>
        <p:spPr>
          <a:xfrm>
            <a:off x="9024729" y="2080591"/>
            <a:ext cx="265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https://raniche-note.tistory.com/12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2F763-2342-E733-BA1D-AC2C90EE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09D7F-5B19-67BF-E2B2-7935AEA6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식별과 추정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E3D2F-5CEC-A823-3956-F1328888FB99}"/>
              </a:ext>
            </a:extLst>
          </p:cNvPr>
          <p:cNvSpPr txBox="1"/>
          <p:nvPr/>
        </p:nvSpPr>
        <p:spPr>
          <a:xfrm>
            <a:off x="1027043" y="1755913"/>
            <a:ext cx="8560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인과추론</a:t>
            </a:r>
            <a:r>
              <a:rPr lang="en-US" altLang="ko-KR" dirty="0"/>
              <a:t>(Causal Inference) </a:t>
            </a:r>
            <a:r>
              <a:rPr lang="ko-KR" altLang="en-US" dirty="0"/>
              <a:t>과정은 식별과 추정 두 </a:t>
            </a:r>
            <a:r>
              <a:rPr lang="en-US" altLang="ko-KR" dirty="0"/>
              <a:t>step</a:t>
            </a:r>
            <a:r>
              <a:rPr lang="ko-KR" altLang="en-US" dirty="0"/>
              <a:t>으로 이루어짐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식별 </a:t>
            </a:r>
            <a:r>
              <a:rPr lang="en-US" altLang="ko-KR" dirty="0"/>
              <a:t>(Identification) : </a:t>
            </a:r>
            <a:r>
              <a:rPr lang="ko-KR" altLang="en-US" dirty="0"/>
              <a:t>관측 가능한 데이터로 인과 </a:t>
            </a:r>
            <a:r>
              <a:rPr lang="ko-KR" altLang="en-US" dirty="0" err="1"/>
              <a:t>추정량을</a:t>
            </a:r>
            <a:r>
              <a:rPr lang="ko-KR" altLang="en-US" dirty="0"/>
              <a:t> 표현하는 방법을 알아내는 단계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추정 </a:t>
            </a:r>
            <a:r>
              <a:rPr lang="en-US" altLang="ko-KR" dirty="0"/>
              <a:t>(Estimation) : </a:t>
            </a:r>
            <a:r>
              <a:rPr lang="ko-KR" altLang="en-US" dirty="0"/>
              <a:t>실제로 데이터를 사용하여 앞서 식별한 인과 </a:t>
            </a:r>
            <a:r>
              <a:rPr lang="ko-KR" altLang="en-US" dirty="0" err="1"/>
              <a:t>추정량을</a:t>
            </a:r>
            <a:r>
              <a:rPr lang="ko-KR" altLang="en-US" dirty="0"/>
              <a:t> 추정하는 단계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B4918-1E08-0EB7-8A0F-1D562DCE6A17}"/>
              </a:ext>
            </a:extLst>
          </p:cNvPr>
          <p:cNvSpPr txBox="1"/>
          <p:nvPr/>
        </p:nvSpPr>
        <p:spPr>
          <a:xfrm>
            <a:off x="3129142" y="2863908"/>
            <a:ext cx="423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Formula(</a:t>
            </a:r>
            <a:r>
              <a:rPr lang="ko-KR" altLang="en-US" dirty="0">
                <a:solidFill>
                  <a:srgbClr val="FF0000"/>
                </a:solidFill>
              </a:rPr>
              <a:t>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만들기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보통 기호로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3DD93-A145-E9CA-550D-3884B093A650}"/>
              </a:ext>
            </a:extLst>
          </p:cNvPr>
          <p:cNvSpPr txBox="1"/>
          <p:nvPr/>
        </p:nvSpPr>
        <p:spPr>
          <a:xfrm>
            <a:off x="3129141" y="3971903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데이터 대입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숫자로 표현됨</a:t>
            </a:r>
          </a:p>
        </p:txBody>
      </p:sp>
    </p:spTree>
    <p:extLst>
      <p:ext uri="{BB962C8B-B14F-4D97-AF65-F5344CB8AC3E}">
        <p14:creationId xmlns:p14="http://schemas.microsoft.com/office/powerpoint/2010/main" val="137634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B358E-386F-09DE-3147-E17E7B7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쿠팡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400307-DF83-18AA-3065-636936DC87BC}"/>
                  </a:ext>
                </a:extLst>
              </p:cNvPr>
              <p:cNvSpPr txBox="1"/>
              <p:nvPr/>
            </p:nvSpPr>
            <p:spPr>
              <a:xfrm>
                <a:off x="1212574" y="1828800"/>
                <a:ext cx="895846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Question : </a:t>
                </a:r>
                <a:r>
                  <a:rPr lang="ko-KR" altLang="en-US" dirty="0" err="1"/>
                  <a:t>쿠팡</a:t>
                </a:r>
                <a:r>
                  <a:rPr lang="ko-KR" altLang="en-US" dirty="0"/>
                  <a:t> 멤버십 프로그램은 매출 상승을 가져올까</a:t>
                </a:r>
                <a:r>
                  <a:rPr lang="en-US" altLang="ko-KR" dirty="0"/>
                  <a:t>?</a:t>
                </a:r>
              </a:p>
              <a:p>
                <a:endParaRPr lang="en-US" altLang="ko-KR" b="1" dirty="0"/>
              </a:p>
              <a:p>
                <a:r>
                  <a:rPr lang="ko-KR" altLang="en-US" b="1" dirty="0"/>
                  <a:t>실험 설계 </a:t>
                </a:r>
                <a:r>
                  <a:rPr lang="en-US" altLang="ko-KR" b="1" dirty="0"/>
                  <a:t>: </a:t>
                </a:r>
                <a:r>
                  <a:rPr lang="ko-KR" altLang="en-US" dirty="0" err="1"/>
                  <a:t>쿠팡</a:t>
                </a:r>
                <a:r>
                  <a:rPr lang="ko-KR" altLang="en-US" dirty="0"/>
                  <a:t> 멤버십 프로그램을 출시하고 해당 프로그램을 구독할지 말지를 고객이 선택할 수 있도록 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이후 데이터를 얻어냄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b="1" dirty="0"/>
              </a:p>
              <a:p>
                <a:r>
                  <a:rPr lang="ko-KR" altLang="en-US" b="1" dirty="0"/>
                  <a:t>잘못된 분석 사례 </a:t>
                </a:r>
                <a:r>
                  <a:rPr lang="en-US" altLang="ko-KR" b="1" dirty="0"/>
                  <a:t>: </a:t>
                </a:r>
                <a:r>
                  <a:rPr lang="ko-KR" altLang="en-US" dirty="0" err="1"/>
                  <a:t>쿠팡</a:t>
                </a:r>
                <a:r>
                  <a:rPr lang="ko-KR" altLang="en-US" dirty="0"/>
                  <a:t> 멤버십 프로그램을 선택한 사람과 선택하지 않은 </a:t>
                </a:r>
                <a:r>
                  <a:rPr lang="ko-KR" altLang="en-US" dirty="0" err="1"/>
                  <a:t>사람간의</a:t>
                </a:r>
                <a:r>
                  <a:rPr lang="ko-KR" altLang="en-US" dirty="0"/>
                  <a:t> 수익 차이를 비교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이렇게 되면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쿠팡</a:t>
                </a:r>
                <a:r>
                  <a:rPr lang="ko-KR" altLang="en-US" dirty="0">
                    <a:sym typeface="Wingdings" panose="05000000000000000000" pitchFamily="2" charset="2"/>
                  </a:rPr>
                  <a:t> 멤버십 프로그램의 효과 </a:t>
                </a:r>
                <a:r>
                  <a:rPr lang="en-US" altLang="ko-KR" dirty="0">
                    <a:sym typeface="Wingdings" panose="05000000000000000000" pitchFamily="2" charset="2"/>
                  </a:rPr>
                  <a:t>+ </a:t>
                </a:r>
                <a:r>
                  <a:rPr lang="ko-KR" altLang="en-US" dirty="0">
                    <a:sym typeface="Wingdings" panose="05000000000000000000" pitchFamily="2" charset="2"/>
                  </a:rPr>
                  <a:t>단골 고객의 효과가 같이 반영됨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즉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두 집단간의 차이가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쿠팡</a:t>
                </a:r>
                <a:r>
                  <a:rPr lang="ko-KR" altLang="en-US" dirty="0">
                    <a:sym typeface="Wingdings" panose="05000000000000000000" pitchFamily="2" charset="2"/>
                  </a:rPr>
                  <a:t> 멤버십 때문인지 단순히 그 집단이 단골 고객이 많아서 생긴 문제인지 구분이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힘듬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즉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𝑅𝑒𝑣𝑒𝑛𝑢𝑒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𝑂𝑝𝑡𝑖𝑛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=1) 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𝑅𝑒𝑣𝑒𝑛𝑢𝑒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𝑂𝑝𝑡𝑖𝑛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선택한 집단 내 인과적 효과</a:t>
                </a:r>
                <a:r>
                  <a:rPr lang="en-US" altLang="ko-KR" dirty="0">
                    <a:sym typeface="Wingdings" panose="05000000000000000000" pitchFamily="2" charset="2"/>
                  </a:rPr>
                  <a:t>(ATT)</a:t>
                </a:r>
                <a:r>
                  <a:rPr lang="ko-KR" altLang="en-US" dirty="0">
                    <a:sym typeface="Wingdings" panose="05000000000000000000" pitchFamily="2" charset="2"/>
                  </a:rPr>
                  <a:t>와 선택하지 않은 집단 내 인과적 효과</a:t>
                </a:r>
                <a:r>
                  <a:rPr lang="en-US" altLang="ko-KR" dirty="0">
                    <a:sym typeface="Wingdings" panose="05000000000000000000" pitchFamily="2" charset="2"/>
                  </a:rPr>
                  <a:t>(ATC)</a:t>
                </a:r>
                <a:r>
                  <a:rPr lang="ko-KR" altLang="en-US" dirty="0">
                    <a:sym typeface="Wingdings" panose="05000000000000000000" pitchFamily="2" charset="2"/>
                  </a:rPr>
                  <a:t>를 따로따로 봐야 정확함</a:t>
                </a:r>
                <a:r>
                  <a:rPr lang="en-US" altLang="ko-KR" dirty="0">
                    <a:sym typeface="Wingdings" panose="05000000000000000000" pitchFamily="2" charset="2"/>
                  </a:rPr>
                  <a:t>.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400307-DF83-18AA-3065-636936DC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4" y="1828800"/>
                <a:ext cx="8958469" cy="5632311"/>
              </a:xfrm>
              <a:prstGeom prst="rect">
                <a:avLst/>
              </a:prstGeom>
              <a:blipFill>
                <a:blip r:embed="rId2"/>
                <a:stretch>
                  <a:fillRect l="-613" t="-541" r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720654-1B82-6F79-B524-112BDDBD1D69}"/>
              </a:ext>
            </a:extLst>
          </p:cNvPr>
          <p:cNvSpPr txBox="1"/>
          <p:nvPr/>
        </p:nvSpPr>
        <p:spPr>
          <a:xfrm>
            <a:off x="7626627" y="5539408"/>
            <a:ext cx="18420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선택한 사람들의 수익이 프로그램 전에도 원래 더 높았음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0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5D26-93F9-8EE4-7C97-976223D0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F07F3-EAA2-378C-5BD4-E3F4B136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PDS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6D24A-9133-42C1-6DCB-F6623D9A01E8}"/>
              </a:ext>
            </a:extLst>
          </p:cNvPr>
          <p:cNvSpPr txBox="1"/>
          <p:nvPr/>
        </p:nvSpPr>
        <p:spPr>
          <a:xfrm>
            <a:off x="1212574" y="1828800"/>
            <a:ext cx="9667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Question1 : </a:t>
            </a:r>
            <a:r>
              <a:rPr lang="ko-KR" altLang="en-US" dirty="0"/>
              <a:t>운임</a:t>
            </a:r>
            <a:r>
              <a:rPr lang="en-US" altLang="ko-KR" dirty="0"/>
              <a:t>(proxy: CCFI)</a:t>
            </a:r>
            <a:r>
              <a:rPr lang="ko-KR" altLang="en-US" dirty="0"/>
              <a:t>이 오르면 정말로 철강재 가격이 오를까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Question2 : </a:t>
            </a:r>
            <a:r>
              <a:rPr lang="ko-KR" altLang="en-US" dirty="0"/>
              <a:t>미국에서 철강재에 보편 관세를 매기면 정말로 미국 철강재 가격이 오를까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Question3 : </a:t>
            </a:r>
            <a:r>
              <a:rPr lang="ko-KR" altLang="en-US" dirty="0"/>
              <a:t>기후 변화로 인해 코코아 생산량이 줄어들어 코코아 가격이 오른 것이 맞을까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Question4 : </a:t>
            </a:r>
            <a:r>
              <a:rPr lang="ko-KR" altLang="en-US" dirty="0"/>
              <a:t>중국에서 미국산 농산물 수입을 줄이면 국제 농산물 가격은 오를까</a:t>
            </a:r>
            <a:r>
              <a:rPr lang="en-US" altLang="ko-KR" dirty="0"/>
              <a:t>, </a:t>
            </a:r>
            <a:r>
              <a:rPr lang="ko-KR" altLang="en-US" dirty="0"/>
              <a:t>내릴까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C845D-AAC2-3C21-0494-73B553D22516}"/>
              </a:ext>
            </a:extLst>
          </p:cNvPr>
          <p:cNvSpPr txBox="1"/>
          <p:nvPr/>
        </p:nvSpPr>
        <p:spPr>
          <a:xfrm>
            <a:off x="987287" y="4879649"/>
            <a:ext cx="648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인과추론에 필요한 요소들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Data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사이언스적</a:t>
            </a:r>
            <a:r>
              <a:rPr lang="ko-KR" altLang="en-US" dirty="0"/>
              <a:t> 지식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도메인적 지식 </a:t>
            </a:r>
            <a:r>
              <a:rPr lang="en-US" altLang="ko-KR" dirty="0"/>
              <a:t>(</a:t>
            </a:r>
            <a:r>
              <a:rPr lang="ko-KR" altLang="en-US" dirty="0"/>
              <a:t>데이터 생성에 대한 이해</a:t>
            </a:r>
            <a:r>
              <a:rPr lang="en-US" altLang="ko-KR" dirty="0"/>
              <a:t>/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9A295DD-DF1C-7A51-4A4F-99C069F8EB05}"/>
              </a:ext>
            </a:extLst>
          </p:cNvPr>
          <p:cNvSpPr/>
          <p:nvPr/>
        </p:nvSpPr>
        <p:spPr>
          <a:xfrm>
            <a:off x="6274905" y="5230831"/>
            <a:ext cx="868017" cy="251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FE7F4-87FB-A968-817A-19BB9FD85106}"/>
              </a:ext>
            </a:extLst>
          </p:cNvPr>
          <p:cNvSpPr txBox="1"/>
          <p:nvPr/>
        </p:nvSpPr>
        <p:spPr>
          <a:xfrm>
            <a:off x="7646504" y="4945910"/>
            <a:ext cx="413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인과추론의 목표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관심이 있는 원인과 결과 관계 파악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전반적인 메커니즘 파악</a:t>
            </a:r>
          </a:p>
        </p:txBody>
      </p:sp>
    </p:spTree>
    <p:extLst>
      <p:ext uri="{BB962C8B-B14F-4D97-AF65-F5344CB8AC3E}">
        <p14:creationId xmlns:p14="http://schemas.microsoft.com/office/powerpoint/2010/main" val="26009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EA744-37F7-8533-331A-D52D43F1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인과관계 연구가 사회에 사용된 사례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54955-68E9-8A7A-C9D4-E7E926E37C98}"/>
              </a:ext>
            </a:extLst>
          </p:cNvPr>
          <p:cNvSpPr txBox="1"/>
          <p:nvPr/>
        </p:nvSpPr>
        <p:spPr>
          <a:xfrm>
            <a:off x="854765" y="2087217"/>
            <a:ext cx="1042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여성 호르몬제 치료가 여성의 폐경기 증상 완화에 도움이 된다고 알려져 있었음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2006</a:t>
            </a:r>
            <a:r>
              <a:rPr lang="ko-KR" altLang="en-US" dirty="0"/>
              <a:t>년에</a:t>
            </a:r>
            <a:r>
              <a:rPr lang="en-US" altLang="ko-KR" dirty="0"/>
              <a:t> </a:t>
            </a:r>
            <a:r>
              <a:rPr lang="ko-KR" altLang="en-US" dirty="0"/>
              <a:t>인과추론 연구를 통해 이는 사실이 아니었음이 </a:t>
            </a:r>
            <a:r>
              <a:rPr lang="ko-KR" altLang="en-US" dirty="0" err="1"/>
              <a:t>밝혀짐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여성 호르몬제 치료가 폐경기 증상 완화에 거의 도움이 되지 않았으며</a:t>
            </a:r>
            <a:r>
              <a:rPr lang="en-US" altLang="ko-KR" dirty="0"/>
              <a:t>, </a:t>
            </a:r>
            <a:r>
              <a:rPr lang="ko-KR" altLang="en-US" dirty="0"/>
              <a:t>오히려 </a:t>
            </a:r>
            <a:r>
              <a:rPr lang="en-US" altLang="ko-KR" dirty="0"/>
              <a:t>side effect(</a:t>
            </a:r>
            <a:r>
              <a:rPr lang="ko-KR" altLang="en-US" dirty="0"/>
              <a:t>부작용</a:t>
            </a:r>
            <a:r>
              <a:rPr lang="en-US" altLang="ko-KR" dirty="0"/>
              <a:t>) </a:t>
            </a:r>
            <a:r>
              <a:rPr lang="ko-KR" altLang="en-US" dirty="0"/>
              <a:t>을 초래한다고 </a:t>
            </a:r>
            <a:r>
              <a:rPr lang="ko-KR" altLang="en-US" dirty="0" err="1"/>
              <a:t>밝혀짐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5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5DA9-3764-6318-C6B6-44763131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3E94-9149-316F-95BB-5CD27BB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인과관계 연구가 사회에 사용된 사례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FEA4A-A119-21FB-8E15-727E50408FE1}"/>
              </a:ext>
            </a:extLst>
          </p:cNvPr>
          <p:cNvSpPr txBox="1"/>
          <p:nvPr/>
        </p:nvSpPr>
        <p:spPr>
          <a:xfrm>
            <a:off x="854765" y="2087217"/>
            <a:ext cx="109661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미국 베트남 참전 군인이 장기적으로 더 낮은 소득을 초래함을 인과적으로 </a:t>
            </a:r>
            <a:r>
              <a:rPr lang="ko-KR" altLang="en-US" dirty="0" err="1"/>
              <a:t>밝혀냄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전쟁 참전에 대한 보상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고정관념과 다르게 최저시급 상승이 아르바이트 고용률을 낮추지 않았음이 </a:t>
            </a:r>
            <a:r>
              <a:rPr lang="ko-KR" altLang="en-US" dirty="0" err="1"/>
              <a:t>밝혀짐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뉴저지 케이스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Key Question:</a:t>
            </a:r>
            <a:r>
              <a:rPr lang="en-US" altLang="ko-KR" dirty="0"/>
              <a:t> Did the increase in New Jersey's minimum wage cause fast-food employment to decline?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오히려 일부 지역에서는 고용률이 상승함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559A-496B-9BBB-957D-6A288C88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연관관계와 인과관계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0EF251-03AD-1B1A-CC94-1351B95B61EE}"/>
                  </a:ext>
                </a:extLst>
              </p:cNvPr>
              <p:cNvSpPr txBox="1"/>
              <p:nvPr/>
            </p:nvSpPr>
            <p:spPr>
              <a:xfrm>
                <a:off x="1398104" y="2246243"/>
                <a:ext cx="842838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다중회귀 모델링 실행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b="1" dirty="0"/>
                  <a:t>Key Question:</a:t>
                </a:r>
                <a:endParaRPr lang="en-US" altLang="ko-KR" dirty="0"/>
              </a:p>
              <a:p>
                <a:r>
                  <a:rPr lang="en-US" altLang="ko-KR" dirty="0"/>
                  <a:t>X1 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증가하면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만큼 증가 </a:t>
                </a:r>
                <a:r>
                  <a:rPr lang="en-US" altLang="ko-KR" dirty="0"/>
                  <a:t>??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특정 조건 하에서는 그것이 맞음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즉 연관관계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 가 특정 조건 하에서는 인과 관계 로 까지 해석 가능함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0EF251-03AD-1B1A-CC94-1351B95B6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04" y="2246243"/>
                <a:ext cx="8428383" cy="3693319"/>
              </a:xfrm>
              <a:prstGeom prst="rect">
                <a:avLst/>
              </a:prstGeom>
              <a:blipFill>
                <a:blip r:embed="rId2"/>
                <a:stretch>
                  <a:fillRect l="-578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6154E7-5A73-A607-0585-9C9C93124F3F}"/>
              </a:ext>
            </a:extLst>
          </p:cNvPr>
          <p:cNvSpPr txBox="1"/>
          <p:nvPr/>
        </p:nvSpPr>
        <p:spPr>
          <a:xfrm>
            <a:off x="838200" y="6096000"/>
            <a:ext cx="688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그러나 해당 조건을 만족시켰는지 확인하기란 매우 어려운 일이며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따라서 인과관계 분석이 하나 완료될 때마다 이는 하나의 논문감의 주제가 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도메인 지식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  <a:r>
              <a:rPr lang="ko-KR" altLang="en-US" sz="1200" dirty="0">
                <a:solidFill>
                  <a:srgbClr val="FF0000"/>
                </a:solidFill>
              </a:rPr>
              <a:t>통계적 지식 모두 필요</a:t>
            </a:r>
            <a:r>
              <a:rPr lang="en-US" altLang="ko-KR" sz="1200" dirty="0">
                <a:solidFill>
                  <a:srgbClr val="FF0000"/>
                </a:solidFill>
              </a:rPr>
              <a:t>!!)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B2CF-00C8-7605-D2BC-42EAD39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인과추론의 근본적인 문제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F7373-7FC2-10E2-2378-04222558A490}"/>
                  </a:ext>
                </a:extLst>
              </p:cNvPr>
              <p:cNvSpPr txBox="1"/>
              <p:nvPr/>
            </p:nvSpPr>
            <p:spPr>
              <a:xfrm>
                <a:off x="543339" y="2378765"/>
                <a:ext cx="3902765" cy="151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IsOnSales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/>
                <a:r>
                  <a:rPr lang="en-US" altLang="ko-KR" dirty="0" err="1"/>
                  <a:t>AmountSold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𝐼𝑠𝑂𝑛𝑆𝑎𝑙𝑒𝑠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F7373-7FC2-10E2-2378-04222558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2378765"/>
                <a:ext cx="3902765" cy="1519006"/>
              </a:xfrm>
              <a:prstGeom prst="rect">
                <a:avLst/>
              </a:prstGeom>
              <a:blipFill>
                <a:blip r:embed="rId2"/>
                <a:stretch>
                  <a:fillRect l="-1250" t="-2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37F6A6A-BA5C-D1A5-DDB7-7F192FD2D095}"/>
              </a:ext>
            </a:extLst>
          </p:cNvPr>
          <p:cNvSpPr/>
          <p:nvPr/>
        </p:nvSpPr>
        <p:spPr>
          <a:xfrm>
            <a:off x="4379843" y="2451652"/>
            <a:ext cx="1199322" cy="390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3D1DC-6048-1F50-9C3C-E2F98442290F}"/>
              </a:ext>
            </a:extLst>
          </p:cNvPr>
          <p:cNvSpPr txBox="1"/>
          <p:nvPr/>
        </p:nvSpPr>
        <p:spPr>
          <a:xfrm>
            <a:off x="4293704" y="1897654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더욱 구체화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CBD465-EB64-8F8F-C6CB-338227D0D13E}"/>
                  </a:ext>
                </a:extLst>
              </p:cNvPr>
              <p:cNvSpPr txBox="1"/>
              <p:nvPr/>
            </p:nvSpPr>
            <p:spPr>
              <a:xfrm>
                <a:off x="6380922" y="2372906"/>
                <a:ext cx="5088835" cy="2073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BusinessSize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IsOnSales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𝐵𝑢𝑠𝑖𝑛𝑒𝑠𝑠𝑆𝑖𝑧𝑒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/>
                <a:r>
                  <a:rPr lang="en-US" altLang="ko-KR" dirty="0" err="1"/>
                  <a:t>AmountSold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𝐵𝑢𝑠𝑖𝑛𝑒𝑠𝑠𝑆𝑖𝑧𝑒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𝐼𝑠𝑂𝑛𝑆𝑎𝑙𝑒𝑠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CBD465-EB64-8F8F-C6CB-338227D0D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22" y="2372906"/>
                <a:ext cx="5088835" cy="2073003"/>
              </a:xfrm>
              <a:prstGeom prst="rect">
                <a:avLst/>
              </a:prstGeom>
              <a:blipFill>
                <a:blip r:embed="rId3"/>
                <a:stretch>
                  <a:fillRect l="-1078" t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5ADA5E9B-6796-3A85-9FB6-42676244F1BD}"/>
              </a:ext>
            </a:extLst>
          </p:cNvPr>
          <p:cNvSpPr/>
          <p:nvPr/>
        </p:nvSpPr>
        <p:spPr>
          <a:xfrm>
            <a:off x="8196470" y="4452730"/>
            <a:ext cx="795130" cy="576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87C777-942C-8858-93F1-1953556060B6}"/>
              </a:ext>
            </a:extLst>
          </p:cNvPr>
          <p:cNvSpPr/>
          <p:nvPr/>
        </p:nvSpPr>
        <p:spPr>
          <a:xfrm>
            <a:off x="7176053" y="5678556"/>
            <a:ext cx="795130" cy="576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2CD857-C3FB-E978-AC57-1AB1FA90E725}"/>
              </a:ext>
            </a:extLst>
          </p:cNvPr>
          <p:cNvSpPr/>
          <p:nvPr/>
        </p:nvSpPr>
        <p:spPr>
          <a:xfrm>
            <a:off x="9422296" y="5672125"/>
            <a:ext cx="795130" cy="576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F61800-751E-A464-0B7F-C62F5221D835}"/>
              </a:ext>
            </a:extLst>
          </p:cNvPr>
          <p:cNvCxnSpPr>
            <a:stCxn id="7" idx="3"/>
          </p:cNvCxnSpPr>
          <p:nvPr/>
        </p:nvCxnSpPr>
        <p:spPr>
          <a:xfrm flipH="1">
            <a:off x="7712765" y="4944778"/>
            <a:ext cx="600149" cy="73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F9474E-3F19-A636-A290-AF13CF4FD59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875156" y="4944778"/>
            <a:ext cx="663584" cy="811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5553DB-F26A-953A-740A-FC65312EAFD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971183" y="5960360"/>
            <a:ext cx="1451113" cy="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145D7A-F8D6-4463-0E4A-459EE0E8939E}"/>
              </a:ext>
            </a:extLst>
          </p:cNvPr>
          <p:cNvSpPr txBox="1"/>
          <p:nvPr/>
        </p:nvSpPr>
        <p:spPr>
          <a:xfrm>
            <a:off x="9077739" y="4473247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BusinessSize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F9F19-315F-49D3-C163-52F32A1FCE35}"/>
              </a:ext>
            </a:extLst>
          </p:cNvPr>
          <p:cNvSpPr txBox="1"/>
          <p:nvPr/>
        </p:nvSpPr>
        <p:spPr>
          <a:xfrm>
            <a:off x="6725479" y="6352164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IsOnSales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E16FC-7A15-182D-9A3C-E0C747E04E81}"/>
              </a:ext>
            </a:extLst>
          </p:cNvPr>
          <p:cNvSpPr txBox="1"/>
          <p:nvPr/>
        </p:nvSpPr>
        <p:spPr>
          <a:xfrm>
            <a:off x="9369287" y="6312139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AmountSold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1B4FE7-5E21-3D35-2A2B-B306C21BCA10}"/>
              </a:ext>
            </a:extLst>
          </p:cNvPr>
          <p:cNvSpPr txBox="1"/>
          <p:nvPr/>
        </p:nvSpPr>
        <p:spPr>
          <a:xfrm>
            <a:off x="3624470" y="4657913"/>
            <a:ext cx="2100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CONFOUNDER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교란변수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통제해줘야 하는 변수</a:t>
            </a:r>
          </a:p>
        </p:txBody>
      </p:sp>
    </p:spTree>
    <p:extLst>
      <p:ext uri="{BB962C8B-B14F-4D97-AF65-F5344CB8AC3E}">
        <p14:creationId xmlns:p14="http://schemas.microsoft.com/office/powerpoint/2010/main" val="274588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BB60C-5BEC-46C6-E722-B29F78D73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E594B-86BB-0691-DABC-CE81B191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인과추론의 근본적인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61B58-2BD0-4D0D-92EE-41CC2E4E2E32}"/>
              </a:ext>
            </a:extLst>
          </p:cNvPr>
          <p:cNvSpPr txBox="1"/>
          <p:nvPr/>
        </p:nvSpPr>
        <p:spPr>
          <a:xfrm>
            <a:off x="728870" y="1782417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차이가 발생하는가 </a:t>
            </a:r>
            <a:r>
              <a:rPr lang="en-US" altLang="ko-KR" dirty="0"/>
              <a:t>??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5D2127-D527-6CE9-AC8A-D9C446DAF783}"/>
                  </a:ext>
                </a:extLst>
              </p:cNvPr>
              <p:cNvSpPr txBox="1"/>
              <p:nvPr/>
            </p:nvSpPr>
            <p:spPr>
              <a:xfrm>
                <a:off x="728870" y="2617304"/>
                <a:ext cx="86139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=1] 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=0] =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pPr/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=1] 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altLang="ko-KR" b="0" dirty="0"/>
              </a:p>
              <a:p>
                <a:pPr/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=1]  −  </m:t>
                    </m:r>
                    <m:d>
                      <m:dPr>
                        <m:begChr m:val="{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=0] 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5D2127-D527-6CE9-AC8A-D9C446DAF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2617304"/>
                <a:ext cx="8613913" cy="2308324"/>
              </a:xfrm>
              <a:prstGeom prst="rect">
                <a:avLst/>
              </a:prstGeom>
              <a:blipFill>
                <a:blip r:embed="rId3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1BAAD8-997A-B3DA-D961-9D433817136E}"/>
              </a:ext>
            </a:extLst>
          </p:cNvPr>
          <p:cNvSpPr txBox="1"/>
          <p:nvPr/>
        </p:nvSpPr>
        <p:spPr>
          <a:xfrm>
            <a:off x="1868557" y="4415426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DBD2A-5954-ED9B-D86F-5CD6F8CCDEA0}"/>
              </a:ext>
            </a:extLst>
          </p:cNvPr>
          <p:cNvSpPr txBox="1"/>
          <p:nvPr/>
        </p:nvSpPr>
        <p:spPr>
          <a:xfrm>
            <a:off x="4678018" y="4415426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BIAS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1FE4BA-BB92-B9C4-168A-95E79EDC0892}"/>
              </a:ext>
            </a:extLst>
          </p:cNvPr>
          <p:cNvSpPr txBox="1"/>
          <p:nvPr/>
        </p:nvSpPr>
        <p:spPr>
          <a:xfrm>
            <a:off x="934278" y="5453270"/>
            <a:ext cx="1020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BIAS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아니라면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Treatment </a:t>
            </a:r>
            <a:r>
              <a:rPr lang="ko-KR" altLang="en-US" dirty="0"/>
              <a:t>를 받았던 집단과 </a:t>
            </a:r>
            <a:r>
              <a:rPr lang="ko-KR" altLang="en-US" dirty="0" err="1"/>
              <a:t>안받았던</a:t>
            </a:r>
            <a:r>
              <a:rPr lang="ko-KR" altLang="en-US" dirty="0"/>
              <a:t> 집단간에 </a:t>
            </a:r>
            <a:endParaRPr lang="en-US" altLang="ko-KR" dirty="0"/>
          </a:p>
          <a:p>
            <a:r>
              <a:rPr lang="ko-KR" altLang="en-US" dirty="0"/>
              <a:t>본질적으로 차이가 </a:t>
            </a:r>
            <a:r>
              <a:rPr lang="ko-KR" altLang="en-US" dirty="0" err="1"/>
              <a:t>있었다는것</a:t>
            </a:r>
            <a:r>
              <a:rPr lang="ko-KR" altLang="en-US" dirty="0"/>
              <a:t> 을 의미</a:t>
            </a:r>
          </a:p>
        </p:txBody>
      </p:sp>
    </p:spTree>
    <p:extLst>
      <p:ext uri="{BB962C8B-B14F-4D97-AF65-F5344CB8AC3E}">
        <p14:creationId xmlns:p14="http://schemas.microsoft.com/office/powerpoint/2010/main" val="151087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잠재적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8C4494-5F45-CDAE-CEBE-20E853B7709E}"/>
                  </a:ext>
                </a:extLst>
              </p:cNvPr>
              <p:cNvSpPr txBox="1"/>
              <p:nvPr/>
            </p:nvSpPr>
            <p:spPr>
              <a:xfrm>
                <a:off x="868017" y="2418522"/>
                <a:ext cx="53472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번째 사람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대상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과거로 돌아가게 한 후 강제로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주었을때의</a:t>
                </a:r>
                <a:r>
                  <a:rPr lang="ko-KR" altLang="en-US" dirty="0"/>
                  <a:t> 결과값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8C4494-5F45-CDAE-CEBE-20E853B7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17" y="2418522"/>
                <a:ext cx="5347253" cy="1477328"/>
              </a:xfrm>
              <a:prstGeom prst="rect">
                <a:avLst/>
              </a:prstGeom>
              <a:blipFill>
                <a:blip r:embed="rId2"/>
                <a:stretch>
                  <a:fillRect l="-911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9C8E-8C1F-0FBB-88BE-5DEF3D90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인과관계 추론을 위해 필요한 가정들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BA1E1-9213-B967-6BEF-882D2F35A869}"/>
              </a:ext>
            </a:extLst>
          </p:cNvPr>
          <p:cNvSpPr txBox="1"/>
          <p:nvPr/>
        </p:nvSpPr>
        <p:spPr>
          <a:xfrm>
            <a:off x="828261" y="2232991"/>
            <a:ext cx="414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일치성</a:t>
            </a:r>
            <a:r>
              <a:rPr lang="ko-KR" altLang="en-US" dirty="0"/>
              <a:t> </a:t>
            </a:r>
            <a:r>
              <a:rPr lang="en-US" altLang="ko-KR" dirty="0"/>
              <a:t>(Consistency)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SUTVA (Stable Unit of Treatment Value Assumption)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Ignorability</a:t>
            </a:r>
            <a:r>
              <a:rPr lang="en-US" altLang="ko-KR" dirty="0">
                <a:sym typeface="Wingdings" panose="05000000000000000000" pitchFamily="2" charset="2"/>
              </a:rPr>
              <a:t> (= exchangeability)</a:t>
            </a: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Positivity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90FA8-D5F0-D912-F3C7-493D57548429}"/>
              </a:ext>
            </a:extLst>
          </p:cNvPr>
          <p:cNvSpPr txBox="1"/>
          <p:nvPr/>
        </p:nvSpPr>
        <p:spPr>
          <a:xfrm>
            <a:off x="3249382" y="335279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Optional (</a:t>
            </a:r>
            <a:r>
              <a:rPr lang="en-US" altLang="ko-KR" dirty="0" err="1">
                <a:solidFill>
                  <a:schemeClr val="accent1"/>
                </a:solidFill>
              </a:rPr>
              <a:t>i.i.d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상황에서는 필수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5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FBDE-AFC6-2ED3-DBFD-5A804460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일치성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7F162-C3BD-EBA8-1B5A-B4F1C6931BC9}"/>
                  </a:ext>
                </a:extLst>
              </p:cNvPr>
              <p:cNvSpPr txBox="1"/>
              <p:nvPr/>
            </p:nvSpPr>
            <p:spPr>
              <a:xfrm>
                <a:off x="934278" y="2100470"/>
                <a:ext cx="4909931" cy="45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번째 대상이 </a:t>
                </a:r>
                <a:r>
                  <a:rPr lang="en-US" altLang="ko-KR" dirty="0"/>
                  <a:t>Treatment</a:t>
                </a:r>
                <a:r>
                  <a:rPr lang="ko-KR" altLang="en-US" dirty="0"/>
                  <a:t>를 받았는지 </a:t>
                </a:r>
                <a:r>
                  <a:rPr lang="ko-KR" altLang="en-US" dirty="0" err="1"/>
                  <a:t>안받았는지에</a:t>
                </a:r>
                <a:r>
                  <a:rPr lang="ko-KR" altLang="en-US" dirty="0"/>
                  <a:t> 대한 변수를 의미하며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번째 대상의 결과값을 의미함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>
                    <a:highlight>
                      <a:srgbClr val="FFFF00"/>
                    </a:highlight>
                  </a:rPr>
                  <a:t>주의점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!! </a:t>
                </a:r>
              </a:p>
              <a:p>
                <a:r>
                  <a:rPr lang="en-US" altLang="ko-KR" u="sng" dirty="0"/>
                  <a:t>t</a:t>
                </a:r>
                <a:r>
                  <a:rPr lang="ko-KR" altLang="en-US" u="sng" dirty="0"/>
                  <a:t>의 종류가 적절히 세분화되어 잘 정의되어 있어야 함</a:t>
                </a:r>
                <a:r>
                  <a:rPr lang="en-US" altLang="ko-KR" u="sng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예를 들어 </a:t>
                </a:r>
                <a:r>
                  <a:rPr lang="en-US" altLang="ko-KR" dirty="0"/>
                  <a:t>t = 1  </a:t>
                </a:r>
                <a:r>
                  <a:rPr lang="ko-KR" altLang="en-US" dirty="0"/>
                  <a:t>이 어떤 약을 먹었음을 의미하고 </a:t>
                </a:r>
                <a:r>
                  <a:rPr lang="en-US" altLang="ko-KR" dirty="0"/>
                  <a:t>t = 0 </a:t>
                </a:r>
                <a:r>
                  <a:rPr lang="ko-KR" altLang="en-US" dirty="0"/>
                  <a:t>이면 어떤 약을 </a:t>
                </a:r>
                <a:r>
                  <a:rPr lang="ko-KR" altLang="en-US" dirty="0" err="1"/>
                  <a:t>안먹었음을</a:t>
                </a:r>
                <a:r>
                  <a:rPr lang="ko-KR" altLang="en-US" dirty="0"/>
                  <a:t> 의미한다면</a:t>
                </a:r>
                <a:r>
                  <a:rPr lang="en-US" altLang="ko-KR" dirty="0"/>
                  <a:t>,  t=1 </a:t>
                </a:r>
                <a:r>
                  <a:rPr lang="ko-KR" altLang="en-US" dirty="0"/>
                  <a:t>일때에는 어떤 약이 정확히 하나의 약으로 </a:t>
                </a:r>
                <a:r>
                  <a:rPr lang="ko-KR" altLang="en-US" dirty="0" err="1"/>
                  <a:t>정의되어있어야함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7F162-C3BD-EBA8-1B5A-B4F1C693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8" y="2100470"/>
                <a:ext cx="4909931" cy="4529510"/>
              </a:xfrm>
              <a:prstGeom prst="rect">
                <a:avLst/>
              </a:prstGeom>
              <a:blipFill>
                <a:blip r:embed="rId2"/>
                <a:stretch>
                  <a:fillRect l="-993" t="-673" r="-744" b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72C848-A4F7-1845-9920-8252FA10E4E7}"/>
              </a:ext>
            </a:extLst>
          </p:cNvPr>
          <p:cNvSpPr txBox="1"/>
          <p:nvPr/>
        </p:nvSpPr>
        <p:spPr>
          <a:xfrm>
            <a:off x="7109791" y="5027418"/>
            <a:ext cx="475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예시 </a:t>
            </a:r>
            <a:r>
              <a:rPr lang="en-US" altLang="ko-KR" dirty="0"/>
              <a:t>:: t=1 </a:t>
            </a:r>
            <a:r>
              <a:rPr lang="ko-KR" altLang="en-US" dirty="0"/>
              <a:t>을 </a:t>
            </a:r>
            <a:r>
              <a:rPr lang="en-US" altLang="ko-KR" dirty="0"/>
              <a:t>“A </a:t>
            </a:r>
            <a:r>
              <a:rPr lang="ko-KR" altLang="en-US" dirty="0"/>
              <a:t>제약회사의 약을 투여</a:t>
            </a:r>
            <a:r>
              <a:rPr lang="en-US" altLang="ko-KR" dirty="0"/>
              <a:t>“ </a:t>
            </a:r>
            <a:r>
              <a:rPr lang="ko-KR" altLang="en-US" dirty="0"/>
              <a:t>라고 추상적으로 정의한다면 같은 </a:t>
            </a:r>
            <a:r>
              <a:rPr lang="en-US" altLang="ko-KR" dirty="0"/>
              <a:t>t=1 </a:t>
            </a:r>
            <a:r>
              <a:rPr lang="ko-KR" altLang="en-US" dirty="0"/>
              <a:t>이더라도 </a:t>
            </a:r>
            <a:r>
              <a:rPr lang="en-US" altLang="ko-KR" dirty="0"/>
              <a:t>A </a:t>
            </a:r>
            <a:r>
              <a:rPr lang="ko-KR" altLang="en-US" dirty="0"/>
              <a:t>제약회사의 해열제 약인지 소화제 약인지 구분이 안됨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60C3122-9223-5615-9145-826C27C0D0C9}"/>
              </a:ext>
            </a:extLst>
          </p:cNvPr>
          <p:cNvSpPr/>
          <p:nvPr/>
        </p:nvSpPr>
        <p:spPr>
          <a:xfrm>
            <a:off x="6042991" y="5440017"/>
            <a:ext cx="848139" cy="377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AA6CA-4697-8BF1-F1D2-EB0BA2B4E572}"/>
              </a:ext>
            </a:extLst>
          </p:cNvPr>
          <p:cNvSpPr txBox="1"/>
          <p:nvPr/>
        </p:nvSpPr>
        <p:spPr>
          <a:xfrm>
            <a:off x="9024729" y="2080591"/>
            <a:ext cx="265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https://raniche-note.tistory.com/11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9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930</Words>
  <Application>Microsoft Office PowerPoint</Application>
  <PresentationFormat>와이드스크린</PresentationFormat>
  <Paragraphs>168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인과추론 스터디 1주차</vt:lpstr>
      <vt:lpstr>인과관계 연구가 사회에 사용된 사례</vt:lpstr>
      <vt:lpstr>인과관계 연구가 사회에 사용된 사례</vt:lpstr>
      <vt:lpstr>연관관계와 인과관계</vt:lpstr>
      <vt:lpstr>인과추론의 근본적인 문제</vt:lpstr>
      <vt:lpstr>인과추론의 근본적인 문제</vt:lpstr>
      <vt:lpstr>잠재적 결과</vt:lpstr>
      <vt:lpstr>인과관계 추론을 위해 필요한 가정들</vt:lpstr>
      <vt:lpstr>일치성</vt:lpstr>
      <vt:lpstr>SUTVA</vt:lpstr>
      <vt:lpstr>Ignorability</vt:lpstr>
      <vt:lpstr>식별과 추정</vt:lpstr>
      <vt:lpstr>쿠팡 Example</vt:lpstr>
      <vt:lpstr>PDS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minsu kim</dc:creator>
  <cp:lastModifiedBy>minsu kim</cp:lastModifiedBy>
  <cp:revision>1</cp:revision>
  <dcterms:created xsi:type="dcterms:W3CDTF">2025-02-09T11:11:28Z</dcterms:created>
  <dcterms:modified xsi:type="dcterms:W3CDTF">2025-02-09T13:39:44Z</dcterms:modified>
</cp:coreProperties>
</file>