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61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8BC5E-9664-4754-995F-10C212C15704}" v="696" dt="2025-02-09T13:37:53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  <pc:spChg chg="add mod">
          <ac:chgData name="minsu kim" userId="d586a65892af6ce7" providerId="LiveId" clId="{B398BC5E-9664-4754-995F-10C212C15704}" dt="2025-02-09T13:37:53.518" v="4612"/>
          <ac:spMkLst>
            <pc:docMk/>
            <pc:sldMk cId="666798918" sldId="263"/>
            <ac:spMk id="6" creationId="{F6CAA6CA-4697-8BF1-F1D2-EB0BA2B4E572}"/>
          </ac:spMkLst>
        </pc:spChg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  <pc:spChg chg="add mod">
          <ac:chgData name="minsu kim" userId="d586a65892af6ce7" providerId="LiveId" clId="{B398BC5E-9664-4754-995F-10C212C15704}" dt="2025-02-09T13:18:25.920" v="1350" actId="14100"/>
          <ac:spMkLst>
            <pc:docMk/>
            <pc:sldMk cId="1254908154" sldId="265"/>
            <ac:spMk id="3" creationId="{B6F9EA31-6372-F891-FB98-5AFE18BF7394}"/>
          </ac:spMkLst>
        </pc:spChg>
        <pc:spChg chg="add mod">
          <ac:chgData name="minsu kim" userId="d586a65892af6ce7" providerId="LiveId" clId="{B398BC5E-9664-4754-995F-10C212C15704}" dt="2025-02-09T13:39:33.800" v="4614" actId="20577"/>
          <ac:spMkLst>
            <pc:docMk/>
            <pc:sldMk cId="1254908154" sldId="265"/>
            <ac:spMk id="4" creationId="{E45DA20D-C217-AB5D-A200-947AFB08AB04}"/>
          </ac:spMkLst>
        </pc:spChg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  <pc:spChg chg="del">
          <ac:chgData name="minsu kim" userId="d586a65892af6ce7" providerId="LiveId" clId="{B398BC5E-9664-4754-995F-10C212C15704}" dt="2025-02-09T12:09:44.365" v="1" actId="478"/>
          <ac:spMkLst>
            <pc:docMk/>
            <pc:sldMk cId="1510873865" sldId="266"/>
            <ac:spMk id="3" creationId="{D8FA7DCD-82F2-66C9-43C9-22DC9A9582DE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4" creationId="{3F8A8FAC-4802-E5A3-EDE2-BA9D4A43C937}"/>
          </ac:spMkLst>
        </pc:spChg>
        <pc:spChg chg="del mod">
          <ac:chgData name="minsu kim" userId="d586a65892af6ce7" providerId="LiveId" clId="{B398BC5E-9664-4754-995F-10C212C15704}" dt="2025-02-09T12:09:49.086" v="3" actId="478"/>
          <ac:spMkLst>
            <pc:docMk/>
            <pc:sldMk cId="1510873865" sldId="266"/>
            <ac:spMk id="5" creationId="{A9EF784A-12D6-A67F-CF12-8FD00A388691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6" creationId="{825C1893-6498-DF56-E542-8AF16EE34A86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7" creationId="{91034F7A-659D-B822-445D-8A881EA94751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8" creationId="{B175103C-07F3-779A-73CF-45453733D228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9" creationId="{4B36949A-5867-6941-879F-72735ACCDD37}"/>
          </ac:spMkLst>
        </pc:spChg>
        <pc:spChg chg="add mod">
          <ac:chgData name="minsu kim" userId="d586a65892af6ce7" providerId="LiveId" clId="{B398BC5E-9664-4754-995F-10C212C15704}" dt="2025-02-09T12:10:15.654" v="55" actId="20577"/>
          <ac:spMkLst>
            <pc:docMk/>
            <pc:sldMk cId="1510873865" sldId="266"/>
            <ac:spMk id="10" creationId="{42861B58-2BD0-4D0D-92EE-41CC2E4E2E32}"/>
          </ac:spMkLst>
        </pc:spChg>
        <pc:spChg chg="add mod">
          <ac:chgData name="minsu kim" userId="d586a65892af6ce7" providerId="LiveId" clId="{B398BC5E-9664-4754-995F-10C212C15704}" dt="2025-02-09T13:09:44.466" v="450" actId="20577"/>
          <ac:spMkLst>
            <pc:docMk/>
            <pc:sldMk cId="1510873865" sldId="266"/>
            <ac:spMk id="13" creationId="{7C5D2127-D527-6CE9-AC8A-D9C446DAF783}"/>
          </ac:spMkLst>
        </pc:spChg>
        <pc:spChg chg="add mod">
          <ac:chgData name="minsu kim" userId="d586a65892af6ce7" providerId="LiveId" clId="{B398BC5E-9664-4754-995F-10C212C15704}" dt="2025-02-09T13:10:09.799" v="456" actId="1076"/>
          <ac:spMkLst>
            <pc:docMk/>
            <pc:sldMk cId="1510873865" sldId="266"/>
            <ac:spMk id="14" creationId="{F81BAAD8-997A-B3DA-D961-9D433817136E}"/>
          </ac:spMkLst>
        </pc:spChg>
        <pc:spChg chg="add mod">
          <ac:chgData name="minsu kim" userId="d586a65892af6ce7" providerId="LiveId" clId="{B398BC5E-9664-4754-995F-10C212C15704}" dt="2025-02-09T13:10:17.550" v="467" actId="20577"/>
          <ac:spMkLst>
            <pc:docMk/>
            <pc:sldMk cId="1510873865" sldId="266"/>
            <ac:spMk id="16" creationId="{71EDBD2A-5954-ED9B-D86F-5CD6F8CCDEA0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17" creationId="{2FB81001-62EC-9E26-1610-6C4CBDB5971C}"/>
          </ac:spMkLst>
        </pc:spChg>
        <pc:spChg chg="del">
          <ac:chgData name="minsu kim" userId="d586a65892af6ce7" providerId="LiveId" clId="{B398BC5E-9664-4754-995F-10C212C15704}" dt="2025-02-09T12:10:00.205" v="6" actId="478"/>
          <ac:spMkLst>
            <pc:docMk/>
            <pc:sldMk cId="1510873865" sldId="266"/>
            <ac:spMk id="18" creationId="{A1C7ECBC-38A4-90EF-986A-DE1A43BDCB46}"/>
          </ac:spMkLst>
        </pc:spChg>
        <pc:spChg chg="del">
          <ac:chgData name="minsu kim" userId="d586a65892af6ce7" providerId="LiveId" clId="{B398BC5E-9664-4754-995F-10C212C15704}" dt="2025-02-09T12:09:56.409" v="5" actId="478"/>
          <ac:spMkLst>
            <pc:docMk/>
            <pc:sldMk cId="1510873865" sldId="266"/>
            <ac:spMk id="19" creationId="{19B8EC34-C70E-9E1B-8357-87E92FA64479}"/>
          </ac:spMkLst>
        </pc:spChg>
        <pc:spChg chg="del">
          <ac:chgData name="minsu kim" userId="d586a65892af6ce7" providerId="LiveId" clId="{B398BC5E-9664-4754-995F-10C212C15704}" dt="2025-02-09T12:09:52.792" v="4" actId="478"/>
          <ac:spMkLst>
            <pc:docMk/>
            <pc:sldMk cId="1510873865" sldId="266"/>
            <ac:spMk id="20" creationId="{2C009EE4-B5B8-C758-B29B-40830B553AA5}"/>
          </ac:spMkLst>
        </pc:spChg>
        <pc:spChg chg="add mod">
          <ac:chgData name="minsu kim" userId="d586a65892af6ce7" providerId="LiveId" clId="{B398BC5E-9664-4754-995F-10C212C15704}" dt="2025-02-09T13:11:12.595" v="649" actId="207"/>
          <ac:spMkLst>
            <pc:docMk/>
            <pc:sldMk cId="1510873865" sldId="266"/>
            <ac:spMk id="21" creationId="{281FE4BA-BB92-B9C4-168A-95E79EDC0892}"/>
          </ac:spMkLst>
        </pc:sp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1" creationId="{ED4833D6-7797-FC35-9434-5E723D492762}"/>
          </ac:cxnSpMkLst>
        </pc:cxn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2" creationId="{FB524D28-E3A8-A54C-A14F-FD405A91E168}"/>
          </ac:cxnSpMkLst>
        </pc:cxnChg>
        <pc:cxnChg chg="del mod">
          <ac:chgData name="minsu kim" userId="d586a65892af6ce7" providerId="LiveId" clId="{B398BC5E-9664-4754-995F-10C212C15704}" dt="2025-02-09T12:09:52.792" v="4" actId="478"/>
          <ac:cxnSpMkLst>
            <pc:docMk/>
            <pc:sldMk cId="1510873865" sldId="266"/>
            <ac:cxnSpMk id="15" creationId="{DD52BFE2-C6C3-0755-BC83-4434E8454A51}"/>
          </ac:cxnSpMkLst>
        </pc:cxnChg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  <pc:spChg chg="mod">
          <ac:chgData name="minsu kim" userId="d586a65892af6ce7" providerId="LiveId" clId="{B398BC5E-9664-4754-995F-10C212C15704}" dt="2025-02-09T13:05:19.403" v="79" actId="20577"/>
          <ac:spMkLst>
            <pc:docMk/>
            <pc:sldMk cId="666501585" sldId="267"/>
            <ac:spMk id="2" creationId="{CE6B358E-386F-09DE-3147-E17E7B769070}"/>
          </ac:spMkLst>
        </pc:spChg>
        <pc:spChg chg="add mod">
          <ac:chgData name="minsu kim" userId="d586a65892af6ce7" providerId="LiveId" clId="{B398BC5E-9664-4754-995F-10C212C15704}" dt="2025-02-09T13:28:50.164" v="3504" actId="20577"/>
          <ac:spMkLst>
            <pc:docMk/>
            <pc:sldMk cId="666501585" sldId="267"/>
            <ac:spMk id="3" creationId="{41400307-DF83-18AA-3065-636936DC87BC}"/>
          </ac:spMkLst>
        </pc:spChg>
        <pc:spChg chg="add mod">
          <ac:chgData name="minsu kim" userId="d586a65892af6ce7" providerId="LiveId" clId="{B398BC5E-9664-4754-995F-10C212C15704}" dt="2025-02-09T13:27:38.069" v="3163" actId="1076"/>
          <ac:spMkLst>
            <pc:docMk/>
            <pc:sldMk cId="666501585" sldId="267"/>
            <ac:spMk id="4" creationId="{1A720654-1B82-6F79-B524-112BDDBD1D69}"/>
          </ac:spMkLst>
        </pc:spChg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  <pc:spChg chg="mod">
          <ac:chgData name="minsu kim" userId="d586a65892af6ce7" providerId="LiveId" clId="{B398BC5E-9664-4754-995F-10C212C15704}" dt="2025-02-09T13:05:27.525" v="93" actId="20577"/>
          <ac:spMkLst>
            <pc:docMk/>
            <pc:sldMk cId="2600913230" sldId="268"/>
            <ac:spMk id="2" creationId="{1C9F07F3-EAA2-378C-5BD4-E3F4B13644FE}"/>
          </ac:spMkLst>
        </pc:spChg>
        <pc:spChg chg="add mod">
          <ac:chgData name="minsu kim" userId="d586a65892af6ce7" providerId="LiveId" clId="{B398BC5E-9664-4754-995F-10C212C15704}" dt="2025-02-09T13:36:26.371" v="4597" actId="14100"/>
          <ac:spMkLst>
            <pc:docMk/>
            <pc:sldMk cId="2600913230" sldId="268"/>
            <ac:spMk id="3" creationId="{A4D6D24A-9133-42C1-6DCB-F6623D9A01E8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4" creationId="{054C845D-AAC2-3C21-0494-73B553D22516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5" creationId="{39A295DD-DF1C-7A51-4A4F-99C069F8EB05}"/>
          </ac:spMkLst>
        </pc:spChg>
        <pc:spChg chg="add mod">
          <ac:chgData name="minsu kim" userId="d586a65892af6ce7" providerId="LiveId" clId="{B398BC5E-9664-4754-995F-10C212C15704}" dt="2025-02-09T13:36:34.155" v="4598" actId="1076"/>
          <ac:spMkLst>
            <pc:docMk/>
            <pc:sldMk cId="2600913230" sldId="268"/>
            <ac:spMk id="6" creationId="{E12FE7F4-87FB-A968-817A-19BB9FD85106}"/>
          </ac:spMkLst>
        </pc:spChg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  <pc:spChg chg="mod">
          <ac:chgData name="minsu kim" userId="d586a65892af6ce7" providerId="LiveId" clId="{B398BC5E-9664-4754-995F-10C212C15704}" dt="2025-02-09T13:12:31.786" v="682" actId="20577"/>
          <ac:spMkLst>
            <pc:docMk/>
            <pc:sldMk cId="1376346871" sldId="269"/>
            <ac:spMk id="2" creationId="{8A609D7F-5B19-67BF-E2B2-7935AEA66D08}"/>
          </ac:spMkLst>
        </pc:spChg>
        <pc:spChg chg="add mod">
          <ac:chgData name="minsu kim" userId="d586a65892af6ce7" providerId="LiveId" clId="{B398BC5E-9664-4754-995F-10C212C15704}" dt="2025-02-09T13:19:41.179" v="1772" actId="20577"/>
          <ac:spMkLst>
            <pc:docMk/>
            <pc:sldMk cId="1376346871" sldId="269"/>
            <ac:spMk id="3" creationId="{EF8E3D2F-5CEC-A823-3956-F1328888FB99}"/>
          </ac:spMkLst>
        </pc:spChg>
        <pc:spChg chg="add mod">
          <ac:chgData name="minsu kim" userId="d586a65892af6ce7" providerId="LiveId" clId="{B398BC5E-9664-4754-995F-10C212C15704}" dt="2025-02-09T13:20:07.554" v="1833" actId="20577"/>
          <ac:spMkLst>
            <pc:docMk/>
            <pc:sldMk cId="1376346871" sldId="269"/>
            <ac:spMk id="4" creationId="{95FB4918-1E08-0EB7-8A0F-1D562DCE6A17}"/>
          </ac:spMkLst>
        </pc:spChg>
        <pc:spChg chg="add mod">
          <ac:chgData name="minsu kim" userId="d586a65892af6ce7" providerId="LiveId" clId="{B398BC5E-9664-4754-995F-10C212C15704}" dt="2025-02-09T13:20:25.023" v="1918" actId="20577"/>
          <ac:spMkLst>
            <pc:docMk/>
            <pc:sldMk cId="1376346871" sldId="269"/>
            <ac:spMk id="5" creationId="{AE23DD93-A145-E9CA-550D-3884B093A6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225FD-E50B-4943-B4CE-38780EFAB9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424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2</a:t>
            </a:r>
            <a:r>
              <a:rPr lang="ko-KR" altLang="en-US" smtClean="0"/>
              <a:t>주차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빅데이터와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Family Error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14400" y="1828800"/>
                <a:ext cx="10162903" cy="1598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- </a:t>
                </a:r>
                <a:r>
                  <a:rPr lang="ko-KR" altLang="en-US" smtClean="0"/>
                  <a:t>빅데이터에서는 </a:t>
                </a:r>
                <a:r>
                  <a:rPr lang="en-US" altLang="ko-KR" dirty="0" smtClean="0"/>
                  <a:t>n</a:t>
                </a:r>
                <a:r>
                  <a:rPr lang="ko-KR" altLang="en-US" smtClean="0"/>
                  <a:t>이 크므로 </a:t>
                </a:r>
                <a:r>
                  <a:rPr lang="ko-KR" altLang="en-US" dirty="0" smtClean="0"/>
                  <a:t>표준오차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b="0" dirty="0" smtClean="0"/>
                  <a:t>  </a:t>
                </a:r>
                <a:r>
                  <a:rPr lang="ko-KR" altLang="en-US"/>
                  <a:t>가</a:t>
                </a:r>
                <a:r>
                  <a:rPr lang="ko-KR" altLang="en-US" smtClean="0"/>
                  <a:t> 작게 나타남</a:t>
                </a:r>
                <a:r>
                  <a:rPr lang="en-US" altLang="ko-KR" dirty="0" smtClean="0"/>
                  <a:t>.</a:t>
                </a:r>
                <a:endParaRPr lang="en-US" altLang="ko-KR" b="0" dirty="0" smtClean="0"/>
              </a:p>
              <a:p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 smtClean="0"/>
                  <a:t>따라서 비교적 여러 번의 가설 검정에 유리함</a:t>
                </a:r>
                <a:r>
                  <a:rPr lang="en-US" altLang="ko-KR" dirty="0" smtClean="0"/>
                  <a:t>. (</a:t>
                </a:r>
                <a:r>
                  <a:rPr lang="ko-KR" altLang="en-US" smtClean="0"/>
                  <a:t>유의수준 낮게 하지 않아도 검정력 확보 가능</a:t>
                </a:r>
                <a:r>
                  <a:rPr lang="en-US" altLang="ko-KR" dirty="0" smtClean="0"/>
                  <a:t>.)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endParaRPr lang="ko-KR" alt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8800"/>
                <a:ext cx="10162903" cy="1598386"/>
              </a:xfrm>
              <a:prstGeom prst="rect">
                <a:avLst/>
              </a:prstGeom>
              <a:blipFill rotWithShape="0">
                <a:blip r:embed="rId2"/>
                <a:stretch>
                  <a:fillRect l="-600" t="-3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77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비열등성</a:t>
            </a:r>
            <a:r>
              <a:rPr lang="ko-KR" altLang="en-US" dirty="0" smtClean="0"/>
              <a:t> 시험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noninferiority</a:t>
            </a:r>
            <a:r>
              <a:rPr lang="en-US" altLang="ko-KR" dirty="0" smtClean="0"/>
              <a:t> testing)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1690688"/>
                <a:ext cx="25668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보편적인 </a:t>
                </a:r>
                <a:r>
                  <a:rPr lang="ko-KR" altLang="en-US" dirty="0" err="1" smtClean="0"/>
                  <a:t>귀무가설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H0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H1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2566851" cy="1477328"/>
              </a:xfrm>
              <a:prstGeom prst="rect">
                <a:avLst/>
              </a:prstGeom>
              <a:blipFill rotWithShape="0">
                <a:blip r:embed="rId2"/>
                <a:stretch>
                  <a:fillRect l="-2138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오른쪽 화살표 2"/>
          <p:cNvSpPr/>
          <p:nvPr/>
        </p:nvSpPr>
        <p:spPr>
          <a:xfrm>
            <a:off x="3396343" y="2333897"/>
            <a:ext cx="1489166" cy="496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144589" y="1690688"/>
                <a:ext cx="25668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수정된 </a:t>
                </a:r>
                <a:r>
                  <a:rPr lang="ko-KR" altLang="en-US" dirty="0" err="1" smtClean="0"/>
                  <a:t>귀무가설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H0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H1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589" y="1690688"/>
                <a:ext cx="2566851" cy="1477328"/>
              </a:xfrm>
              <a:prstGeom prst="rect">
                <a:avLst/>
              </a:prstGeom>
              <a:blipFill rotWithShape="0">
                <a:blip r:embed="rId3"/>
                <a:stretch>
                  <a:fillRect l="-2138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27017" y="1690688"/>
            <a:ext cx="2481943" cy="17927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/>
          <p:nvPr/>
        </p:nvCxnSpPr>
        <p:spPr>
          <a:xfrm>
            <a:off x="803364" y="3483430"/>
            <a:ext cx="2066109" cy="137595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60918" y="4397720"/>
            <a:ext cx="4119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귀무가설을</a:t>
            </a:r>
            <a:r>
              <a:rPr lang="ko-KR" altLang="en-US" dirty="0" smtClean="0"/>
              <a:t> 기각하지 못했을 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A </a:t>
            </a:r>
            <a:r>
              <a:rPr lang="ko-KR" altLang="en-US" smtClean="0"/>
              <a:t>집단과 </a:t>
            </a:r>
            <a:r>
              <a:rPr lang="en-US" altLang="ko-KR" dirty="0" smtClean="0"/>
              <a:t>B </a:t>
            </a:r>
            <a:r>
              <a:rPr lang="ko-KR" altLang="en-US" smtClean="0"/>
              <a:t>집단이 동일하다고 주장할수 있는가</a:t>
            </a:r>
            <a:r>
              <a:rPr lang="en-US" altLang="ko-KR" dirty="0" smtClean="0"/>
              <a:t>??   NO!!</a:t>
            </a: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2811" y="5590903"/>
            <a:ext cx="1083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ó"/>
            </a:pPr>
            <a:r>
              <a:rPr lang="ko-KR" altLang="en-US" dirty="0" smtClean="0">
                <a:sym typeface="Wingdings" panose="05000000000000000000" pitchFamily="2" charset="2"/>
              </a:rPr>
              <a:t>비슷한 선례로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신뢰구간이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smtClean="0">
                <a:sym typeface="Wingdings" panose="05000000000000000000" pitchFamily="2" charset="2"/>
              </a:rPr>
              <a:t>을 포함한다고 해서 해당 변수가 영향이 없다고 볼 수는 없다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점추정치 자체로 의미가 있을 수 있다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smtClean="0">
                <a:sym typeface="Wingdings" panose="05000000000000000000" pitchFamily="2" charset="2"/>
              </a:rPr>
              <a:t>특히 불확실성이 크고 </a:t>
            </a:r>
            <a:r>
              <a:rPr lang="en-US" altLang="ko-KR" dirty="0" smtClean="0">
                <a:sym typeface="Wingdings" panose="05000000000000000000" pitchFamily="2" charset="2"/>
              </a:rPr>
              <a:t>N</a:t>
            </a:r>
            <a:r>
              <a:rPr lang="ko-KR" altLang="en-US" smtClean="0">
                <a:sym typeface="Wingdings" panose="05000000000000000000" pitchFamily="2" charset="2"/>
              </a:rPr>
              <a:t>이 작은 경제학에서는</a:t>
            </a:r>
            <a:r>
              <a:rPr lang="en-US" altLang="ko-KR" dirty="0" smtClean="0">
                <a:sym typeface="Wingdings" panose="05000000000000000000" pitchFamily="2" charset="2"/>
              </a:rPr>
              <a:t>…)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081" y="2695303"/>
            <a:ext cx="2085975" cy="2895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32559" y="2429352"/>
            <a:ext cx="9013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chemeClr val="accent1"/>
                </a:solidFill>
              </a:rPr>
              <a:t>신뢰구간이 </a:t>
            </a:r>
            <a:r>
              <a:rPr lang="en-US" altLang="ko-KR" sz="1200" dirty="0" smtClean="0">
                <a:solidFill>
                  <a:schemeClr val="accent1"/>
                </a:solidFill>
              </a:rPr>
              <a:t>0 </a:t>
            </a:r>
            <a:r>
              <a:rPr lang="ko-KR" altLang="en-US" sz="1200" smtClean="0">
                <a:solidFill>
                  <a:schemeClr val="accent1"/>
                </a:solidFill>
              </a:rPr>
              <a:t>포함</a:t>
            </a:r>
            <a:r>
              <a:rPr lang="en-US" altLang="ko-KR" sz="1200" dirty="0" smtClean="0">
                <a:solidFill>
                  <a:schemeClr val="accent1"/>
                </a:solidFill>
              </a:rPr>
              <a:t>..</a:t>
            </a:r>
          </a:p>
          <a:p>
            <a:r>
              <a:rPr lang="ko-KR" altLang="en-US" sz="1200" dirty="0" smtClean="0">
                <a:solidFill>
                  <a:schemeClr val="accent1"/>
                </a:solidFill>
              </a:rPr>
              <a:t>효과가 </a:t>
            </a:r>
            <a:endParaRPr lang="en-US" altLang="ko-KR" sz="1200" dirty="0" smtClean="0">
              <a:solidFill>
                <a:schemeClr val="accent1"/>
              </a:solidFill>
            </a:endParaRPr>
          </a:p>
          <a:p>
            <a:r>
              <a:rPr lang="ko-KR" altLang="en-US" sz="1200" dirty="0" err="1" smtClean="0">
                <a:solidFill>
                  <a:schemeClr val="accent1"/>
                </a:solidFill>
              </a:rPr>
              <a:t>없는걸까</a:t>
            </a:r>
            <a:r>
              <a:rPr lang="en-US" altLang="ko-KR" sz="1200" dirty="0" smtClean="0">
                <a:solidFill>
                  <a:schemeClr val="accent1"/>
                </a:solidFill>
              </a:rPr>
              <a:t>?</a:t>
            </a:r>
          </a:p>
          <a:p>
            <a:endParaRPr lang="en-US" altLang="ko-KR" sz="1200" dirty="0">
              <a:solidFill>
                <a:schemeClr val="accent1"/>
              </a:solidFill>
            </a:endParaRPr>
          </a:p>
          <a:p>
            <a:r>
              <a:rPr lang="en-US" altLang="ko-KR" sz="1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smtClean="0">
                <a:solidFill>
                  <a:schemeClr val="accent1"/>
                </a:solidFill>
                <a:sym typeface="Wingdings" panose="05000000000000000000" pitchFamily="2" charset="2"/>
              </a:rPr>
              <a:t>단정지을수  없음</a:t>
            </a:r>
            <a:r>
              <a:rPr lang="en-US" altLang="ko-KR" sz="1200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.</a:t>
            </a:r>
            <a:endParaRPr lang="ko-KR" altLang="en-US" sz="1200">
              <a:solidFill>
                <a:schemeClr val="accent1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10877006" y="2899954"/>
            <a:ext cx="348343" cy="268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비율에 대한 점 추정치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4926" y="292608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안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2063931"/>
            <a:ext cx="1574074" cy="2847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72246" y="2063931"/>
            <a:ext cx="1574074" cy="2847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6942" y="4961711"/>
            <a:ext cx="239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ko-KR" altLang="en-US" smtClean="0"/>
              <a:t>메일 받은 집단의 </a:t>
            </a:r>
            <a:endParaRPr lang="en-US" altLang="ko-KR" dirty="0" smtClean="0"/>
          </a:p>
          <a:p>
            <a:r>
              <a:rPr lang="ko-KR" altLang="en-US" dirty="0" smtClean="0"/>
              <a:t>전환 여부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6154" y="4961711"/>
            <a:ext cx="239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 </a:t>
            </a:r>
            <a:r>
              <a:rPr lang="ko-KR" altLang="en-US"/>
              <a:t>메일 받은 집단의 </a:t>
            </a:r>
            <a:endParaRPr lang="en-US" altLang="ko-KR" dirty="0"/>
          </a:p>
          <a:p>
            <a:r>
              <a:rPr lang="ko-KR" altLang="en-US" dirty="0"/>
              <a:t>전환 여부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72541" y="2195120"/>
            <a:ext cx="618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/>
              <a:t>0</a:t>
            </a:r>
            <a:endParaRPr lang="en-US" altLang="ko-KR" dirty="0" smtClean="0"/>
          </a:p>
          <a:p>
            <a:r>
              <a:rPr lang="en-US" altLang="ko-KR" dirty="0"/>
              <a:t>0</a:t>
            </a:r>
            <a:endParaRPr lang="en-US" altLang="ko-KR" dirty="0" smtClean="0"/>
          </a:p>
          <a:p>
            <a:r>
              <a:rPr lang="en-US" altLang="ko-KR" dirty="0"/>
              <a:t>1</a:t>
            </a:r>
            <a:endParaRPr lang="en-US" altLang="ko-KR" dirty="0" smtClean="0"/>
          </a:p>
          <a:p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836126" y="2195120"/>
            <a:ext cx="618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0</a:t>
            </a:r>
          </a:p>
          <a:p>
            <a:r>
              <a:rPr lang="en-US" altLang="ko-KR" dirty="0"/>
              <a:t>0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008914" y="2316480"/>
                <a:ext cx="5251269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화면 </a:t>
                </a:r>
                <a:r>
                  <a:rPr lang="en-US" altLang="ko-KR" dirty="0" smtClean="0"/>
                  <a:t>A </a:t>
                </a:r>
                <a:r>
                  <a:rPr lang="ko-KR" altLang="en-US" smtClean="0"/>
                  <a:t>받은 집단의 클릭수에 대한 기댓값</a:t>
                </a:r>
                <a:endParaRPr lang="en-US" altLang="ko-KR" dirty="0" smtClean="0"/>
              </a:p>
              <a:p>
                <a:r>
                  <a:rPr lang="en-US" altLang="ko-KR" dirty="0" smtClean="0"/>
                  <a:t>E( Y | T= A)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/>
                  <a:t>화면 </a:t>
                </a:r>
                <a:r>
                  <a:rPr lang="en-US" altLang="ko-KR" dirty="0" smtClean="0"/>
                  <a:t>B </a:t>
                </a:r>
                <a:r>
                  <a:rPr lang="ko-KR" altLang="en-US"/>
                  <a:t>받은 집단의 클릭수에 대한 기댓값</a:t>
                </a:r>
                <a:endParaRPr lang="en-US" altLang="ko-KR" dirty="0"/>
              </a:p>
              <a:p>
                <a:r>
                  <a:rPr lang="en-US" altLang="ko-KR" dirty="0"/>
                  <a:t>E( Y | T= </a:t>
                </a:r>
                <a:r>
                  <a:rPr lang="en-US" altLang="ko-KR" dirty="0" smtClean="0"/>
                  <a:t>B)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이에 대한 </a:t>
                </a:r>
                <a:r>
                  <a:rPr lang="ko-KR" altLang="en-US" dirty="0" err="1" smtClean="0"/>
                  <a:t>점추정치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</a:t>
                </a:r>
                <a:r>
                  <a:rPr lang="ko-KR" altLang="en-US" smtClean="0"/>
                  <a:t>표본평균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>
                    <a:solidFill>
                      <a:schemeClr val="accent1"/>
                    </a:solidFill>
                  </a:rPr>
                  <a:t>Q.</a:t>
                </a:r>
              </a:p>
              <a:p>
                <a:r>
                  <a:rPr lang="en-US" altLang="ko-KR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집단의 표본 평균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표본 비율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: 0.24,  </a:t>
                </a:r>
              </a:p>
              <a:p>
                <a:r>
                  <a:rPr lang="en-US" altLang="ko-KR" dirty="0" smtClean="0">
                    <a:solidFill>
                      <a:schemeClr val="accent1"/>
                    </a:solidFill>
                  </a:rPr>
                  <a:t>B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집단의 표본 평균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(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표본 비율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)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: 0.34 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이라고 할 때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, </a:t>
                </a:r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ko-KR" altLang="en-US" dirty="0" smtClean="0">
                    <a:solidFill>
                      <a:schemeClr val="accent1"/>
                    </a:solidFill>
                  </a:rPr>
                  <a:t>화면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B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가 화면 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A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에 비해 우수하다고 주장할 수 있는가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?? (</a:t>
                </a:r>
                <a:r>
                  <a:rPr lang="ko-KR" altLang="en-US" smtClean="0">
                    <a:solidFill>
                      <a:schemeClr val="accent1"/>
                    </a:solidFill>
                  </a:rPr>
                  <a:t>통계적 유의성이 있는가</a:t>
                </a:r>
                <a:r>
                  <a:rPr lang="en-US" altLang="ko-KR" dirty="0" smtClean="0">
                    <a:solidFill>
                      <a:schemeClr val="accent1"/>
                    </a:solidFill>
                  </a:rPr>
                  <a:t>?)</a:t>
                </a:r>
                <a:endParaRPr lang="en-US" altLang="ko-K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14" y="2316480"/>
                <a:ext cx="5251269" cy="4247317"/>
              </a:xfrm>
              <a:prstGeom prst="rect">
                <a:avLst/>
              </a:prstGeom>
              <a:blipFill rotWithShape="0">
                <a:blip r:embed="rId2"/>
                <a:stretch>
                  <a:fillRect l="-1045" t="-717" r="-3252" b="-12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독립 집단의 </a:t>
            </a:r>
            <a:r>
              <a:rPr lang="ko-KR" altLang="en-US" dirty="0" err="1" smtClean="0"/>
              <a:t>모비율이</a:t>
            </a:r>
            <a:r>
              <a:rPr lang="ko-KR" altLang="en-US" dirty="0" smtClean="0"/>
              <a:t> 같은지 검정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690688"/>
                <a:ext cx="4267200" cy="933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H0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H1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267200" cy="933654"/>
              </a:xfrm>
              <a:prstGeom prst="rect">
                <a:avLst/>
              </a:prstGeom>
              <a:blipFill rotWithShape="0">
                <a:blip r:embed="rId2"/>
                <a:stretch>
                  <a:fillRect l="-1286" t="-3247" b="-7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14748" y="2271033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주장하고자 </a:t>
            </a:r>
            <a:r>
              <a:rPr lang="ko-KR" altLang="en-US" dirty="0" smtClean="0">
                <a:solidFill>
                  <a:schemeClr val="accent1"/>
                </a:solidFill>
              </a:rPr>
              <a:t>하는 </a:t>
            </a:r>
            <a:r>
              <a:rPr lang="ko-KR" altLang="en-US" smtClean="0">
                <a:solidFill>
                  <a:schemeClr val="accent1"/>
                </a:solidFill>
              </a:rPr>
              <a:t>바  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smtClean="0">
                <a:solidFill>
                  <a:schemeClr val="accent1"/>
                </a:solidFill>
              </a:rPr>
              <a:t>대립가설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4748" y="1783021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귀무가설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92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독립 집단 중 </a:t>
            </a:r>
            <a:r>
              <a:rPr lang="en-US" altLang="ko-KR" dirty="0"/>
              <a:t>B</a:t>
            </a:r>
            <a:r>
              <a:rPr lang="en-US" altLang="ko-KR" dirty="0" smtClean="0"/>
              <a:t> </a:t>
            </a:r>
            <a:r>
              <a:rPr lang="ko-KR" altLang="en-US" smtClean="0"/>
              <a:t>집단의 모비율이 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큰지 검정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690688"/>
                <a:ext cx="4267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H0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H1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2672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286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14748" y="2271033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주장하고자 </a:t>
            </a:r>
            <a:r>
              <a:rPr lang="ko-KR" altLang="en-US" dirty="0" smtClean="0">
                <a:solidFill>
                  <a:schemeClr val="accent1"/>
                </a:solidFill>
              </a:rPr>
              <a:t>하는 </a:t>
            </a:r>
            <a:r>
              <a:rPr lang="ko-KR" altLang="en-US" smtClean="0">
                <a:solidFill>
                  <a:schemeClr val="accent1"/>
                </a:solidFill>
              </a:rPr>
              <a:t>바  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smtClean="0">
                <a:solidFill>
                  <a:schemeClr val="accent1"/>
                </a:solidFill>
              </a:rPr>
              <a:t>대립가설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4748" y="1783021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귀무가설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49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ko-KR" altLang="en-US" smtClean="0"/>
              <a:t>집단과 </a:t>
            </a:r>
            <a:r>
              <a:rPr lang="en-US" altLang="ko-KR" dirty="0" smtClean="0"/>
              <a:t>B </a:t>
            </a:r>
            <a:r>
              <a:rPr lang="ko-KR" altLang="en-US" smtClean="0"/>
              <a:t>집단의 비율</a:t>
            </a:r>
            <a:r>
              <a:rPr lang="en-US" altLang="ko-KR" dirty="0" smtClean="0"/>
              <a:t>(</a:t>
            </a:r>
            <a:r>
              <a:rPr lang="ko-KR" altLang="en-US" smtClean="0"/>
              <a:t>전환율</a:t>
            </a:r>
            <a:r>
              <a:rPr lang="en-US" altLang="ko-KR" dirty="0" smtClean="0"/>
              <a:t>) </a:t>
            </a:r>
            <a:r>
              <a:rPr lang="ko-KR" altLang="en-US" smtClean="0"/>
              <a:t>차이에 대한 신뢰구간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5030" y="6211669"/>
            <a:ext cx="690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신뢰구간이 </a:t>
            </a:r>
            <a:r>
              <a:rPr lang="en-US" altLang="ko-KR" dirty="0" smtClean="0"/>
              <a:t>0</a:t>
            </a:r>
            <a:r>
              <a:rPr lang="ko-KR" altLang="en-US" smtClean="0"/>
              <a:t>을 포함하면 차이가 없음을 의미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080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표본 크기 계산 </a:t>
            </a:r>
            <a:r>
              <a:rPr lang="en-US" altLang="ko-KR" dirty="0" smtClean="0"/>
              <a:t>[</a:t>
            </a:r>
            <a:r>
              <a:rPr lang="ko-KR" altLang="en-US" smtClean="0"/>
              <a:t>실험 설계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992779" y="1892218"/>
                <a:ext cx="10361021" cy="231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 smtClean="0"/>
                  <a:t> 95%</a:t>
                </a:r>
                <a:r>
                  <a:rPr lang="ko-KR" altLang="en-US" smtClean="0"/>
                  <a:t>의 신뢰도</a:t>
                </a:r>
                <a:r>
                  <a:rPr lang="en-US" altLang="ko-KR" dirty="0" smtClean="0"/>
                  <a:t>(0.05</a:t>
                </a:r>
                <a:r>
                  <a:rPr lang="ko-KR" altLang="en-US" smtClean="0"/>
                  <a:t>의 유의수준 </a:t>
                </a:r>
                <a:r>
                  <a:rPr lang="en-US" altLang="ko-KR" dirty="0" smtClean="0"/>
                  <a:t>= 1</a:t>
                </a:r>
                <a:r>
                  <a:rPr lang="ko-KR" altLang="en-US" smtClean="0"/>
                  <a:t>종오류 </a:t>
                </a:r>
                <a:r>
                  <a:rPr lang="en-US" altLang="ko-KR" dirty="0" smtClean="0"/>
                  <a:t>5% </a:t>
                </a:r>
                <a:r>
                  <a:rPr lang="ko-KR" altLang="en-US" smtClean="0"/>
                  <a:t>수준</a:t>
                </a:r>
                <a:r>
                  <a:rPr lang="en-US" altLang="ko-KR" dirty="0" smtClean="0"/>
                  <a:t>) </a:t>
                </a:r>
                <a:r>
                  <a:rPr lang="ko-KR" altLang="en-US" smtClean="0"/>
                  <a:t>에서 모비율 차이가 </a:t>
                </a:r>
                <a:r>
                  <a:rPr lang="en-US" altLang="ko-KR" dirty="0" smtClean="0"/>
                  <a:t>8% </a:t>
                </a:r>
                <a:r>
                  <a:rPr lang="ko-KR" altLang="en-US" smtClean="0"/>
                  <a:t>일때</a:t>
                </a:r>
                <a:r>
                  <a:rPr lang="en-US" altLang="ko-KR" dirty="0" smtClean="0"/>
                  <a:t>, </a:t>
                </a:r>
                <a:r>
                  <a:rPr lang="ko-KR" altLang="en-US" smtClean="0"/>
                  <a:t>이를 잡아낼 확률이 </a:t>
                </a:r>
                <a:r>
                  <a:rPr lang="en-US" altLang="ko-KR" dirty="0" smtClean="0"/>
                  <a:t>80%</a:t>
                </a:r>
                <a:r>
                  <a:rPr lang="ko-KR" altLang="en-US" smtClean="0"/>
                  <a:t>가 되게 하기 위한 샘플 사이즈는 </a:t>
                </a:r>
                <a:r>
                  <a:rPr lang="en-US" altLang="ko-KR" dirty="0" smtClean="0"/>
                  <a:t>?</a:t>
                </a:r>
                <a:r>
                  <a:rPr lang="ko-KR" altLang="en-US" smtClean="0"/>
                  <a:t>  </a:t>
                </a:r>
                <a:r>
                  <a:rPr lang="en-US" altLang="ko-KR" dirty="0" smtClean="0"/>
                  <a:t>&lt;&lt;1</a:t>
                </a:r>
                <a:r>
                  <a:rPr lang="ko-KR" altLang="en-US" smtClean="0"/>
                  <a:t>종오류와 검정력 통제하는 방법</a:t>
                </a:r>
                <a:r>
                  <a:rPr lang="en-US" altLang="ko-KR" dirty="0" smtClean="0"/>
                  <a:t>&gt;&gt;</a:t>
                </a:r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endParaRPr lang="en-US" altLang="ko-KR" dirty="0"/>
              </a:p>
              <a:p>
                <a:pPr marL="285750" indent="-285750">
                  <a:buFont typeface="Symbol" panose="05050102010706020507" pitchFamily="18" charset="2"/>
                  <a:buChar char="Þ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=2.8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ó"/>
                </a:pPr>
                <a:r>
                  <a:rPr lang="en-US" altLang="ko-KR" dirty="0" smtClean="0">
                    <a:sym typeface="Wingdings" panose="05000000000000000000" pitchFamily="2" charset="2"/>
                  </a:rPr>
                  <a:t>N = 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2.8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marL="285750" indent="-285750">
                  <a:buFont typeface="Wingdings" panose="05000000000000000000" pitchFamily="2" charset="2"/>
                  <a:buChar char="ó"/>
                </a:pPr>
                <a:endParaRPr lang="en-US" altLang="ko-KR" dirty="0"/>
              </a:p>
              <a:p>
                <a:r>
                  <a:rPr lang="en-US" altLang="ko-KR" dirty="0" smtClean="0"/>
                  <a:t>(</a:t>
                </a:r>
                <a:r>
                  <a:rPr lang="ko-KR" altLang="en-US" smtClean="0"/>
                  <a:t>유도과정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79" y="1892218"/>
                <a:ext cx="10361021" cy="2318007"/>
              </a:xfrm>
              <a:prstGeom prst="rect">
                <a:avLst/>
              </a:prstGeom>
              <a:blipFill rotWithShape="0">
                <a:blip r:embed="rId2"/>
                <a:stretch>
                  <a:fillRect l="-529" t="-1312" b="-2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12BB60C-5BEC-46C6-E722-B29F78D73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52E594B-86BB-0691-DABC-CE81B191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무작위 </a:t>
            </a:r>
            <a:r>
              <a:rPr lang="ko-KR" altLang="en-US" smtClean="0"/>
              <a:t>배정으로 </a:t>
            </a:r>
            <a:r>
              <a:rPr lang="en-US" altLang="ko-KR" dirty="0" err="1" smtClean="0"/>
              <a:t>ignorability</a:t>
            </a:r>
            <a:r>
              <a:rPr lang="en-US" altLang="ko-KR" dirty="0" smtClean="0"/>
              <a:t> </a:t>
            </a:r>
            <a:r>
              <a:rPr lang="ko-KR" altLang="en-US" smtClean="0"/>
              <a:t>확립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7C5D2127-D527-6CE9-AC8A-D9C446DAF783}"/>
                  </a:ext>
                </a:extLst>
              </p:cNvPr>
              <p:cNvSpPr txBox="1"/>
              <p:nvPr/>
            </p:nvSpPr>
            <p:spPr>
              <a:xfrm>
                <a:off x="728870" y="2617304"/>
                <a:ext cx="861391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=1] 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=0] =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altLang="ko-KR" dirty="0">
                  <a:solidFill>
                    <a:schemeClr val="accent1"/>
                  </a:solidFill>
                </a:endParaRPr>
              </a:p>
              <a:p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=1] 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=1]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=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=1]  −  </m:t>
                    </m:r>
                    <m:d>
                      <m:dPr>
                        <m:begChr m:val="{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=0] }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5D2127-D527-6CE9-AC8A-D9C446DAF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70" y="2617304"/>
                <a:ext cx="8613913" cy="2308324"/>
              </a:xfrm>
              <a:prstGeom prst="rect">
                <a:avLst/>
              </a:prstGeom>
              <a:blipFill>
                <a:blip r:embed="rId3"/>
                <a:stretch>
                  <a:fillRect l="-6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1BAAD8-997A-B3DA-D961-9D433817136E}"/>
              </a:ext>
            </a:extLst>
          </p:cNvPr>
          <p:cNvSpPr txBox="1"/>
          <p:nvPr/>
        </p:nvSpPr>
        <p:spPr>
          <a:xfrm>
            <a:off x="1868557" y="4415426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ATT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1EDBD2A-5954-ED9B-D86F-5CD6F8CCDEA0}"/>
              </a:ext>
            </a:extLst>
          </p:cNvPr>
          <p:cNvSpPr txBox="1"/>
          <p:nvPr/>
        </p:nvSpPr>
        <p:spPr>
          <a:xfrm>
            <a:off x="4678018" y="4415426"/>
            <a:ext cx="466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BIAS (= Base </a:t>
            </a:r>
            <a:r>
              <a:rPr lang="ko-KR" altLang="en-US" smtClean="0">
                <a:solidFill>
                  <a:srgbClr val="FF0000"/>
                </a:solidFill>
              </a:rPr>
              <a:t>상태에서의 두 집단의 차이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281FE4BA-BB92-B9C4-168A-95E79EDC0892}"/>
              </a:ext>
            </a:extLst>
          </p:cNvPr>
          <p:cNvSpPr txBox="1"/>
          <p:nvPr/>
        </p:nvSpPr>
        <p:spPr>
          <a:xfrm>
            <a:off x="612061" y="5246422"/>
            <a:ext cx="10204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무작위 배정을 하면</a:t>
            </a:r>
            <a:r>
              <a:rPr lang="en-US" altLang="ko-KR" dirty="0" smtClean="0"/>
              <a:t>, </a:t>
            </a:r>
            <a:r>
              <a:rPr lang="en-US" altLang="ko-KR" dirty="0" smtClean="0"/>
              <a:t>T=1</a:t>
            </a:r>
            <a:r>
              <a:rPr lang="ko-KR" altLang="en-US" smtClean="0"/>
              <a:t>인 집단과 </a:t>
            </a:r>
            <a:r>
              <a:rPr lang="en-US" altLang="ko-KR" dirty="0" smtClean="0"/>
              <a:t>T=0</a:t>
            </a:r>
            <a:r>
              <a:rPr lang="ko-KR" altLang="en-US" smtClean="0"/>
              <a:t>인 집단이 본질적으로 같아지므로</a:t>
            </a:r>
            <a:r>
              <a:rPr lang="en-US" altLang="ko-KR" dirty="0" smtClean="0"/>
              <a:t>(</a:t>
            </a:r>
            <a:r>
              <a:rPr lang="ko-KR" altLang="en-US" smtClean="0"/>
              <a:t>정확히는 근사적으로</a:t>
            </a:r>
            <a:r>
              <a:rPr lang="en-US" altLang="ko-KR" dirty="0" smtClean="0"/>
              <a:t>), </a:t>
            </a:r>
            <a:r>
              <a:rPr lang="en-US" altLang="ko-KR" dirty="0" smtClean="0">
                <a:solidFill>
                  <a:srgbClr val="FF0000"/>
                </a:solidFill>
              </a:rPr>
              <a:t>BIAS</a:t>
            </a:r>
            <a:r>
              <a:rPr lang="ko-KR" altLang="en-US" smtClean="0"/>
              <a:t>가</a:t>
            </a:r>
            <a:r>
              <a:rPr lang="en-US" altLang="ko-KR" dirty="0"/>
              <a:t> </a:t>
            </a:r>
            <a:r>
              <a:rPr lang="en-US" altLang="ko-KR" dirty="0" smtClean="0"/>
              <a:t>0</a:t>
            </a:r>
            <a:r>
              <a:rPr lang="ko-KR" altLang="en-US" smtClean="0"/>
              <a:t>이 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이러한 무작위 통제 실험</a:t>
            </a:r>
            <a:r>
              <a:rPr lang="en-US" altLang="ko-KR" dirty="0" smtClean="0"/>
              <a:t>(Randomized Control Trial) </a:t>
            </a:r>
            <a:r>
              <a:rPr lang="ko-KR" altLang="en-US" smtClean="0"/>
              <a:t>을 통해 </a:t>
            </a:r>
            <a:r>
              <a:rPr lang="en-US" altLang="ko-KR" dirty="0" smtClean="0"/>
              <a:t>BIAS</a:t>
            </a:r>
            <a:r>
              <a:rPr lang="ko-KR" altLang="en-US" smtClean="0"/>
              <a:t>를 </a:t>
            </a:r>
            <a:r>
              <a:rPr lang="en-US" altLang="ko-KR" dirty="0" smtClean="0"/>
              <a:t>0</a:t>
            </a:r>
            <a:r>
              <a:rPr lang="ko-KR" altLang="en-US" smtClean="0"/>
              <a:t>으로 만들수 있음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 IT</a:t>
            </a:r>
            <a:r>
              <a:rPr lang="ko-KR" altLang="en-US" smtClean="0">
                <a:sym typeface="Wingdings" panose="05000000000000000000" pitchFamily="2" charset="2"/>
              </a:rPr>
              <a:t>업계에서는 </a:t>
            </a:r>
            <a:r>
              <a:rPr lang="en-US" altLang="ko-KR" dirty="0" smtClean="0">
                <a:sym typeface="Wingdings" panose="05000000000000000000" pitchFamily="2" charset="2"/>
              </a:rPr>
              <a:t>RCT</a:t>
            </a:r>
            <a:r>
              <a:rPr lang="ko-KR" altLang="en-US" smtClean="0">
                <a:sym typeface="Wingdings" panose="05000000000000000000" pitchFamily="2" charset="2"/>
              </a:rPr>
              <a:t>의 일환으로 </a:t>
            </a:r>
            <a:r>
              <a:rPr lang="en-US" altLang="ko-KR" dirty="0" smtClean="0">
                <a:sym typeface="Wingdings" panose="05000000000000000000" pitchFamily="2" charset="2"/>
              </a:rPr>
              <a:t>A/B test </a:t>
            </a:r>
            <a:r>
              <a:rPr lang="ko-KR" altLang="en-US" smtClean="0">
                <a:sym typeface="Wingdings" panose="05000000000000000000" pitchFamily="2" charset="2"/>
              </a:rPr>
              <a:t>즐겨 사용함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87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A/B test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89166" y="1950720"/>
            <a:ext cx="1454331" cy="2629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14801" y="1950719"/>
            <a:ext cx="1454331" cy="2629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54926" y="292608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안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32812" y="292608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smtClean="0"/>
              <a:t>안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38200" y="2290354"/>
            <a:ext cx="5632269" cy="18113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8" idx="0"/>
          </p:cNvCxnSpPr>
          <p:nvPr/>
        </p:nvCxnSpPr>
        <p:spPr>
          <a:xfrm rot="16200000" flipH="1">
            <a:off x="4143646" y="1801042"/>
            <a:ext cx="2899955" cy="3878579"/>
          </a:xfrm>
          <a:prstGeom prst="bentConnector4">
            <a:avLst>
              <a:gd name="adj1" fmla="val -7883"/>
              <a:gd name="adj2" fmla="val 863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7794172" y="4961709"/>
            <a:ext cx="539931" cy="457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464731" y="4961709"/>
            <a:ext cx="142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user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88777" y="3561806"/>
            <a:ext cx="350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P(A</a:t>
            </a:r>
            <a:r>
              <a:rPr lang="ko-KR" altLang="en-US" smtClean="0"/>
              <a:t>를 받을 확률</a:t>
            </a:r>
            <a:r>
              <a:rPr lang="en-US" altLang="ko-KR" dirty="0" smtClean="0"/>
              <a:t>) = p1</a:t>
            </a:r>
          </a:p>
          <a:p>
            <a:r>
              <a:rPr lang="en-US" altLang="ko-KR" dirty="0" smtClean="0"/>
              <a:t>P(B</a:t>
            </a:r>
            <a:r>
              <a:rPr lang="ko-KR" altLang="en-US" smtClean="0"/>
              <a:t>를 받을 확률</a:t>
            </a:r>
            <a:r>
              <a:rPr lang="en-US" altLang="ko-KR" dirty="0" smtClean="0"/>
              <a:t>) = 1-p1</a:t>
            </a:r>
          </a:p>
          <a:p>
            <a:endParaRPr lang="en-US" altLang="ko-KR" dirty="0"/>
          </a:p>
          <a:p>
            <a:r>
              <a:rPr lang="ko-KR" altLang="en-US" dirty="0" smtClean="0"/>
              <a:t>확률은 일정하게</a:t>
            </a:r>
            <a:r>
              <a:rPr lang="en-US" altLang="ko-KR" dirty="0" smtClean="0"/>
              <a:t>… </a:t>
            </a:r>
            <a:r>
              <a:rPr lang="ko-KR" altLang="en-US" smtClean="0"/>
              <a:t>무작위 배정</a:t>
            </a: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490754" y="5894476"/>
            <a:ext cx="1454331" cy="83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41623" y="5894476"/>
            <a:ext cx="1454331" cy="8394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15" idx="3"/>
            <a:endCxn id="16" idx="1"/>
          </p:cNvCxnSpPr>
          <p:nvPr/>
        </p:nvCxnSpPr>
        <p:spPr>
          <a:xfrm>
            <a:off x="6945085" y="6312488"/>
            <a:ext cx="596538" cy="17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76954" y="5989322"/>
            <a:ext cx="1976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두 집단간 평균 비교</a:t>
            </a: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88571" y="14978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68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점 추정치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54926" y="2926080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</a:t>
            </a:r>
            <a:r>
              <a:rPr lang="ko-KR" altLang="en-US" smtClean="0">
                <a:solidFill>
                  <a:schemeClr val="bg1"/>
                </a:solidFill>
              </a:rPr>
              <a:t>안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38200" y="2063931"/>
            <a:ext cx="1574074" cy="2847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72246" y="2063931"/>
            <a:ext cx="1574074" cy="28477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76942" y="4961711"/>
            <a:ext cx="239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A </a:t>
            </a:r>
            <a:r>
              <a:rPr lang="ko-KR" altLang="en-US" smtClean="0"/>
              <a:t>받은 집단의 </a:t>
            </a:r>
            <a:endParaRPr lang="en-US" altLang="ko-KR" dirty="0" smtClean="0"/>
          </a:p>
          <a:p>
            <a:r>
              <a:rPr lang="ko-KR" altLang="en-US" dirty="0" err="1" smtClean="0"/>
              <a:t>클릭수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6154" y="4961711"/>
            <a:ext cx="2399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</a:t>
            </a:r>
            <a:r>
              <a:rPr lang="en-US" altLang="ko-KR" dirty="0"/>
              <a:t>B</a:t>
            </a:r>
            <a:r>
              <a:rPr lang="en-US" altLang="ko-KR" dirty="0" smtClean="0"/>
              <a:t> </a:t>
            </a:r>
            <a:r>
              <a:rPr lang="ko-KR" altLang="en-US" smtClean="0"/>
              <a:t>받은 집단의 </a:t>
            </a:r>
            <a:endParaRPr lang="en-US" altLang="ko-KR" dirty="0" smtClean="0"/>
          </a:p>
          <a:p>
            <a:r>
              <a:rPr lang="ko-KR" altLang="en-US" dirty="0" err="1" smtClean="0"/>
              <a:t>클릭수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272541" y="2195120"/>
            <a:ext cx="618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2</a:t>
            </a:r>
          </a:p>
          <a:p>
            <a:r>
              <a:rPr lang="en-US" altLang="ko-KR" dirty="0" smtClean="0"/>
              <a:t>3</a:t>
            </a:r>
          </a:p>
          <a:p>
            <a:r>
              <a:rPr lang="en-US" altLang="ko-KR" dirty="0"/>
              <a:t>6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836126" y="2195120"/>
            <a:ext cx="6183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</a:p>
          <a:p>
            <a:r>
              <a:rPr lang="en-US" altLang="ko-KR" dirty="0"/>
              <a:t>4</a:t>
            </a:r>
            <a:endParaRPr lang="en-US" altLang="ko-KR" dirty="0" smtClean="0"/>
          </a:p>
          <a:p>
            <a:r>
              <a:rPr lang="en-US" altLang="ko-KR" dirty="0"/>
              <a:t>3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endParaRPr lang="en-US" altLang="ko-KR" dirty="0" smtClean="0"/>
          </a:p>
          <a:p>
            <a:r>
              <a:rPr lang="en-US" altLang="ko-KR" dirty="0" smtClean="0"/>
              <a:t>8</a:t>
            </a:r>
          </a:p>
          <a:p>
            <a:r>
              <a:rPr lang="en-US" altLang="ko-KR" dirty="0" smtClean="0"/>
              <a:t>10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008914" y="2316480"/>
            <a:ext cx="52512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</a:t>
            </a:r>
            <a:r>
              <a:rPr lang="en-US" altLang="ko-KR" dirty="0" smtClean="0"/>
              <a:t>A </a:t>
            </a:r>
            <a:r>
              <a:rPr lang="ko-KR" altLang="en-US" smtClean="0"/>
              <a:t>받은 집단의 클릭수에 대한 기댓값</a:t>
            </a:r>
            <a:endParaRPr lang="en-US" altLang="ko-KR" dirty="0" smtClean="0"/>
          </a:p>
          <a:p>
            <a:r>
              <a:rPr lang="en-US" altLang="ko-KR" dirty="0" smtClean="0"/>
              <a:t>E( Y | T= A) = ?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화면 </a:t>
            </a:r>
            <a:r>
              <a:rPr lang="en-US" altLang="ko-KR" dirty="0" smtClean="0"/>
              <a:t>B </a:t>
            </a:r>
            <a:r>
              <a:rPr lang="ko-KR" altLang="en-US"/>
              <a:t>받은 집단의 클릭수에 대한 기댓값</a:t>
            </a:r>
            <a:endParaRPr lang="en-US" altLang="ko-KR" dirty="0"/>
          </a:p>
          <a:p>
            <a:r>
              <a:rPr lang="en-US" altLang="ko-KR" dirty="0"/>
              <a:t>E( Y | T= </a:t>
            </a:r>
            <a:r>
              <a:rPr lang="en-US" altLang="ko-KR" dirty="0" smtClean="0"/>
              <a:t>B) </a:t>
            </a:r>
            <a:r>
              <a:rPr lang="en-US" altLang="ko-KR" dirty="0"/>
              <a:t>= 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이에 대한 </a:t>
            </a:r>
            <a:r>
              <a:rPr lang="ko-KR" altLang="en-US" dirty="0" err="1" smtClean="0"/>
              <a:t>점추정치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smtClean="0"/>
              <a:t>표본평균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>
                <a:solidFill>
                  <a:schemeClr val="accent1"/>
                </a:solidFill>
              </a:rPr>
              <a:t>Q.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A</a:t>
            </a:r>
            <a:r>
              <a:rPr lang="ko-KR" altLang="en-US" smtClean="0">
                <a:solidFill>
                  <a:schemeClr val="accent1"/>
                </a:solidFill>
              </a:rPr>
              <a:t>집단의 표본 평균 </a:t>
            </a:r>
            <a:r>
              <a:rPr lang="en-US" altLang="ko-KR" dirty="0" smtClean="0">
                <a:solidFill>
                  <a:schemeClr val="accent1"/>
                </a:solidFill>
              </a:rPr>
              <a:t>: 3.4,  </a:t>
            </a:r>
          </a:p>
          <a:p>
            <a:r>
              <a:rPr lang="en-US" altLang="ko-KR" dirty="0" smtClean="0">
                <a:solidFill>
                  <a:schemeClr val="accent1"/>
                </a:solidFill>
              </a:rPr>
              <a:t>B</a:t>
            </a:r>
            <a:r>
              <a:rPr lang="ko-KR" altLang="en-US" smtClean="0">
                <a:solidFill>
                  <a:schemeClr val="accent1"/>
                </a:solidFill>
              </a:rPr>
              <a:t>집단의 표본 평균 </a:t>
            </a:r>
            <a:r>
              <a:rPr lang="en-US" altLang="ko-KR" dirty="0" smtClean="0">
                <a:solidFill>
                  <a:schemeClr val="accent1"/>
                </a:solidFill>
              </a:rPr>
              <a:t>: 5.6 </a:t>
            </a:r>
            <a:r>
              <a:rPr lang="ko-KR" altLang="en-US" smtClean="0">
                <a:solidFill>
                  <a:schemeClr val="accent1"/>
                </a:solidFill>
              </a:rPr>
              <a:t>이라고 할 때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</a:p>
          <a:p>
            <a:endParaRPr lang="en-US" altLang="ko-KR" dirty="0">
              <a:solidFill>
                <a:schemeClr val="accent1"/>
              </a:solidFill>
            </a:endParaRPr>
          </a:p>
          <a:p>
            <a:r>
              <a:rPr lang="ko-KR" altLang="en-US" dirty="0" smtClean="0">
                <a:solidFill>
                  <a:schemeClr val="accent1"/>
                </a:solidFill>
              </a:rPr>
              <a:t>화면 </a:t>
            </a:r>
            <a:r>
              <a:rPr lang="en-US" altLang="ko-KR" dirty="0" smtClean="0">
                <a:solidFill>
                  <a:schemeClr val="accent1"/>
                </a:solidFill>
              </a:rPr>
              <a:t>B</a:t>
            </a:r>
            <a:r>
              <a:rPr lang="ko-KR" altLang="en-US" smtClean="0">
                <a:solidFill>
                  <a:schemeClr val="accent1"/>
                </a:solidFill>
              </a:rPr>
              <a:t>가 화면 </a:t>
            </a:r>
            <a:r>
              <a:rPr lang="en-US" altLang="ko-KR" dirty="0" smtClean="0">
                <a:solidFill>
                  <a:schemeClr val="accent1"/>
                </a:solidFill>
              </a:rPr>
              <a:t>A</a:t>
            </a:r>
            <a:r>
              <a:rPr lang="ko-KR" altLang="en-US" smtClean="0">
                <a:solidFill>
                  <a:schemeClr val="accent1"/>
                </a:solidFill>
              </a:rPr>
              <a:t>에 비해 우수하다고 주장할 수 있는가</a:t>
            </a:r>
            <a:r>
              <a:rPr lang="en-US" altLang="ko-KR" dirty="0" smtClean="0">
                <a:solidFill>
                  <a:schemeClr val="accent1"/>
                </a:solidFill>
              </a:rPr>
              <a:t>?? (</a:t>
            </a:r>
            <a:r>
              <a:rPr lang="ko-KR" altLang="en-US" smtClean="0">
                <a:solidFill>
                  <a:schemeClr val="accent1"/>
                </a:solidFill>
              </a:rPr>
              <a:t>통계적 유의성이 있는가</a:t>
            </a:r>
            <a:r>
              <a:rPr lang="en-US" altLang="ko-KR" dirty="0" smtClean="0">
                <a:solidFill>
                  <a:schemeClr val="accent1"/>
                </a:solidFill>
              </a:rPr>
              <a:t>?)</a:t>
            </a:r>
            <a:endParaRPr lang="en-US" altLang="ko-K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8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독립 집단의 모평균이 같은지 검정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690688"/>
                <a:ext cx="4267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H0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H1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2672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286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14748" y="2271033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주장하고자 </a:t>
            </a:r>
            <a:r>
              <a:rPr lang="ko-KR" altLang="en-US" dirty="0" smtClean="0">
                <a:solidFill>
                  <a:schemeClr val="accent1"/>
                </a:solidFill>
              </a:rPr>
              <a:t>하는 </a:t>
            </a:r>
            <a:r>
              <a:rPr lang="ko-KR" altLang="en-US" smtClean="0">
                <a:solidFill>
                  <a:schemeClr val="accent1"/>
                </a:solidFill>
              </a:rPr>
              <a:t>바  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smtClean="0">
                <a:solidFill>
                  <a:schemeClr val="accent1"/>
                </a:solidFill>
              </a:rPr>
              <a:t>대립가설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4748" y="1783021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귀무가설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3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두 독립 집단 중 </a:t>
            </a:r>
            <a:r>
              <a:rPr lang="en-US" altLang="ko-KR" dirty="0"/>
              <a:t>B</a:t>
            </a:r>
            <a:r>
              <a:rPr lang="en-US" altLang="ko-KR" dirty="0" smtClean="0"/>
              <a:t> </a:t>
            </a:r>
            <a:r>
              <a:rPr lang="ko-KR" altLang="en-US" smtClean="0"/>
              <a:t>집단의 모평균이 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mtClean="0"/>
              <a:t>큰지 검정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38200" y="1690688"/>
                <a:ext cx="4267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H0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H1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267200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1286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614748" y="2271033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주장하고자 </a:t>
            </a:r>
            <a:r>
              <a:rPr lang="ko-KR" altLang="en-US" dirty="0" smtClean="0">
                <a:solidFill>
                  <a:schemeClr val="accent1"/>
                </a:solidFill>
              </a:rPr>
              <a:t>하는 </a:t>
            </a:r>
            <a:r>
              <a:rPr lang="ko-KR" altLang="en-US" smtClean="0">
                <a:solidFill>
                  <a:schemeClr val="accent1"/>
                </a:solidFill>
              </a:rPr>
              <a:t>바  </a:t>
            </a:r>
            <a:r>
              <a:rPr lang="en-US" altLang="ko-KR" dirty="0" smtClean="0">
                <a:solidFill>
                  <a:schemeClr val="accent1"/>
                </a:solidFill>
              </a:rPr>
              <a:t>(</a:t>
            </a:r>
            <a:r>
              <a:rPr lang="ko-KR" altLang="en-US" smtClean="0">
                <a:solidFill>
                  <a:schemeClr val="accent1"/>
                </a:solidFill>
              </a:rPr>
              <a:t>대립가설</a:t>
            </a:r>
            <a:r>
              <a:rPr lang="en-US" altLang="ko-KR" dirty="0" smtClean="0">
                <a:solidFill>
                  <a:schemeClr val="accent1"/>
                </a:solidFill>
              </a:rPr>
              <a:t>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4748" y="1783021"/>
            <a:ext cx="3796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 </a:t>
            </a:r>
            <a:r>
              <a:rPr lang="ko-KR" altLang="en-US" smtClean="0">
                <a:solidFill>
                  <a:schemeClr val="accent1"/>
                </a:solidFill>
              </a:rPr>
              <a:t>귀무가설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1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ko-KR" altLang="en-US" smtClean="0"/>
              <a:t>집단과 </a:t>
            </a:r>
            <a:r>
              <a:rPr lang="en-US" altLang="ko-KR" dirty="0" smtClean="0"/>
              <a:t>B </a:t>
            </a:r>
            <a:r>
              <a:rPr lang="ko-KR" altLang="en-US" smtClean="0"/>
              <a:t>집단의 차이에 대한 신뢰구간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5030" y="6211669"/>
            <a:ext cx="6905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신뢰구간이 </a:t>
            </a:r>
            <a:r>
              <a:rPr lang="en-US" altLang="ko-KR" dirty="0" smtClean="0"/>
              <a:t>0</a:t>
            </a:r>
            <a:r>
              <a:rPr lang="ko-KR" altLang="en-US" smtClean="0"/>
              <a:t>을 포함하면 차이가 없음을 의미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종오류와 </a:t>
            </a:r>
            <a:r>
              <a:rPr lang="en-US" altLang="ko-KR" dirty="0" smtClean="0"/>
              <a:t>2</a:t>
            </a:r>
            <a:r>
              <a:rPr lang="ko-KR" altLang="en-US" smtClean="0"/>
              <a:t>종오류</a:t>
            </a:r>
            <a:r>
              <a:rPr lang="en-US" altLang="ko-KR" dirty="0" smtClean="0"/>
              <a:t>, </a:t>
            </a:r>
            <a:r>
              <a:rPr lang="ko-KR" altLang="en-US" smtClean="0"/>
              <a:t>검정력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162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종오류 </a:t>
            </a:r>
            <a:r>
              <a:rPr lang="en-US" altLang="ko-KR" dirty="0" smtClean="0"/>
              <a:t>: </a:t>
            </a:r>
            <a:r>
              <a:rPr lang="ko-KR" altLang="en-US" smtClean="0"/>
              <a:t>실제로 귀무가설이 참인 상황일 때</a:t>
            </a:r>
            <a:r>
              <a:rPr lang="en-US" altLang="ko-KR" dirty="0" smtClean="0"/>
              <a:t>, </a:t>
            </a:r>
            <a:r>
              <a:rPr lang="ko-KR" altLang="en-US" smtClean="0"/>
              <a:t>귀무가설을 기각할 확률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smtClean="0"/>
              <a:t>종오류 </a:t>
            </a:r>
            <a:r>
              <a:rPr lang="en-US" altLang="ko-KR" dirty="0" smtClean="0"/>
              <a:t>: </a:t>
            </a:r>
            <a:r>
              <a:rPr lang="ko-KR" altLang="en-US" smtClean="0"/>
              <a:t>실제로 대립가설이 참인 상황일 때</a:t>
            </a:r>
            <a:r>
              <a:rPr lang="en-US" altLang="ko-KR" dirty="0" smtClean="0"/>
              <a:t>, </a:t>
            </a:r>
            <a:r>
              <a:rPr lang="ko-KR" altLang="en-US" smtClean="0"/>
              <a:t>귀무가설을 기각 못할 확률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검정력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mtClean="0"/>
              <a:t>실제로 대립가설이 참인 상황일 때</a:t>
            </a:r>
            <a:r>
              <a:rPr lang="en-US" altLang="ko-KR" dirty="0" smtClean="0"/>
              <a:t>, </a:t>
            </a:r>
            <a:r>
              <a:rPr lang="ko-KR" altLang="en-US" smtClean="0"/>
              <a:t>귀무가설을 기각할 확률 </a:t>
            </a:r>
            <a:r>
              <a:rPr lang="en-US" altLang="ko-KR" dirty="0" smtClean="0"/>
              <a:t>(= 1 – 2</a:t>
            </a:r>
            <a:r>
              <a:rPr lang="ko-KR" altLang="en-US" smtClean="0"/>
              <a:t>종오류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&lt;&lt;</a:t>
            </a:r>
            <a:r>
              <a:rPr lang="ko-KR" altLang="en-US" smtClean="0"/>
              <a:t>검정법 표준</a:t>
            </a:r>
            <a:r>
              <a:rPr lang="en-US" altLang="ko-KR" dirty="0" smtClean="0"/>
              <a:t>&gt;&gt;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smtClean="0"/>
              <a:t>종오류를 </a:t>
            </a:r>
            <a:r>
              <a:rPr lang="en-US" altLang="ko-KR" dirty="0" smtClean="0"/>
              <a:t>1% </a:t>
            </a:r>
            <a:r>
              <a:rPr lang="ko-KR" altLang="en-US" smtClean="0"/>
              <a:t>내지 </a:t>
            </a:r>
            <a:r>
              <a:rPr lang="en-US" altLang="ko-KR" dirty="0" smtClean="0"/>
              <a:t>5%</a:t>
            </a:r>
            <a:r>
              <a:rPr lang="ko-KR" altLang="en-US" smtClean="0"/>
              <a:t>로 고정시키고</a:t>
            </a:r>
            <a:r>
              <a:rPr lang="en-US" altLang="ko-KR" dirty="0" smtClean="0"/>
              <a:t>,</a:t>
            </a:r>
            <a:r>
              <a:rPr lang="ko-KR" altLang="en-US"/>
              <a:t> </a:t>
            </a:r>
            <a:r>
              <a:rPr lang="en-US" altLang="ko-KR" dirty="0" smtClean="0"/>
              <a:t>2</a:t>
            </a:r>
            <a:r>
              <a:rPr lang="ko-KR" altLang="en-US" smtClean="0"/>
              <a:t>종오류를 최소화</a:t>
            </a:r>
            <a:r>
              <a:rPr lang="en-US" altLang="ko-KR" dirty="0" smtClean="0"/>
              <a:t>(</a:t>
            </a:r>
            <a:r>
              <a:rPr lang="ko-KR" altLang="en-US" smtClean="0"/>
              <a:t>검정력을 최대화</a:t>
            </a:r>
            <a:r>
              <a:rPr lang="en-US" altLang="ko-KR" dirty="0" smtClean="0"/>
              <a:t>)</a:t>
            </a:r>
            <a:r>
              <a:rPr lang="ko-KR" altLang="en-US" smtClean="0"/>
              <a:t>하는 전략</a:t>
            </a:r>
            <a:r>
              <a:rPr lang="en-US" altLang="ko-KR" dirty="0" smtClean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유의수준 </a:t>
            </a:r>
            <a:r>
              <a:rPr lang="en-US" altLang="ko-KR" dirty="0" smtClean="0"/>
              <a:t>0.01, </a:t>
            </a:r>
            <a:r>
              <a:rPr lang="ko-KR" altLang="en-US" smtClean="0"/>
              <a:t>또는 </a:t>
            </a:r>
            <a:r>
              <a:rPr lang="en-US" altLang="ko-KR" dirty="0" smtClean="0"/>
              <a:t>0.05 </a:t>
            </a:r>
            <a:r>
              <a:rPr lang="ko-KR" altLang="en-US" smtClean="0"/>
              <a:t>하에 기각한다는 것의 의미</a:t>
            </a:r>
            <a:r>
              <a:rPr lang="en-US" altLang="ko-KR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(</a:t>
            </a:r>
            <a:r>
              <a:rPr lang="ko-KR" altLang="en-US" smtClean="0"/>
              <a:t>수리통계 참조</a:t>
            </a:r>
            <a:r>
              <a:rPr lang="en-US" altLang="ko-KR" dirty="0" smtClean="0"/>
              <a:t>) Uniformly Most Powerful Test (UMP test)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25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종오류와 </a:t>
            </a:r>
            <a:r>
              <a:rPr lang="en-US" altLang="ko-KR" dirty="0" smtClean="0"/>
              <a:t>Family Error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16290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검정법의 표준은 </a:t>
            </a:r>
            <a:r>
              <a:rPr lang="en-US" altLang="ko-KR" dirty="0" smtClean="0"/>
              <a:t>1</a:t>
            </a:r>
            <a:r>
              <a:rPr lang="ko-KR" altLang="en-US" smtClean="0"/>
              <a:t>종오류를 일정 수준으로 제어하는 것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그러나 가설 검정을 여러 번 하게 되면 그만큼 </a:t>
            </a:r>
            <a:r>
              <a:rPr lang="en-US" altLang="ko-KR" dirty="0" smtClean="0"/>
              <a:t>1</a:t>
            </a:r>
            <a:r>
              <a:rPr lang="ko-KR" altLang="en-US" smtClean="0"/>
              <a:t>종오류가 커지게 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(Ex)</a:t>
            </a:r>
          </a:p>
          <a:p>
            <a:r>
              <a:rPr lang="ko-KR" altLang="en-US" dirty="0" smtClean="0"/>
              <a:t>가설 </a:t>
            </a:r>
            <a:r>
              <a:rPr lang="en-US" altLang="ko-KR" dirty="0" smtClean="0"/>
              <a:t>1</a:t>
            </a:r>
          </a:p>
          <a:p>
            <a:r>
              <a:rPr lang="ko-KR" altLang="en-US" dirty="0" smtClean="0"/>
              <a:t>가설 </a:t>
            </a:r>
            <a:r>
              <a:rPr lang="en-US" altLang="ko-KR" dirty="0" smtClean="0"/>
              <a:t>2</a:t>
            </a:r>
          </a:p>
          <a:p>
            <a:r>
              <a:rPr lang="ko-KR" altLang="en-US" dirty="0" smtClean="0"/>
              <a:t>가설 </a:t>
            </a:r>
            <a:r>
              <a:rPr lang="en-US" altLang="ko-KR" dirty="0" smtClean="0"/>
              <a:t>3</a:t>
            </a:r>
          </a:p>
          <a:p>
            <a:endParaRPr lang="en-US" altLang="ko-KR" dirty="0"/>
          </a:p>
          <a:p>
            <a:r>
              <a:rPr lang="ko-KR" altLang="en-US" dirty="0" smtClean="0"/>
              <a:t>세가지 가설을 유의수준 </a:t>
            </a:r>
            <a:r>
              <a:rPr lang="en-US" altLang="ko-KR" dirty="0" smtClean="0"/>
              <a:t>0.05 </a:t>
            </a:r>
            <a:r>
              <a:rPr lang="ko-KR" altLang="en-US" smtClean="0"/>
              <a:t>하에서 검정하여서 </a:t>
            </a:r>
            <a:r>
              <a:rPr lang="en-US" altLang="ko-KR" dirty="0" smtClean="0"/>
              <a:t>(</a:t>
            </a:r>
            <a:r>
              <a:rPr lang="ko-KR" altLang="en-US" smtClean="0"/>
              <a:t>기각</a:t>
            </a:r>
            <a:r>
              <a:rPr lang="en-US" altLang="ko-KR" dirty="0" smtClean="0"/>
              <a:t>, </a:t>
            </a:r>
            <a:r>
              <a:rPr lang="ko-KR" altLang="en-US" smtClean="0"/>
              <a:t>기각</a:t>
            </a:r>
            <a:r>
              <a:rPr lang="en-US" altLang="ko-KR" dirty="0" smtClean="0"/>
              <a:t>, </a:t>
            </a:r>
            <a:r>
              <a:rPr lang="ko-KR" altLang="en-US" smtClean="0"/>
              <a:t>기각못함</a:t>
            </a:r>
            <a:r>
              <a:rPr lang="en-US" altLang="ko-KR" dirty="0" smtClean="0"/>
              <a:t>) </a:t>
            </a:r>
            <a:r>
              <a:rPr lang="ko-KR" altLang="en-US" smtClean="0"/>
              <a:t>을 얻어냈다고 했을 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세가지 결론이 모두 다 맞을 확률은 </a:t>
            </a:r>
            <a:r>
              <a:rPr lang="en-US" altLang="ko-KR" dirty="0" smtClean="0"/>
              <a:t>??</a:t>
            </a:r>
          </a:p>
          <a:p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세가지 가설이 모두 다 독립적인 가설들이었다면</a:t>
            </a:r>
            <a:r>
              <a:rPr lang="en-US" altLang="ko-KR" dirty="0" smtClean="0"/>
              <a:t>, </a:t>
            </a:r>
            <a:r>
              <a:rPr lang="ko-KR" altLang="en-US" smtClean="0"/>
              <a:t>세가지 가설이 모두 참인 상황에서 세가지 가설을 모두 기각하지 않을 확률은 </a:t>
            </a:r>
            <a:r>
              <a:rPr lang="en-US" altLang="ko-KR" dirty="0" smtClean="0"/>
              <a:t>(0.95) * (0.95) * (0.95) = 0.8574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smtClean="0"/>
              <a:t>이럴 경우 </a:t>
            </a:r>
            <a:r>
              <a:rPr lang="en-US" altLang="ko-KR" dirty="0" smtClean="0"/>
              <a:t>Family Error(1</a:t>
            </a:r>
            <a:r>
              <a:rPr lang="ko-KR" altLang="en-US" smtClean="0"/>
              <a:t>종오류</a:t>
            </a:r>
            <a:r>
              <a:rPr lang="en-US" altLang="ko-KR" dirty="0" smtClean="0"/>
              <a:t>)</a:t>
            </a:r>
            <a:r>
              <a:rPr lang="ko-KR" altLang="en-US" smtClean="0"/>
              <a:t>는 </a:t>
            </a:r>
            <a:r>
              <a:rPr lang="en-US" altLang="ko-KR" dirty="0" smtClean="0"/>
              <a:t>0.15</a:t>
            </a:r>
            <a:r>
              <a:rPr lang="ko-KR" altLang="en-US" smtClean="0"/>
              <a:t>가 되는 문제 발생</a:t>
            </a:r>
            <a:r>
              <a:rPr lang="en-US" altLang="ko-KR" dirty="0" smtClean="0"/>
              <a:t>!!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smtClean="0">
                <a:sym typeface="Wingdings" panose="05000000000000000000" pitchFamily="2" charset="2"/>
              </a:rPr>
              <a:t>이에 대한 해결책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smtClean="0">
                <a:sym typeface="Wingdings" panose="05000000000000000000" pitchFamily="2" charset="2"/>
              </a:rPr>
              <a:t>본페로니 등 사용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유의 확률을 </a:t>
            </a:r>
            <a:r>
              <a:rPr lang="en-US" altLang="ko-KR" dirty="0" smtClean="0">
                <a:sym typeface="Wingdings" panose="05000000000000000000" pitchFamily="2" charset="2"/>
              </a:rPr>
              <a:t>0.05/3 </a:t>
            </a:r>
            <a:r>
              <a:rPr lang="ko-KR" altLang="en-US" smtClean="0">
                <a:sym typeface="Wingdings" panose="05000000000000000000" pitchFamily="2" charset="2"/>
              </a:rPr>
              <a:t>으로 낮추어 검정 </a:t>
            </a:r>
            <a:r>
              <a:rPr lang="en-US" altLang="ko-KR" dirty="0" smtClean="0">
                <a:sym typeface="Wingdings" panose="05000000000000000000" pitchFamily="2" charset="2"/>
              </a:rPr>
              <a:t>; but </a:t>
            </a:r>
            <a:r>
              <a:rPr lang="ko-KR" altLang="en-US" smtClean="0">
                <a:sym typeface="Wingdings" panose="05000000000000000000" pitchFamily="2" charset="2"/>
              </a:rPr>
              <a:t>검정력 손실</a:t>
            </a:r>
            <a:r>
              <a:rPr lang="en-US" altLang="ko-KR" dirty="0" smtClean="0">
                <a:sym typeface="Wingdings" panose="05000000000000000000" pitchFamily="2" charset="2"/>
              </a:rPr>
              <a:t>…)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88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731</Words>
  <Application>Microsoft Office PowerPoint</Application>
  <PresentationFormat>와이드스크린</PresentationFormat>
  <Paragraphs>196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Symbol</vt:lpstr>
      <vt:lpstr>Wingdings</vt:lpstr>
      <vt:lpstr>Office 테마</vt:lpstr>
      <vt:lpstr>인과추론 스터디 2주차</vt:lpstr>
      <vt:lpstr>무작위 배정으로 ignorability 확립</vt:lpstr>
      <vt:lpstr>A/B test</vt:lpstr>
      <vt:lpstr>점 추정치</vt:lpstr>
      <vt:lpstr>두 독립 집단의 모평균이 같은지 검정 </vt:lpstr>
      <vt:lpstr>두 독립 집단 중 B 집단의 모평균이 더 큰지 검정</vt:lpstr>
      <vt:lpstr>A 집단과 B 집단의 차이에 대한 신뢰구간</vt:lpstr>
      <vt:lpstr>1종오류와 2종오류, 검정력</vt:lpstr>
      <vt:lpstr>1종오류와 Family Error</vt:lpstr>
      <vt:lpstr>빅데이터와 Family Error</vt:lpstr>
      <vt:lpstr>비열등성 시험 (noninferiority testing)</vt:lpstr>
      <vt:lpstr>비율에 대한 점 추정치</vt:lpstr>
      <vt:lpstr>두 독립 집단의 모비율이 같은지 검정 </vt:lpstr>
      <vt:lpstr>두 독립 집단 중 B 집단의 모비율이 더 큰지 검정</vt:lpstr>
      <vt:lpstr>A 집단과 B 집단의 비율(전환율) 차이에 대한 신뢰구간</vt:lpstr>
      <vt:lpstr>필요한 표본 크기 계산 [실험 설계]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user</cp:lastModifiedBy>
  <cp:revision>8</cp:revision>
  <dcterms:created xsi:type="dcterms:W3CDTF">2025-02-09T11:11:28Z</dcterms:created>
  <dcterms:modified xsi:type="dcterms:W3CDTF">2025-02-17T07:53:25Z</dcterms:modified>
</cp:coreProperties>
</file>