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9" r:id="rId4"/>
    <p:sldId id="280" r:id="rId5"/>
    <p:sldId id="275" r:id="rId6"/>
    <p:sldId id="270" r:id="rId7"/>
    <p:sldId id="271" r:id="rId8"/>
    <p:sldId id="285" r:id="rId9"/>
    <p:sldId id="286" r:id="rId10"/>
    <p:sldId id="272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D964F-ABCB-49F1-834D-1D7962B0C606}" v="1093" dt="2025-03-18T13:20:07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1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  <pc:spChg chg="mod">
          <ac:chgData name="minsu kim" userId="d586a65892af6ce7" providerId="LiveId" clId="{CD6D964F-ABCB-49F1-834D-1D7962B0C606}" dt="2025-03-18T12:31:05.652" v="5801" actId="20577"/>
          <ac:spMkLst>
            <pc:docMk/>
            <pc:sldMk cId="1209716369" sldId="270"/>
            <ac:spMk id="2" creationId="{14BB1C82-A6EA-6728-B361-E427A5FC1F6A}"/>
          </ac:spMkLst>
        </pc:spChg>
        <pc:spChg chg="add mod">
          <ac:chgData name="minsu kim" userId="d586a65892af6ce7" providerId="LiveId" clId="{CD6D964F-ABCB-49F1-834D-1D7962B0C606}" dt="2025-03-18T12:36:41.466" v="6152" actId="20577"/>
          <ac:spMkLst>
            <pc:docMk/>
            <pc:sldMk cId="1209716369" sldId="270"/>
            <ac:spMk id="3" creationId="{BA1734FD-23B5-B2E9-7423-06CAC347DE34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4" creationId="{9E5E5E63-5700-346E-353C-72925DE2757F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6" creationId="{C5147D5B-75CE-388C-1298-CD73EE4EABE4}"/>
          </ac:spMkLst>
        </pc:spChg>
        <pc:spChg chg="add del mod">
          <ac:chgData name="minsu kim" userId="d586a65892af6ce7" providerId="LiveId" clId="{CD6D964F-ABCB-49F1-834D-1D7962B0C606}" dt="2025-03-18T12:31:12.552" v="5803" actId="478"/>
          <ac:spMkLst>
            <pc:docMk/>
            <pc:sldMk cId="1209716369" sldId="270"/>
            <ac:spMk id="7" creationId="{F0824C47-69B7-2BD3-ADF3-4BCF3D55CD72}"/>
          </ac:spMkLst>
        </pc:spChg>
        <pc:spChg chg="add mod">
          <ac:chgData name="minsu kim" userId="d586a65892af6ce7" providerId="LiveId" clId="{CD6D964F-ABCB-49F1-834D-1D7962B0C606}" dt="2025-03-18T12:42:21.955" v="6557" actId="20577"/>
          <ac:spMkLst>
            <pc:docMk/>
            <pc:sldMk cId="1209716369" sldId="270"/>
            <ac:spMk id="10" creationId="{58C48D28-6948-1B0C-04E9-B813E89D7888}"/>
          </ac:spMkLst>
        </pc:spChg>
        <pc:spChg chg="add mod">
          <ac:chgData name="minsu kim" userId="d586a65892af6ce7" providerId="LiveId" clId="{CD6D964F-ABCB-49F1-834D-1D7962B0C606}" dt="2025-03-18T12:43:19.321" v="6559" actId="207"/>
          <ac:spMkLst>
            <pc:docMk/>
            <pc:sldMk cId="1209716369" sldId="270"/>
            <ac:spMk id="11" creationId="{60DB78F1-65BB-8CC9-642D-FB0DCA5D257F}"/>
          </ac:spMkLst>
        </pc:spChg>
        <pc:spChg chg="add mod">
          <ac:chgData name="minsu kim" userId="d586a65892af6ce7" providerId="LiveId" clId="{CD6D964F-ABCB-49F1-834D-1D7962B0C606}" dt="2025-03-18T12:46:08.428" v="6764" actId="20577"/>
          <ac:spMkLst>
            <pc:docMk/>
            <pc:sldMk cId="1209716369" sldId="270"/>
            <ac:spMk id="12" creationId="{9EB5A7C0-ED4B-9D4E-908C-53A1244FEE72}"/>
          </ac:spMkLst>
        </pc:spChg>
        <pc:spChg chg="add mod">
          <ac:chgData name="minsu kim" userId="d586a65892af6ce7" providerId="LiveId" clId="{CD6D964F-ABCB-49F1-834D-1D7962B0C606}" dt="2025-03-18T12:45:11.383" v="6738" actId="20577"/>
          <ac:spMkLst>
            <pc:docMk/>
            <pc:sldMk cId="1209716369" sldId="270"/>
            <ac:spMk id="16" creationId="{BBF558C1-E7AB-B037-D2EB-84665CAE8DDE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19" creationId="{67F4C728-2793-08C9-5D70-97B5B20E8207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6" creationId="{A4C14245-BA56-2A7A-9AD1-C2DBA48770E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7" creationId="{833AD4C2-A692-E2D5-2301-59E1591E553D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8" creationId="{8BB9C6CC-B00E-2615-7D5C-7D3D5CDF7180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4" creationId="{0510CBA9-54E2-D999-C8D0-AEEF13662FD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7" creationId="{8AD4E2F7-1A5A-E7CE-144F-07DC87593543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8" creationId="{C0CB062C-559B-F9DD-3D96-AC91A64DE8D4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9" creationId="{C60515E6-9C91-56D4-F699-9CD26734470B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40" creationId="{F03E63FA-CD1C-4444-0819-722B4613BD23}"/>
          </ac:spMkLst>
        </pc:spChg>
        <pc:spChg chg="add del mod">
          <ac:chgData name="minsu kim" userId="d586a65892af6ce7" providerId="LiveId" clId="{CD6D964F-ABCB-49F1-834D-1D7962B0C606}" dt="2025-03-18T12:31:18.145" v="5805" actId="478"/>
          <ac:spMkLst>
            <pc:docMk/>
            <pc:sldMk cId="1209716369" sldId="270"/>
            <ac:spMk id="41" creationId="{B91BAF54-23F2-63DE-69BC-BDE0B41540FC}"/>
          </ac:spMkLst>
        </pc:spChg>
        <pc:picChg chg="add mod">
          <ac:chgData name="minsu kim" userId="d586a65892af6ce7" providerId="LiveId" clId="{CD6D964F-ABCB-49F1-834D-1D7962B0C606}" dt="2025-03-18T12:38:46.924" v="6154" actId="1076"/>
          <ac:picMkLst>
            <pc:docMk/>
            <pc:sldMk cId="1209716369" sldId="270"/>
            <ac:picMk id="8" creationId="{64613356-037B-4FE5-B607-0A471AC23EF4}"/>
          </ac:picMkLst>
        </pc:picChg>
        <pc:cxnChg chg="add">
          <ac:chgData name="minsu kim" userId="d586a65892af6ce7" providerId="LiveId" clId="{CD6D964F-ABCB-49F1-834D-1D7962B0C606}" dt="2025-03-18T12:44:21.196" v="6570" actId="11529"/>
          <ac:cxnSpMkLst>
            <pc:docMk/>
            <pc:sldMk cId="1209716369" sldId="270"/>
            <ac:cxnSpMk id="14" creationId="{879CAF77-0222-A7D0-B4C9-898C17B6A5CB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5" creationId="{0B93A4E1-9F87-4E3B-E477-40DF53086714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7" creationId="{127A176D-007C-0D0F-0CED-50B2F7DF4587}"/>
          </ac:cxnSpMkLst>
        </pc:cxnChg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  <pc:spChg chg="mod">
          <ac:chgData name="minsu kim" userId="d586a65892af6ce7" providerId="LiveId" clId="{CD6D964F-ABCB-49F1-834D-1D7962B0C606}" dt="2025-03-18T12:31:44.168" v="5828" actId="20577"/>
          <ac:spMkLst>
            <pc:docMk/>
            <pc:sldMk cId="1454344542" sldId="271"/>
            <ac:spMk id="2" creationId="{76541239-BC54-DE29-825B-6E21D04E69AE}"/>
          </ac:spMkLst>
        </pc:spChg>
        <pc:spChg chg="add mod">
          <ac:chgData name="minsu kim" userId="d586a65892af6ce7" providerId="LiveId" clId="{CD6D964F-ABCB-49F1-834D-1D7962B0C606}" dt="2025-03-18T12:48:15.743" v="7089" actId="5793"/>
          <ac:spMkLst>
            <pc:docMk/>
            <pc:sldMk cId="1454344542" sldId="271"/>
            <ac:spMk id="4" creationId="{515EE11A-A125-CAF2-C642-C2E7193681B5}"/>
          </ac:spMkLst>
        </pc:spChg>
        <pc:spChg chg="add mod">
          <ac:chgData name="minsu kim" userId="d586a65892af6ce7" providerId="LiveId" clId="{CD6D964F-ABCB-49F1-834D-1D7962B0C606}" dt="2025-03-18T12:57:52.409" v="7517" actId="20577"/>
          <ac:spMkLst>
            <pc:docMk/>
            <pc:sldMk cId="1454344542" sldId="271"/>
            <ac:spMk id="9" creationId="{70A22FFC-9E05-C78D-6829-0E0EF0F28757}"/>
          </ac:spMkLst>
        </pc:spChg>
        <pc:spChg chg="add mod">
          <ac:chgData name="minsu kim" userId="d586a65892af6ce7" providerId="LiveId" clId="{CD6D964F-ABCB-49F1-834D-1D7962B0C606}" dt="2025-03-18T13:03:30.726" v="7839" actId="207"/>
          <ac:spMkLst>
            <pc:docMk/>
            <pc:sldMk cId="1454344542" sldId="271"/>
            <ac:spMk id="10" creationId="{E394B91C-76C9-1258-0238-8629489B1EE0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2" creationId="{AEFC7F55-A6AE-A0C7-4146-969A85D49D99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3" creationId="{08B9D72E-EE1B-1F21-A229-300EED6B51F6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4" creationId="{3C0AA925-8DAF-6839-3FC7-F1DDDA0E618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6" creationId="{CB9945C8-DA9B-3853-DD61-8356F5F6659A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8" creationId="{BE3A0866-B12D-FF97-06F6-32EF23AE341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29" creationId="{B1D1C097-B182-BC74-2439-EB254C4283B5}"/>
          </ac:spMkLst>
        </pc:spChg>
        <pc:picChg chg="add del mod">
          <ac:chgData name="minsu kim" userId="d586a65892af6ce7" providerId="LiveId" clId="{CD6D964F-ABCB-49F1-834D-1D7962B0C606}" dt="2025-03-18T12:31:46.231" v="5829" actId="478"/>
          <ac:picMkLst>
            <pc:docMk/>
            <pc:sldMk cId="1454344542" sldId="271"/>
            <ac:picMk id="6" creationId="{12077966-2E1C-7FB7-156E-5E1CA0E6AE36}"/>
          </ac:picMkLst>
        </pc:picChg>
        <pc:picChg chg="add mod">
          <ac:chgData name="minsu kim" userId="d586a65892af6ce7" providerId="LiveId" clId="{CD6D964F-ABCB-49F1-834D-1D7962B0C606}" dt="2025-03-18T12:56:42.361" v="7160" actId="1076"/>
          <ac:picMkLst>
            <pc:docMk/>
            <pc:sldMk cId="1454344542" sldId="271"/>
            <ac:picMk id="8" creationId="{C28C6014-E9EE-7B10-E7DD-CF5696A2D84C}"/>
          </ac:picMkLst>
        </pc:pic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5" creationId="{9D9C2A0D-ECA7-B4E2-AB88-53E3D3C6B147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3" creationId="{687A308E-5B7C-2026-760A-0449FBDF503E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5" creationId="{8E56F8C7-97FF-521C-01C8-733BB2D5714F}"/>
          </ac:cxnSpMkLst>
        </pc:cxnChg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  <pc:spChg chg="mod">
          <ac:chgData name="minsu kim" userId="d586a65892af6ce7" providerId="LiveId" clId="{CD6D964F-ABCB-49F1-834D-1D7962B0C606}" dt="2025-03-18T12:34:06.598" v="5892" actId="20577"/>
          <ac:spMkLst>
            <pc:docMk/>
            <pc:sldMk cId="3950069159" sldId="272"/>
            <ac:spMk id="2" creationId="{63172539-1E7B-5B50-7E47-25973CB156A6}"/>
          </ac:spMkLst>
        </pc:spChg>
        <pc:spChg chg="add mod">
          <ac:chgData name="minsu kim" userId="d586a65892af6ce7" providerId="LiveId" clId="{CD6D964F-ABCB-49F1-834D-1D7962B0C606}" dt="2025-03-18T13:14:15.768" v="9512" actId="113"/>
          <ac:spMkLst>
            <pc:docMk/>
            <pc:sldMk cId="3950069159" sldId="272"/>
            <ac:spMk id="3" creationId="{02964F94-EEB1-8706-70CF-7404C15576C2}"/>
          </ac:spMkLst>
        </pc:spChg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  <pc:spChg chg="mod">
          <ac:chgData name="minsu kim" userId="d586a65892af6ce7" providerId="LiveId" clId="{CD6D964F-ABCB-49F1-834D-1D7962B0C606}" dt="2025-03-18T12:34:33.993" v="5987" actId="20577"/>
          <ac:spMkLst>
            <pc:docMk/>
            <pc:sldMk cId="4174079156" sldId="281"/>
            <ac:spMk id="2" creationId="{F27A603E-3D55-F09D-ED13-967FE03F333F}"/>
          </ac:spMkLst>
        </pc:spChg>
        <pc:spChg chg="add mod">
          <ac:chgData name="minsu kim" userId="d586a65892af6ce7" providerId="LiveId" clId="{CD6D964F-ABCB-49F1-834D-1D7962B0C606}" dt="2025-03-18T13:44:46.560" v="10906" actId="207"/>
          <ac:spMkLst>
            <pc:docMk/>
            <pc:sldMk cId="4174079156" sldId="281"/>
            <ac:spMk id="3" creationId="{AD04664E-531E-988C-4519-6BB29C02C49D}"/>
          </ac:spMkLst>
        </pc:spChg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  <pc:spChg chg="mod">
          <ac:chgData name="minsu kim" userId="d586a65892af6ce7" providerId="LiveId" clId="{CD6D964F-ABCB-49F1-834D-1D7962B0C606}" dt="2025-03-18T12:34:54.216" v="6002" actId="20577"/>
          <ac:spMkLst>
            <pc:docMk/>
            <pc:sldMk cId="2127128551" sldId="282"/>
            <ac:spMk id="2" creationId="{D117FE7E-9F83-9DE6-89C6-880C15E9B836}"/>
          </ac:spMkLst>
        </pc:spChg>
        <pc:spChg chg="add mod">
          <ac:chgData name="minsu kim" userId="d586a65892af6ce7" providerId="LiveId" clId="{CD6D964F-ABCB-49F1-834D-1D7962B0C606}" dt="2025-03-18T13:19:54.697" v="10430" actId="1076"/>
          <ac:spMkLst>
            <pc:docMk/>
            <pc:sldMk cId="2127128551" sldId="282"/>
            <ac:spMk id="5" creationId="{EA6B8746-A085-0065-A793-B9B940017EAC}"/>
          </ac:spMkLst>
        </pc:spChg>
        <pc:spChg chg="add mod">
          <ac:chgData name="minsu kim" userId="d586a65892af6ce7" providerId="LiveId" clId="{CD6D964F-ABCB-49F1-834D-1D7962B0C606}" dt="2025-03-18T13:28:32.207" v="10905" actId="20577"/>
          <ac:spMkLst>
            <pc:docMk/>
            <pc:sldMk cId="2127128551" sldId="282"/>
            <ac:spMk id="8" creationId="{C2C3F293-AAD5-6B80-742C-411D7D5EC638}"/>
          </ac:spMkLst>
        </pc:spChg>
        <pc:picChg chg="add mod">
          <ac:chgData name="minsu kim" userId="d586a65892af6ce7" providerId="LiveId" clId="{CD6D964F-ABCB-49F1-834D-1D7962B0C606}" dt="2025-03-18T13:19:34.605" v="10411" actId="1076"/>
          <ac:picMkLst>
            <pc:docMk/>
            <pc:sldMk cId="2127128551" sldId="282"/>
            <ac:picMk id="4" creationId="{8283B87C-A85B-602D-C41D-6031663B480E}"/>
          </ac:picMkLst>
        </pc:picChg>
        <pc:cxnChg chg="add">
          <ac:chgData name="minsu kim" userId="d586a65892af6ce7" providerId="LiveId" clId="{CD6D964F-ABCB-49F1-834D-1D7962B0C606}" dt="2025-03-18T13:20:01.154" v="10431" actId="11529"/>
          <ac:cxnSpMkLst>
            <pc:docMk/>
            <pc:sldMk cId="2127128551" sldId="282"/>
            <ac:cxnSpMk id="7" creationId="{9A5D1B73-7731-0D67-07B7-1AE271161F6E}"/>
          </ac:cxnSpMkLst>
        </pc:cxnChg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  <pc:spChg chg="mod">
          <ac:chgData name="minsu kim" userId="d586a65892af6ce7" providerId="LiveId" clId="{CD6D964F-ABCB-49F1-834D-1D7962B0C606}" dt="2025-03-18T12:35:06.494" v="6068" actId="20577"/>
          <ac:spMkLst>
            <pc:docMk/>
            <pc:sldMk cId="880596842" sldId="283"/>
            <ac:spMk id="2" creationId="{E6288DC9-3F36-5202-28CD-944F3114E946}"/>
          </ac:spMkLst>
        </pc:spChg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  <pc:spChg chg="mod">
          <ac:chgData name="minsu kim" userId="d586a65892af6ce7" providerId="LiveId" clId="{CD6D964F-ABCB-49F1-834D-1D7962B0C606}" dt="2025-03-18T13:03:00.358" v="7837" actId="20577"/>
          <ac:spMkLst>
            <pc:docMk/>
            <pc:sldMk cId="1553788062" sldId="285"/>
            <ac:spMk id="4" creationId="{CB567F56-A9BD-E005-7F2A-6C103BE30502}"/>
          </ac:spMkLst>
        </pc:spChg>
        <pc:spChg chg="add mod">
          <ac:chgData name="minsu kim" userId="d586a65892af6ce7" providerId="LiveId" clId="{CD6D964F-ABCB-49F1-834D-1D7962B0C606}" dt="2025-03-18T13:01:32.524" v="7752" actId="20577"/>
          <ac:spMkLst>
            <pc:docMk/>
            <pc:sldMk cId="1553788062" sldId="285"/>
            <ac:spMk id="6" creationId="{0C01D5AC-AEA7-CFA4-000D-A94168E285F0}"/>
          </ac:spMkLst>
        </pc:spChg>
        <pc:spChg chg="add mod">
          <ac:chgData name="minsu kim" userId="d586a65892af6ce7" providerId="LiveId" clId="{CD6D964F-ABCB-49F1-834D-1D7962B0C606}" dt="2025-03-18T13:03:42.801" v="7842" actId="14100"/>
          <ac:spMkLst>
            <pc:docMk/>
            <pc:sldMk cId="1553788062" sldId="285"/>
            <ac:spMk id="7" creationId="{470C9A66-D050-080F-EA16-95287C2E0438}"/>
          </ac:spMkLst>
        </pc:spChg>
        <pc:picChg chg="add mod">
          <ac:chgData name="minsu kim" userId="d586a65892af6ce7" providerId="LiveId" clId="{CD6D964F-ABCB-49F1-834D-1D7962B0C606}" dt="2025-03-18T13:00:54.933" v="7519" actId="1076"/>
          <ac:picMkLst>
            <pc:docMk/>
            <pc:sldMk cId="1553788062" sldId="285"/>
            <ac:picMk id="5" creationId="{58BF9930-18B3-5873-09BB-639B2FFA98A0}"/>
          </ac:picMkLst>
        </pc:picChg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  <pc:spChg chg="mod">
          <ac:chgData name="minsu kim" userId="d586a65892af6ce7" providerId="LiveId" clId="{CD6D964F-ABCB-49F1-834D-1D7962B0C606}" dt="2025-03-18T13:07:02.517" v="7860" actId="20577"/>
          <ac:spMkLst>
            <pc:docMk/>
            <pc:sldMk cId="3243856687" sldId="286"/>
            <ac:spMk id="4" creationId="{08EC7198-6E5E-F2EE-F9F5-268C596F236A}"/>
          </ac:spMkLst>
        </pc:spChg>
        <pc:spChg chg="del">
          <ac:chgData name="minsu kim" userId="d586a65892af6ce7" providerId="LiveId" clId="{CD6D964F-ABCB-49F1-834D-1D7962B0C606}" dt="2025-03-18T13:02:31.159" v="7809" actId="478"/>
          <ac:spMkLst>
            <pc:docMk/>
            <pc:sldMk cId="3243856687" sldId="286"/>
            <ac:spMk id="6" creationId="{71922A92-2207-7D85-E9AC-9C839F159694}"/>
          </ac:spMkLst>
        </pc:spChg>
        <pc:spChg chg="add mod">
          <ac:chgData name="minsu kim" userId="d586a65892af6ce7" providerId="LiveId" clId="{CD6D964F-ABCB-49F1-834D-1D7962B0C606}" dt="2025-03-18T13:09:33.563" v="8458" actId="20577"/>
          <ac:spMkLst>
            <pc:docMk/>
            <pc:sldMk cId="3243856687" sldId="286"/>
            <ac:spMk id="8" creationId="{6CC7B855-2475-3A48-DD17-C1632828CC1A}"/>
          </ac:spMkLst>
        </pc:spChg>
        <pc:picChg chg="del">
          <ac:chgData name="minsu kim" userId="d586a65892af6ce7" providerId="LiveId" clId="{CD6D964F-ABCB-49F1-834D-1D7962B0C606}" dt="2025-03-18T13:02:28.118" v="7808" actId="478"/>
          <ac:picMkLst>
            <pc:docMk/>
            <pc:sldMk cId="3243856687" sldId="286"/>
            <ac:picMk id="5" creationId="{23D60E78-684D-CC16-A31B-AB47A4C29D5B}"/>
          </ac:picMkLst>
        </pc:picChg>
        <pc:picChg chg="add mod">
          <ac:chgData name="minsu kim" userId="d586a65892af6ce7" providerId="LiveId" clId="{CD6D964F-ABCB-49F1-834D-1D7962B0C606}" dt="2025-03-18T13:06:58.869" v="7846" actId="1076"/>
          <ac:picMkLst>
            <pc:docMk/>
            <pc:sldMk cId="3243856687" sldId="286"/>
            <ac:picMk id="7" creationId="{54400E17-FE93-E154-3895-14746CFFF88A}"/>
          </ac:picMkLst>
        </pc:picChg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  <pc:spChg chg="mod">
          <ac:chgData name="minsu kim" userId="d586a65892af6ce7" providerId="LiveId" clId="{F26C39CB-45C5-42D5-AA2A-52321FD1D28C}" dt="2025-03-04T11:53:03.467" v="44" actId="20577"/>
          <ac:spMkLst>
            <pc:docMk/>
            <pc:sldMk cId="1209716369" sldId="270"/>
            <ac:spMk id="2" creationId="{14BB1C82-A6EA-6728-B361-E427A5FC1F6A}"/>
          </ac:spMkLst>
        </pc:spChg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4D8E53C-32CE-A0BE-B75D-1B5EC544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3172539-1E7B-5B50-7E47-25973CB1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문제상황 </a:t>
            </a:r>
            <a:r>
              <a:rPr lang="en-US" altLang="ko-KR" dirty="0"/>
              <a:t>: </a:t>
            </a:r>
            <a:r>
              <a:rPr lang="ko-KR" altLang="en-US" dirty="0"/>
              <a:t>관리자 교육의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02964F94-EEB1-8706-70CF-7404C15576C2}"/>
              </a:ext>
            </a:extLst>
          </p:cNvPr>
          <p:cNvSpPr txBox="1"/>
          <p:nvPr/>
        </p:nvSpPr>
        <p:spPr>
          <a:xfrm>
            <a:off x="831273" y="1988127"/>
            <a:ext cx="9732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 </a:t>
            </a:r>
            <a:r>
              <a:rPr lang="en-US" altLang="ko-KR" b="1" dirty="0"/>
              <a:t>: </a:t>
            </a:r>
            <a:r>
              <a:rPr lang="ko-KR" altLang="en-US" dirty="0"/>
              <a:t>교육 프로그램을 들은 관리자의 직원들은 듣지 않은 관리자의 직원들에 비해 참여도가 더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실험 설계 </a:t>
            </a:r>
            <a:r>
              <a:rPr lang="en-US" altLang="ko-KR" b="1" dirty="0"/>
              <a:t>:: </a:t>
            </a:r>
            <a:r>
              <a:rPr lang="ko-KR" altLang="en-US" dirty="0"/>
              <a:t>교육프로그램 청강권을 관리자들에게 랜덤하게 분배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실험의 문제 </a:t>
            </a:r>
            <a:r>
              <a:rPr lang="en-US" altLang="ko-KR" b="1" dirty="0"/>
              <a:t>:: </a:t>
            </a:r>
            <a:r>
              <a:rPr lang="ko-KR" altLang="en-US" dirty="0"/>
              <a:t>교육프로그램 청강권을 받았지만 수강하지 않은 관리자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청강권을 받지 않았지만 수강한 관리자 존재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이렇게 실험 대상이 의도한 처치를 받지 못하는 것을 불응</a:t>
            </a:r>
            <a:r>
              <a:rPr lang="en-US" altLang="ko-KR" dirty="0">
                <a:sym typeface="Wingdings" panose="05000000000000000000" pitchFamily="2" charset="2"/>
              </a:rPr>
              <a:t>(non-compliance)</a:t>
            </a:r>
            <a:r>
              <a:rPr lang="ko-KR" altLang="en-US" dirty="0">
                <a:sym typeface="Wingdings" panose="05000000000000000000" pitchFamily="2" charset="2"/>
              </a:rPr>
              <a:t>라고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이 개념은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11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장 도구변수 에서 다시 나올 것임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0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8C10840-3832-1DB9-5B13-FCF02AF5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27A603E-3D55-F09D-ED13-967FE03F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1 : </a:t>
            </a:r>
            <a:r>
              <a:rPr lang="ko-KR" altLang="en-US" dirty="0"/>
              <a:t>회귀분석과 보정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AD04664E-531E-988C-4519-6BB29C02C49D}"/>
                  </a:ext>
                </a:extLst>
              </p:cNvPr>
              <p:cNvSpPr txBox="1"/>
              <p:nvPr/>
            </p:nvSpPr>
            <p:spPr>
              <a:xfrm>
                <a:off x="1558635" y="2168236"/>
                <a:ext cx="942109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𝑒𝑛𝑔𝑎𝑔𝑒𝑚𝑒𝑛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공변량</a:t>
                </a:r>
                <a:r>
                  <a:rPr lang="en-US" altLang="ko-KR" dirty="0"/>
                  <a:t>(covariates)</a:t>
                </a:r>
                <a:r>
                  <a:rPr lang="ko-KR" altLang="en-US" dirty="0"/>
                  <a:t>로써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그 변수들은 아래와 같음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Department_id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부서 고유 식별자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Tenure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관리자의 근속기간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N_of_reports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관리자가 담당한 보고서 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Gender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 성별에 대한 범주형 변수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Role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회사 내 직군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Department_size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부서의 </a:t>
                </a:r>
                <a:r>
                  <a:rPr lang="ko-KR" altLang="en-US" dirty="0" err="1">
                    <a:solidFill>
                      <a:schemeClr val="accent1"/>
                    </a:solidFill>
                  </a:rPr>
                  <a:t>직원수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Department_score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같은 부서의 평균 참여점수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Last_engagement_score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이전 참여도 조사에서 해당 관리자의 평균 참여점수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이렇게 많은 교란요인을 함께 고려하는 이유 </a:t>
                </a:r>
                <a:r>
                  <a:rPr lang="en-US" altLang="ko-KR" dirty="0"/>
                  <a:t>?? 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/>
                  <a:t>참여도가 증가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감소 </a:t>
                </a:r>
                <a:r>
                  <a:rPr lang="ko-KR" altLang="en-US" dirty="0" err="1"/>
                  <a:t>한것이</a:t>
                </a:r>
                <a:r>
                  <a:rPr lang="ko-KR" altLang="en-US" dirty="0"/>
                  <a:t> 정말로 </a:t>
                </a:r>
                <a:r>
                  <a:rPr lang="en-US" altLang="ko-KR" dirty="0"/>
                  <a:t>T(</a:t>
                </a:r>
                <a:r>
                  <a:rPr lang="ko-KR" altLang="en-US" dirty="0"/>
                  <a:t>교육프로그램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때문인지 파악하기 위함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04664E-531E-988C-4519-6BB29C02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35" y="2168236"/>
                <a:ext cx="9421091" cy="4801314"/>
              </a:xfrm>
              <a:prstGeom prst="rect">
                <a:avLst/>
              </a:prstGeo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7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254BFC5-B7AC-5C33-36B9-771C68A6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117FE7E-9F83-9DE6-89C6-880C15E9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2 : </a:t>
            </a:r>
            <a:r>
              <a:rPr lang="ko-KR" altLang="en-US" dirty="0"/>
              <a:t>성향점수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="" xmlns:a16="http://schemas.microsoft.com/office/drawing/2014/main" id="{8283B87C-A85B-602D-C41D-6031663B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72" y="1784265"/>
            <a:ext cx="3435527" cy="164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EA6B8746-A085-0065-A793-B9B940017EAC}"/>
              </a:ext>
            </a:extLst>
          </p:cNvPr>
          <p:cNvSpPr txBox="1"/>
          <p:nvPr/>
        </p:nvSpPr>
        <p:spPr>
          <a:xfrm>
            <a:off x="1279502" y="3615625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성향점수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="" xmlns:a16="http://schemas.microsoft.com/office/drawing/2014/main" id="{9A5D1B73-7731-0D67-07B7-1AE271161F6E}"/>
              </a:ext>
            </a:extLst>
          </p:cNvPr>
          <p:cNvCxnSpPr/>
          <p:nvPr/>
        </p:nvCxnSpPr>
        <p:spPr>
          <a:xfrm flipV="1">
            <a:off x="1808018" y="3318164"/>
            <a:ext cx="540327" cy="20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C2C3F293-AAD5-6B80-742C-411D7D5EC638}"/>
              </a:ext>
            </a:extLst>
          </p:cNvPr>
          <p:cNvSpPr txBox="1"/>
          <p:nvPr/>
        </p:nvSpPr>
        <p:spPr>
          <a:xfrm>
            <a:off x="6400800" y="2105891"/>
            <a:ext cx="532093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성향점수란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e(x) = P(T=1|X=x) </a:t>
            </a:r>
            <a:r>
              <a:rPr lang="ko-KR" altLang="en-US" dirty="0"/>
              <a:t>를 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그룹</a:t>
            </a:r>
            <a:r>
              <a:rPr lang="en-US" altLang="ko-KR" dirty="0"/>
              <a:t>(x) </a:t>
            </a:r>
            <a:r>
              <a:rPr lang="ko-KR" altLang="en-US" dirty="0"/>
              <a:t>마다 처치를 받을 확률이 </a:t>
            </a:r>
            <a:r>
              <a:rPr lang="ko-KR" altLang="en-US" dirty="0" err="1"/>
              <a:t>다를것인데</a:t>
            </a:r>
            <a:r>
              <a:rPr lang="en-US" altLang="ko-KR" dirty="0"/>
              <a:t>, </a:t>
            </a:r>
            <a:r>
              <a:rPr lang="ko-KR" altLang="en-US" dirty="0"/>
              <a:t>이 확률을 데이터로부터 </a:t>
            </a:r>
            <a:r>
              <a:rPr lang="ko-KR" altLang="en-US" dirty="0" err="1"/>
              <a:t>역으러</a:t>
            </a:r>
            <a:r>
              <a:rPr lang="ko-KR" altLang="en-US" dirty="0"/>
              <a:t> 추정할 수 </a:t>
            </a:r>
            <a:r>
              <a:rPr lang="ko-KR" altLang="en-US"/>
              <a:t>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b="1" dirty="0" smtClean="0"/>
          </a:p>
          <a:p>
            <a:r>
              <a:rPr lang="ko-KR" altLang="en-US" b="1" dirty="0" smtClean="0"/>
              <a:t>성향 점수가 같은 사람의 의미 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처치를 선택할 확률이 같은 사람이라는 의미로 그런 의미에서 성향이 비슷한 사람으로 볼 수 있음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ko-KR" altLang="en-US" dirty="0" smtClean="0">
                <a:solidFill>
                  <a:srgbClr val="0070C0"/>
                </a:solidFill>
              </a:rPr>
              <a:t>성향점수의 기능 </a:t>
            </a:r>
            <a:r>
              <a:rPr lang="en-US" altLang="ko-KR" dirty="0" smtClean="0">
                <a:solidFill>
                  <a:srgbClr val="0070C0"/>
                </a:solidFill>
              </a:rPr>
              <a:t>:: </a:t>
            </a:r>
            <a:r>
              <a:rPr lang="ko-KR" altLang="en-US" smtClean="0">
                <a:solidFill>
                  <a:srgbClr val="0070C0"/>
                </a:solidFill>
              </a:rPr>
              <a:t>공변량의 차원이 클때</a:t>
            </a:r>
            <a:r>
              <a:rPr lang="en-US" altLang="ko-KR" dirty="0" smtClean="0">
                <a:solidFill>
                  <a:srgbClr val="0070C0"/>
                </a:solidFill>
              </a:rPr>
              <a:t>(</a:t>
            </a:r>
            <a:r>
              <a:rPr lang="ko-KR" altLang="en-US" smtClean="0">
                <a:solidFill>
                  <a:srgbClr val="0070C0"/>
                </a:solidFill>
              </a:rPr>
              <a:t>변수가 많을때</a:t>
            </a:r>
            <a:r>
              <a:rPr lang="en-US" altLang="ko-KR" dirty="0" smtClean="0">
                <a:solidFill>
                  <a:srgbClr val="0070C0"/>
                </a:solidFill>
              </a:rPr>
              <a:t>) </a:t>
            </a:r>
            <a:r>
              <a:rPr lang="ko-KR" altLang="en-US" smtClean="0">
                <a:solidFill>
                  <a:srgbClr val="0070C0"/>
                </a:solidFill>
              </a:rPr>
              <a:t>차원축소의 기능이 있음</a:t>
            </a:r>
            <a:r>
              <a:rPr lang="en-US" altLang="ko-KR" dirty="0" smtClean="0">
                <a:solidFill>
                  <a:srgbClr val="0070C0"/>
                </a:solidFill>
              </a:rPr>
              <a:t>.</a:t>
            </a:r>
          </a:p>
          <a:p>
            <a:r>
              <a:rPr lang="en-US" altLang="ko-KR" dirty="0" smtClean="0">
                <a:solidFill>
                  <a:srgbClr val="0070C0"/>
                </a:solidFill>
              </a:rPr>
              <a:t>(p</a:t>
            </a:r>
            <a:r>
              <a:rPr lang="ko-KR" altLang="en-US" smtClean="0">
                <a:solidFill>
                  <a:srgbClr val="0070C0"/>
                </a:solidFill>
              </a:rPr>
              <a:t>개의 공변량 변수 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 1</a:t>
            </a:r>
            <a:r>
              <a:rPr lang="ko-KR" altLang="en-US" smtClean="0">
                <a:solidFill>
                  <a:srgbClr val="0070C0"/>
                </a:solidFill>
                <a:sym typeface="Wingdings" panose="05000000000000000000" pitchFamily="2" charset="2"/>
              </a:rPr>
              <a:t>개의 성향점수로 대체</a:t>
            </a:r>
            <a:r>
              <a:rPr lang="en-US" altLang="ko-KR" dirty="0" smtClean="0">
                <a:solidFill>
                  <a:srgbClr val="0070C0"/>
                </a:solidFill>
                <a:sym typeface="Wingdings" panose="05000000000000000000" pitchFamily="2" charset="2"/>
              </a:rPr>
              <a:t>)</a:t>
            </a:r>
            <a:endParaRPr lang="en-US" altLang="ko-KR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12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3B8C22C-5024-95E5-3CC3-A243CD01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6288DC9-3F36-5202-28CD-944F3114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성향점수 응용 </a:t>
            </a:r>
            <a:r>
              <a:rPr lang="en-US" altLang="ko-KR" dirty="0"/>
              <a:t>1 - </a:t>
            </a:r>
            <a:r>
              <a:rPr lang="ko-KR" altLang="en-US" dirty="0"/>
              <a:t>성향점수 직교화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8283B87C-A85B-602D-C41D-6031663B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72" y="1784265"/>
            <a:ext cx="3435527" cy="16447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A6B8746-A085-0065-A793-B9B940017EAC}"/>
              </a:ext>
            </a:extLst>
          </p:cNvPr>
          <p:cNvSpPr txBox="1"/>
          <p:nvPr/>
        </p:nvSpPr>
        <p:spPr>
          <a:xfrm>
            <a:off x="1279502" y="3615625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성향점수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="" xmlns:a16="http://schemas.microsoft.com/office/drawing/2014/main" id="{9A5D1B73-7731-0D67-07B7-1AE271161F6E}"/>
              </a:ext>
            </a:extLst>
          </p:cNvPr>
          <p:cNvCxnSpPr/>
          <p:nvPr/>
        </p:nvCxnSpPr>
        <p:spPr>
          <a:xfrm flipV="1">
            <a:off x="1808018" y="3318164"/>
            <a:ext cx="540327" cy="20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26034" y="2029097"/>
            <a:ext cx="42584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X</a:t>
            </a:r>
            <a:r>
              <a:rPr lang="ko-KR" altLang="en-US" smtClean="0"/>
              <a:t>가 유일한 교란 변수라고 한다면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Y ~ T + e(X)  </a:t>
            </a:r>
            <a:r>
              <a:rPr lang="ko-KR" altLang="en-US" smtClean="0"/>
              <a:t>회귀분석 진행</a:t>
            </a:r>
            <a:endParaRPr lang="ko-KR" altLang="en-US"/>
          </a:p>
        </p:txBody>
      </p:sp>
      <p:cxnSp>
        <p:nvCxnSpPr>
          <p:cNvPr id="8" name="직선 화살표 연결선 7"/>
          <p:cNvCxnSpPr/>
          <p:nvPr/>
        </p:nvCxnSpPr>
        <p:spPr>
          <a:xfrm flipH="1" flipV="1">
            <a:off x="7080069" y="2952427"/>
            <a:ext cx="592182" cy="570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707086" y="3318164"/>
            <a:ext cx="2299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 smtClean="0">
                <a:solidFill>
                  <a:srgbClr val="7030A0"/>
                </a:solidFill>
              </a:rPr>
              <a:t>로지스틱</a:t>
            </a:r>
            <a:r>
              <a:rPr lang="ko-KR" altLang="en-US" sz="1400" dirty="0" smtClean="0">
                <a:solidFill>
                  <a:srgbClr val="7030A0"/>
                </a:solidFill>
              </a:rPr>
              <a:t> 회귀로 </a:t>
            </a:r>
            <a:endParaRPr lang="en-US" altLang="ko-KR" sz="1400" dirty="0" smtClean="0">
              <a:solidFill>
                <a:srgbClr val="7030A0"/>
              </a:solidFill>
            </a:endParaRPr>
          </a:p>
          <a:p>
            <a:r>
              <a:rPr lang="ko-KR" altLang="en-US" sz="1400" dirty="0" smtClean="0">
                <a:solidFill>
                  <a:srgbClr val="7030A0"/>
                </a:solidFill>
              </a:rPr>
              <a:t>추정가능</a:t>
            </a:r>
            <a:endParaRPr lang="ko-KR" altLang="en-US" sz="1400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373188" y="4423954"/>
            <a:ext cx="6662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T ~ X (</a:t>
            </a:r>
            <a:r>
              <a:rPr lang="ko-KR" altLang="en-US" smtClean="0"/>
              <a:t>로지스틱 회귀 진행</a:t>
            </a:r>
            <a:r>
              <a:rPr lang="en-US" altLang="ko-KR" dirty="0"/>
              <a:t> </a:t>
            </a:r>
            <a:r>
              <a:rPr lang="en-US" altLang="ko-KR" dirty="0" smtClean="0"/>
              <a:t>; T</a:t>
            </a:r>
            <a:r>
              <a:rPr lang="ko-KR" altLang="en-US" smtClean="0"/>
              <a:t>는 </a:t>
            </a:r>
            <a:r>
              <a:rPr lang="en-US" altLang="ko-KR" dirty="0" smtClean="0"/>
              <a:t>0 </a:t>
            </a:r>
            <a:r>
              <a:rPr lang="ko-KR" altLang="en-US" smtClean="0"/>
              <a:t>또는 </a:t>
            </a:r>
            <a:r>
              <a:rPr lang="en-US" altLang="ko-KR" dirty="0" smtClean="0"/>
              <a:t>1, X</a:t>
            </a:r>
            <a:r>
              <a:rPr lang="ko-KR" altLang="en-US" smtClean="0"/>
              <a:t>는 모든 교란요인</a:t>
            </a:r>
            <a:r>
              <a:rPr lang="en-US" altLang="ko-KR" dirty="0" smtClean="0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9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A814BF5-7EB9-15FB-81DA-C4A7137A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E4FC7C6-C760-3359-056B-38059014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성향점수 응용 </a:t>
            </a:r>
            <a:r>
              <a:rPr lang="en-US" altLang="ko-KR" dirty="0"/>
              <a:t>2 - </a:t>
            </a:r>
            <a:r>
              <a:rPr lang="ko-KR" altLang="en-US" dirty="0"/>
              <a:t>성향점수 매칭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14994" y="1924594"/>
            <a:ext cx="76896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KNN(k=1) </a:t>
            </a:r>
            <a:r>
              <a:rPr lang="ko-KR" altLang="en-US" smtClean="0"/>
              <a:t>활용하여 성향점수 기준 가장 가까이 있는 대상 찾기</a:t>
            </a:r>
            <a:endParaRPr lang="ko-KR" altLang="en-US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1724297" y="4781006"/>
            <a:ext cx="2629988" cy="52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 flipH="1" flipV="1">
            <a:off x="2397034" y="3400695"/>
            <a:ext cx="13064" cy="214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06240" y="4833257"/>
            <a:ext cx="136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</a:t>
            </a:r>
            <a:r>
              <a:rPr lang="en-US" altLang="ko-KR" dirty="0" smtClean="0"/>
              <a:t>(X)</a:t>
            </a:r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798320" y="3216029"/>
            <a:ext cx="1367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786743" y="4563291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2952206" y="4411674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/>
          <p:cNvSpPr/>
          <p:nvPr/>
        </p:nvSpPr>
        <p:spPr>
          <a:xfrm>
            <a:off x="3216729" y="4693920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3325586" y="4580708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3494314" y="4490052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3607525" y="4615543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3607525" y="4381195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3807823" y="4519748"/>
            <a:ext cx="113211" cy="87086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3941715" y="4606834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/>
          <p:nvPr/>
        </p:nvSpPr>
        <p:spPr>
          <a:xfrm>
            <a:off x="4033156" y="4463142"/>
            <a:ext cx="113211" cy="870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857203" y="3585361"/>
            <a:ext cx="2248991" cy="5599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파란색 </a:t>
            </a:r>
            <a:r>
              <a:rPr lang="en-US" altLang="ko-KR" dirty="0" smtClean="0"/>
              <a:t>:  T= 1</a:t>
            </a:r>
          </a:p>
          <a:p>
            <a:pPr algn="ctr"/>
            <a:r>
              <a:rPr lang="ko-KR" altLang="en-US" dirty="0" smtClean="0"/>
              <a:t>주황색 </a:t>
            </a:r>
            <a:r>
              <a:rPr lang="en-US" altLang="ko-KR" dirty="0" smtClean="0"/>
              <a:t>: T = 0 </a:t>
            </a:r>
            <a:endParaRPr lang="ko-KR" altLang="en-US"/>
          </a:p>
        </p:txBody>
      </p:sp>
      <p:cxnSp>
        <p:nvCxnSpPr>
          <p:cNvPr id="23" name="직선 화살표 연결선 22"/>
          <p:cNvCxnSpPr/>
          <p:nvPr/>
        </p:nvCxnSpPr>
        <p:spPr>
          <a:xfrm flipV="1">
            <a:off x="2758566" y="4420497"/>
            <a:ext cx="186983" cy="1114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2547677" y="3849189"/>
            <a:ext cx="2555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>
                <a:solidFill>
                  <a:srgbClr val="7030A0"/>
                </a:solidFill>
              </a:rPr>
              <a:t>두 </a:t>
            </a:r>
            <a:r>
              <a:rPr lang="en-US" altLang="ko-KR" sz="1200" dirty="0" smtClean="0">
                <a:solidFill>
                  <a:srgbClr val="7030A0"/>
                </a:solidFill>
              </a:rPr>
              <a:t>Y </a:t>
            </a:r>
            <a:r>
              <a:rPr lang="ko-KR" altLang="en-US" sz="1200" smtClean="0">
                <a:solidFill>
                  <a:srgbClr val="7030A0"/>
                </a:solidFill>
              </a:rPr>
              <a:t>비교</a:t>
            </a:r>
            <a:r>
              <a:rPr lang="en-US" altLang="ko-KR" sz="1200" dirty="0" smtClean="0">
                <a:solidFill>
                  <a:srgbClr val="7030A0"/>
                </a:solidFill>
              </a:rPr>
              <a:t>(</a:t>
            </a:r>
            <a:r>
              <a:rPr lang="ko-KR" altLang="en-US" sz="1200" smtClean="0">
                <a:solidFill>
                  <a:srgbClr val="7030A0"/>
                </a:solidFill>
              </a:rPr>
              <a:t>개별 </a:t>
            </a:r>
            <a:r>
              <a:rPr lang="en-US" altLang="ko-KR" sz="1200" dirty="0" smtClean="0">
                <a:solidFill>
                  <a:srgbClr val="7030A0"/>
                </a:solidFill>
              </a:rPr>
              <a:t>Causal Effect)</a:t>
            </a:r>
            <a:endParaRPr lang="ko-KR" altLang="en-US" sz="1200">
              <a:solidFill>
                <a:srgbClr val="7030A0"/>
              </a:solidFill>
            </a:endParaRPr>
          </a:p>
        </p:txBody>
      </p:sp>
      <p:cxnSp>
        <p:nvCxnSpPr>
          <p:cNvPr id="27" name="직선 연결선 26"/>
          <p:cNvCxnSpPr/>
          <p:nvPr/>
        </p:nvCxnSpPr>
        <p:spPr>
          <a:xfrm>
            <a:off x="2852057" y="4125635"/>
            <a:ext cx="0" cy="302614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495109" y="5442857"/>
                <a:ext cx="634854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𝐴𝑇𝐸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𝑗𝑚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5109" y="5442857"/>
                <a:ext cx="6348548" cy="61093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410889" y="4246211"/>
            <a:ext cx="4493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rgbClr val="7030A0"/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 smtClean="0">
                <a:solidFill>
                  <a:srgbClr val="7030A0"/>
                </a:solidFill>
              </a:rPr>
              <a:t>ATE</a:t>
            </a:r>
            <a:r>
              <a:rPr lang="ko-KR" altLang="en-US" smtClean="0">
                <a:solidFill>
                  <a:srgbClr val="7030A0"/>
                </a:solidFill>
              </a:rPr>
              <a:t>는 개별 </a:t>
            </a:r>
            <a:r>
              <a:rPr lang="en-US" altLang="ko-KR" dirty="0" smtClean="0">
                <a:solidFill>
                  <a:srgbClr val="7030A0"/>
                </a:solidFill>
              </a:rPr>
              <a:t>Causal Effect</a:t>
            </a:r>
            <a:r>
              <a:rPr lang="ko-KR" altLang="en-US" smtClean="0">
                <a:solidFill>
                  <a:srgbClr val="7030A0"/>
                </a:solidFill>
              </a:rPr>
              <a:t>들의 평균</a:t>
            </a:r>
            <a:endParaRPr lang="ko-KR" alt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51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벡터공간에서 표현해보기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="" xmlns:a16="http://schemas.microsoft.com/office/drawing/2014/main" id="{FF0B015A-13FF-1AA0-2951-446ACF3303B0}"/>
              </a:ext>
            </a:extLst>
          </p:cNvPr>
          <p:cNvSpPr/>
          <p:nvPr/>
        </p:nvSpPr>
        <p:spPr>
          <a:xfrm rot="20563958">
            <a:off x="3438939" y="3233530"/>
            <a:ext cx="4061791" cy="97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="" xmlns:a16="http://schemas.microsoft.com/office/drawing/2014/main" id="{6E795812-A893-2833-43E0-C4195A121588}"/>
              </a:ext>
            </a:extLst>
          </p:cNvPr>
          <p:cNvCxnSpPr/>
          <p:nvPr/>
        </p:nvCxnSpPr>
        <p:spPr>
          <a:xfrm flipV="1">
            <a:off x="4485861" y="1934817"/>
            <a:ext cx="463826" cy="192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622A02EE-0224-6B1C-0EB5-3AF21F66CB57}"/>
              </a:ext>
            </a:extLst>
          </p:cNvPr>
          <p:cNvSpPr txBox="1"/>
          <p:nvPr/>
        </p:nvSpPr>
        <p:spPr>
          <a:xfrm>
            <a:off x="4439478" y="2283315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="" xmlns:a16="http://schemas.microsoft.com/office/drawing/2014/main" id="{8993A806-6A21-D948-20AE-B0382F947579}"/>
              </a:ext>
            </a:extLst>
          </p:cNvPr>
          <p:cNvCxnSpPr>
            <a:cxnSpLocks/>
          </p:cNvCxnSpPr>
          <p:nvPr/>
        </p:nvCxnSpPr>
        <p:spPr>
          <a:xfrm>
            <a:off x="4485861" y="3881852"/>
            <a:ext cx="831573" cy="9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="" xmlns:a16="http://schemas.microsoft.com/office/drawing/2014/main" id="{8D265F69-B204-9F00-4525-77DC4565F1C0}"/>
              </a:ext>
            </a:extLst>
          </p:cNvPr>
          <p:cNvCxnSpPr>
            <a:cxnSpLocks/>
          </p:cNvCxnSpPr>
          <p:nvPr/>
        </p:nvCxnSpPr>
        <p:spPr>
          <a:xfrm flipV="1">
            <a:off x="4525618" y="3540334"/>
            <a:ext cx="311426" cy="31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="" xmlns:a16="http://schemas.microsoft.com/office/drawing/2014/main" id="{6BA8FF11-747D-D2C9-A97D-6FFBB8BAEC35}"/>
              </a:ext>
            </a:extLst>
          </p:cNvPr>
          <p:cNvCxnSpPr>
            <a:cxnSpLocks/>
          </p:cNvCxnSpPr>
          <p:nvPr/>
        </p:nvCxnSpPr>
        <p:spPr>
          <a:xfrm>
            <a:off x="4472609" y="3881852"/>
            <a:ext cx="223629" cy="29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9E62B51-5338-0D4E-D821-C168CF87EE6C}"/>
              </a:ext>
            </a:extLst>
          </p:cNvPr>
          <p:cNvSpPr txBox="1"/>
          <p:nvPr/>
        </p:nvSpPr>
        <p:spPr>
          <a:xfrm>
            <a:off x="4300330" y="3859442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E9CA4C93-E2CD-8208-3A0C-F61DAF819D42}"/>
              </a:ext>
            </a:extLst>
          </p:cNvPr>
          <p:cNvSpPr txBox="1"/>
          <p:nvPr/>
        </p:nvSpPr>
        <p:spPr>
          <a:xfrm>
            <a:off x="4787348" y="3316649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C18587A-DAE6-56F1-DCDB-943325B56976}"/>
              </a:ext>
            </a:extLst>
          </p:cNvPr>
          <p:cNvSpPr txBox="1"/>
          <p:nvPr/>
        </p:nvSpPr>
        <p:spPr>
          <a:xfrm>
            <a:off x="4996070" y="3880641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="" xmlns:a16="http://schemas.microsoft.com/office/drawing/2014/main" id="{57ECAF0C-DD77-3407-44F6-A8DE29258ACB}"/>
              </a:ext>
            </a:extLst>
          </p:cNvPr>
          <p:cNvCxnSpPr/>
          <p:nvPr/>
        </p:nvCxnSpPr>
        <p:spPr>
          <a:xfrm flipV="1">
            <a:off x="3266639" y="4228774"/>
            <a:ext cx="503604" cy="34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518E7C7E-7280-59A3-0423-E11610532C92}"/>
              </a:ext>
            </a:extLst>
          </p:cNvPr>
          <p:cNvSpPr txBox="1"/>
          <p:nvPr/>
        </p:nvSpPr>
        <p:spPr>
          <a:xfrm>
            <a:off x="1795671" y="4631635"/>
            <a:ext cx="20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X1, X2, X3 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그리는 벡터공간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="" xmlns:a16="http://schemas.microsoft.com/office/drawing/2014/main" id="{15D96320-355D-6466-C701-0AC78AA0C71C}"/>
              </a:ext>
            </a:extLst>
          </p:cNvPr>
          <p:cNvCxnSpPr/>
          <p:nvPr/>
        </p:nvCxnSpPr>
        <p:spPr>
          <a:xfrm>
            <a:off x="4996070" y="1934817"/>
            <a:ext cx="208722" cy="1751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3337562-C008-EEE4-55F2-325B184C2F34}"/>
              </a:ext>
            </a:extLst>
          </p:cNvPr>
          <p:cNvSpPr/>
          <p:nvPr/>
        </p:nvSpPr>
        <p:spPr>
          <a:xfrm rot="21248356">
            <a:off x="5202730" y="3520460"/>
            <a:ext cx="178904" cy="16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="" xmlns:a16="http://schemas.microsoft.com/office/drawing/2014/main" id="{24B4409D-1FFC-96B0-3A15-08C1FBE59E4C}"/>
              </a:ext>
            </a:extLst>
          </p:cNvPr>
          <p:cNvCxnSpPr>
            <a:stCxn id="13" idx="0"/>
          </p:cNvCxnSpPr>
          <p:nvPr/>
        </p:nvCxnSpPr>
        <p:spPr>
          <a:xfrm flipV="1">
            <a:off x="4509052" y="3692607"/>
            <a:ext cx="695740" cy="1668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="" xmlns:a16="http://schemas.microsoft.com/office/drawing/2014/main" id="{748C1C28-37B9-E2FC-40F6-654AE50B5A27}"/>
                  </a:ext>
                </a:extLst>
              </p:cNvPr>
              <p:cNvSpPr txBox="1"/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C1C28-37B9-E2FC-40F6-654AE50B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blipFill>
                <a:blip r:embed="rId2"/>
                <a:stretch>
                  <a:fillRect t="-3279" r="-1884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D9C4797E-AFFD-B5C9-A83C-EEE2C96A1494}"/>
              </a:ext>
            </a:extLst>
          </p:cNvPr>
          <p:cNvSpPr txBox="1"/>
          <p:nvPr/>
        </p:nvSpPr>
        <p:spPr>
          <a:xfrm>
            <a:off x="5078897" y="2365128"/>
            <a:ext cx="1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residual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="" xmlns:a16="http://schemas.microsoft.com/office/drawing/2014/main" id="{E4BEB4F0-176F-8929-3ED4-C483CAAB7E5F}"/>
                  </a:ext>
                </a:extLst>
              </p:cNvPr>
              <p:cNvSpPr txBox="1"/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Residual</a:t>
                </a:r>
                <a:r>
                  <a:rPr lang="ko-KR" altLang="en-US" dirty="0"/>
                  <a:t>이 최소가 되는</a:t>
                </a:r>
                <a:endParaRPr lang="en-US" altLang="ko-KR" dirty="0"/>
              </a:p>
              <a:p>
                <a:r>
                  <a:rPr lang="en-US" altLang="ko-KR" dirty="0"/>
                  <a:t>b1, b2, b3 </a:t>
                </a:r>
                <a:r>
                  <a:rPr lang="ko-KR" altLang="en-US" dirty="0"/>
                  <a:t>를 찾는 과정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b0 + b1x1 + b2x2 + b3x3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BEB4F0-176F-8929-3ED4-C483CAAB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blipFill>
                <a:blip r:embed="rId3"/>
                <a:stretch>
                  <a:fillRect l="-1460" t="-2066" r="-1642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0CB5ECB2-39E9-9C9D-8DD9-729627EDF22E}"/>
              </a:ext>
            </a:extLst>
          </p:cNvPr>
          <p:cNvSpPr txBox="1"/>
          <p:nvPr/>
        </p:nvSpPr>
        <p:spPr>
          <a:xfrm>
            <a:off x="5582477" y="5923722"/>
            <a:ext cx="620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얻어진 </a:t>
            </a:r>
            <a:r>
              <a:rPr lang="en-US" altLang="ko-KR" dirty="0"/>
              <a:t>residual</a:t>
            </a:r>
            <a:r>
              <a:rPr lang="ko-KR" altLang="en-US" dirty="0"/>
              <a:t>은 </a:t>
            </a:r>
            <a:r>
              <a:rPr lang="en-US" altLang="ko-KR" dirty="0"/>
              <a:t>x1, x2, x3</a:t>
            </a:r>
            <a:r>
              <a:rPr lang="ko-KR" altLang="en-US" dirty="0"/>
              <a:t>와 </a:t>
            </a:r>
            <a:r>
              <a:rPr lang="en-US" altLang="ko-KR" dirty="0"/>
              <a:t>orthogonal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(= </a:t>
            </a:r>
            <a:r>
              <a:rPr lang="ko-KR" altLang="en-US" dirty="0"/>
              <a:t>통계적으로 독립이다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04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5950ADB-F49C-AF71-D5C2-AE79DC7F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2CC8B7F-39C6-F195-A1B4-F7361B19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8D01A56-84BA-E99D-3DBF-1DF1487B27DB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="" xmlns:a16="http://schemas.microsoft.com/office/drawing/2014/main" id="{DF73F12F-6F34-1B44-BF63-7B0C54F4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7" y="2354521"/>
            <a:ext cx="5643356" cy="3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1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84FF214-3A83-0692-4DB1-15FE4C64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6806696-678A-0EF7-2F6F-70B74F7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80FDA4D7-7310-2706-8758-DE202D4546B9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="" xmlns:a16="http://schemas.microsoft.com/office/drawing/2014/main" id="{5F291B69-FF93-0873-8A59-0F831022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7" y="1536032"/>
            <a:ext cx="4379844" cy="5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E09C9800-9422-2B9A-01F3-2CF79E77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F875218-8F82-69A9-7BAC-48937F6F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="" xmlns:a16="http://schemas.microsoft.com/office/drawing/2014/main" id="{4D9C8F0B-4D79-9B49-D8B1-5C1B5C462D8E}"/>
                  </a:ext>
                </a:extLst>
              </p:cNvPr>
              <p:cNvSpPr txBox="1"/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FWL </a:t>
                </a:r>
                <a:r>
                  <a:rPr lang="ko-KR" altLang="en-US" dirty="0"/>
                  <a:t>정리에 따르면 추정 과정을 다음과 같이 세 단계로 나눌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편향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처치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회귀하여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(T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들에 의해 설명되는 부분들 제거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들과 독립임</a:t>
                </a:r>
                <a:r>
                  <a:rPr lang="en-US" altLang="ko-KR" dirty="0"/>
                  <a:t>.)</a:t>
                </a:r>
              </a:p>
              <a:p>
                <a:endParaRPr lang="en-US" altLang="ko-KR" dirty="0"/>
              </a:p>
              <a:p>
                <a:pPr marL="342900" indent="-342900">
                  <a:buFontTx/>
                  <a:buAutoNum type="arabicPeriod" startAt="2"/>
                </a:pPr>
                <a:r>
                  <a:rPr lang="ko-KR" altLang="en-US" dirty="0"/>
                  <a:t>잡음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회귀하여 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(2.</a:t>
                </a:r>
                <a:r>
                  <a:rPr lang="ko-KR" altLang="en-US" dirty="0"/>
                  <a:t>을 거치지 않고 </a:t>
                </a:r>
                <a:r>
                  <a:rPr lang="en-US" altLang="ko-KR" dirty="0"/>
                  <a:t>3. </a:t>
                </a:r>
                <a:r>
                  <a:rPr lang="ko-KR" altLang="en-US" dirty="0"/>
                  <a:t>으로 바로 넘어가도 처치 효과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점추정치상 편향은 생기지 않음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단 표준오차가 </a:t>
                </a:r>
                <a:r>
                  <a:rPr lang="ko-KR" altLang="en-US" dirty="0" err="1"/>
                  <a:t>커질것임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3.  </a:t>
                </a:r>
                <a:r>
                  <a:rPr lang="ko-KR" altLang="en-US" dirty="0"/>
                  <a:t>결과 모델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을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ko-KR" altLang="en-US" dirty="0"/>
                  <a:t> 에 대해 회귀하여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미치는 인과효과 </a:t>
                </a:r>
                <a:r>
                  <a:rPr lang="ko-KR" altLang="en-US" dirty="0" err="1"/>
                  <a:t>추정값을</a:t>
                </a:r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C8F0B-4D79-9B49-D8B1-5C1B5C46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blipFill>
                <a:blip r:embed="rId2"/>
                <a:stretch>
                  <a:fillRect l="-696" t="-1064" b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4EFDF3EC-55A0-D46C-0228-22E3E122E141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="" xmlns:a16="http://schemas.microsoft.com/office/drawing/2014/main" id="{ACDBEE0D-B826-8D76-8D63-D4AEE13B144D}"/>
                  </a:ext>
                </a:extLst>
              </p:cNvPr>
              <p:cNvSpPr txBox="1"/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 과정은 다중 선형 회귀에서 얻어지는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의미를 심도 있게 나타낸 것임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BEE0D-B826-8D76-8D63-D4AEE13B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blipFill>
                <a:blip r:embed="rId3"/>
                <a:stretch>
                  <a:fillRect l="-5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53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누락변수편향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BA1734FD-23B5-B2E9-7423-06CAC347DE34}"/>
              </a:ext>
            </a:extLst>
          </p:cNvPr>
          <p:cNvSpPr txBox="1"/>
          <p:nvPr/>
        </p:nvSpPr>
        <p:spPr>
          <a:xfrm>
            <a:off x="1018309" y="1634836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아래 </a:t>
            </a:r>
            <a:r>
              <a:rPr lang="en-US" altLang="ko-KR" dirty="0"/>
              <a:t>DAG</a:t>
            </a:r>
            <a:r>
              <a:rPr lang="ko-KR" altLang="en-US" dirty="0"/>
              <a:t>이 실제</a:t>
            </a:r>
            <a:r>
              <a:rPr lang="en-US" altLang="ko-KR" dirty="0"/>
              <a:t>(</a:t>
            </a:r>
            <a:r>
              <a:rPr lang="ko-KR" altLang="en-US" dirty="0"/>
              <a:t>참</a:t>
            </a:r>
            <a:r>
              <a:rPr lang="en-US" altLang="ko-KR" dirty="0"/>
              <a:t>) </a:t>
            </a:r>
            <a:r>
              <a:rPr lang="ko-KR" altLang="en-US" dirty="0"/>
              <a:t>이라면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64613356-037B-4FE5-B607-0A471AC2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46" y="2064541"/>
            <a:ext cx="2629035" cy="21019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id="{58C48D28-6948-1B0C-04E9-B813E89D7888}"/>
                  </a:ext>
                </a:extLst>
              </p:cNvPr>
              <p:cNvSpPr txBox="1"/>
              <p:nvPr/>
            </p:nvSpPr>
            <p:spPr>
              <a:xfrm>
                <a:off x="1079292" y="4459574"/>
                <a:ext cx="8964118" cy="2895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 ~ T  </a:t>
                </a:r>
                <a:r>
                  <a:rPr lang="ko-KR" altLang="en-US" dirty="0"/>
                  <a:t>회귀분석의 결과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의 회귀계수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endParaRPr lang="en-US" altLang="ko-KR" dirty="0"/>
              </a:p>
              <a:p>
                <a:r>
                  <a:rPr lang="en-US" altLang="ko-KR" dirty="0"/>
                  <a:t>Y ~ T+X </a:t>
                </a:r>
                <a:r>
                  <a:rPr lang="ko-KR" altLang="en-US" dirty="0"/>
                  <a:t>회귀분석의 결과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의 회귀계수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다르다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Y ~ T </a:t>
                </a:r>
                <a:r>
                  <a:rPr lang="ko-KR" altLang="en-US" dirty="0"/>
                  <a:t>의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편향된다</a:t>
                </a:r>
                <a:r>
                  <a:rPr lang="en-US" altLang="ko-KR" dirty="0"/>
                  <a:t>.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진짜 인과적 효과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𝑜𝑚𝑖𝑡𝑡𝑒𝑑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𝑜𝑚𝑖𝑡𝑡𝑒𝑑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48D28-6948-1B0C-04E9-B813E89D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459574"/>
                <a:ext cx="8964118" cy="2895023"/>
              </a:xfrm>
              <a:prstGeom prst="rect">
                <a:avLst/>
              </a:prstGeom>
              <a:blipFill>
                <a:blip r:embed="rId3"/>
                <a:stretch>
                  <a:fillRect l="-544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60DB78F1-65BB-8CC9-642D-FB0DCA5D257F}"/>
              </a:ext>
            </a:extLst>
          </p:cNvPr>
          <p:cNvSpPr/>
          <p:nvPr/>
        </p:nvSpPr>
        <p:spPr>
          <a:xfrm>
            <a:off x="5749636" y="6255327"/>
            <a:ext cx="1683328" cy="443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9EB5A7C0-ED4B-9D4E-908C-53A1244FEE72}"/>
              </a:ext>
            </a:extLst>
          </p:cNvPr>
          <p:cNvSpPr txBox="1"/>
          <p:nvPr/>
        </p:nvSpPr>
        <p:spPr>
          <a:xfrm>
            <a:off x="6968836" y="5954901"/>
            <a:ext cx="208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Omitted Variable Bias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="" xmlns:a16="http://schemas.microsoft.com/office/drawing/2014/main" id="{879CAF77-0222-A7D0-B4C9-898C17B6A5CB}"/>
              </a:ext>
            </a:extLst>
          </p:cNvPr>
          <p:cNvCxnSpPr/>
          <p:nvPr/>
        </p:nvCxnSpPr>
        <p:spPr>
          <a:xfrm flipV="1">
            <a:off x="6767945" y="4821382"/>
            <a:ext cx="810491" cy="796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id="{BBF558C1-E7AB-B037-D2EB-84665CAE8DDE}"/>
                  </a:ext>
                </a:extLst>
              </p:cNvPr>
              <p:cNvSpPr txBox="1"/>
              <p:nvPr/>
            </p:nvSpPr>
            <p:spPr>
              <a:xfrm>
                <a:off x="7620000" y="4146094"/>
                <a:ext cx="3733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같은 조건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동일한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가지는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의 사람에게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증가시키면 실제로는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만큼 </a:t>
                </a:r>
                <a:r>
                  <a:rPr lang="ko-KR" altLang="en-US" dirty="0" err="1"/>
                  <a:t>증가할것임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558C1-E7AB-B037-D2EB-84665CAE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146094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5" t="-3289" r="-1142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F2ABF2E9-6CAA-1BFC-082B-F540334F5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6541239-BC54-DE29-825B-6E21D04E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515EE11A-A125-CAF2-C642-C2E7193681B5}"/>
              </a:ext>
            </a:extLst>
          </p:cNvPr>
          <p:cNvSpPr txBox="1"/>
          <p:nvPr/>
        </p:nvSpPr>
        <p:spPr>
          <a:xfrm>
            <a:off x="838199" y="169068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교란 요인이 아니지만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줄어드는 예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좁아지는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="" xmlns:a16="http://schemas.microsoft.com/office/drawing/2014/main" id="{C28C6014-E9EE-7B10-E7DD-CF5696A2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95" y="2665526"/>
            <a:ext cx="2844946" cy="2686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70A22FFC-9E05-C78D-6829-0E0EF0F28757}"/>
              </a:ext>
            </a:extLst>
          </p:cNvPr>
          <p:cNvSpPr txBox="1"/>
          <p:nvPr/>
        </p:nvSpPr>
        <p:spPr>
          <a:xfrm>
            <a:off x="5403273" y="2964873"/>
            <a:ext cx="4890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상황에서 신용점수</a:t>
            </a:r>
            <a:r>
              <a:rPr lang="en-US" altLang="ko-KR" dirty="0"/>
              <a:t>2</a:t>
            </a:r>
            <a:r>
              <a:rPr lang="ko-KR" altLang="en-US" dirty="0"/>
              <a:t>는 교란 요인은</a:t>
            </a:r>
            <a:endParaRPr lang="en-US" altLang="ko-KR" dirty="0"/>
          </a:p>
          <a:p>
            <a:r>
              <a:rPr lang="ko-KR" altLang="en-US" dirty="0"/>
              <a:t>아니지만</a:t>
            </a:r>
            <a:r>
              <a:rPr lang="en-US" altLang="ko-KR" dirty="0"/>
              <a:t>, Y</a:t>
            </a:r>
            <a:r>
              <a:rPr lang="ko-KR" altLang="en-US" dirty="0"/>
              <a:t>를 잘 예측하는데 도움을 주고</a:t>
            </a:r>
            <a:endParaRPr lang="en-US" altLang="ko-KR" dirty="0"/>
          </a:p>
          <a:p>
            <a:r>
              <a:rPr lang="ko-KR" altLang="en-US" dirty="0"/>
              <a:t>선형회귀의 잡음 제거 단계에 기여하기 때문에 </a:t>
            </a:r>
            <a:r>
              <a:rPr lang="en-US" altLang="ko-KR" dirty="0"/>
              <a:t>T</a:t>
            </a:r>
            <a:r>
              <a:rPr lang="ko-KR" altLang="en-US" dirty="0"/>
              <a:t>의 회귀계수의 표준오차를 줄이는데 도움을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="" xmlns:a16="http://schemas.microsoft.com/office/drawing/2014/main" id="{E394B91C-76C9-1258-0238-8629489B1EE0}"/>
              </a:ext>
            </a:extLst>
          </p:cNvPr>
          <p:cNvSpPr/>
          <p:nvPr/>
        </p:nvSpPr>
        <p:spPr>
          <a:xfrm>
            <a:off x="2154382" y="4779818"/>
            <a:ext cx="893618" cy="6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8BCE284-379F-426D-7FEB-697EE97F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7E52FE5-ED2B-6136-662D-7FAADBF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B567F56-A9BD-E005-7F2A-6C103BE30502}"/>
              </a:ext>
            </a:extLst>
          </p:cNvPr>
          <p:cNvSpPr txBox="1"/>
          <p:nvPr/>
        </p:nvSpPr>
        <p:spPr>
          <a:xfrm>
            <a:off x="838200" y="1690688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교란 요인이 아니지만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커지는 예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넓어지는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58BF9930-18B3-5873-09BB-639B2FFA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85" y="3073358"/>
            <a:ext cx="4349974" cy="1625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0C01D5AC-AEA7-CFA4-000D-A94168E285F0}"/>
              </a:ext>
            </a:extLst>
          </p:cNvPr>
          <p:cNvSpPr txBox="1"/>
          <p:nvPr/>
        </p:nvSpPr>
        <p:spPr>
          <a:xfrm>
            <a:off x="7022892" y="2930577"/>
            <a:ext cx="4152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상황에서는 </a:t>
            </a:r>
            <a:endParaRPr lang="en-US" altLang="ko-KR" dirty="0"/>
          </a:p>
          <a:p>
            <a:r>
              <a:rPr lang="ko-KR" altLang="en-US" dirty="0"/>
              <a:t>신용점수 </a:t>
            </a:r>
            <a:r>
              <a:rPr lang="en-US" altLang="ko-KR" dirty="0"/>
              <a:t>1 </a:t>
            </a:r>
            <a:r>
              <a:rPr lang="ko-KR" altLang="en-US" dirty="0"/>
              <a:t>그룹을 통제하면</a:t>
            </a:r>
            <a:endParaRPr lang="en-US" altLang="ko-KR" dirty="0"/>
          </a:p>
          <a:p>
            <a:r>
              <a:rPr lang="ko-KR" altLang="en-US" dirty="0"/>
              <a:t>오히려 신용한도</a:t>
            </a:r>
            <a:r>
              <a:rPr lang="en-US" altLang="ko-KR" dirty="0"/>
              <a:t>(T)</a:t>
            </a:r>
            <a:r>
              <a:rPr lang="ko-KR" altLang="en-US" dirty="0"/>
              <a:t>의 회귀계수의</a:t>
            </a:r>
            <a:endParaRPr lang="en-US" altLang="ko-KR" dirty="0"/>
          </a:p>
          <a:p>
            <a:r>
              <a:rPr lang="ko-KR" altLang="en-US" dirty="0"/>
              <a:t>표준오차가 커짐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를 예측하는데 도움이 되지 않기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(Redundant)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470C9A66-D050-080F-EA16-95287C2E0438}"/>
              </a:ext>
            </a:extLst>
          </p:cNvPr>
          <p:cNvSpPr/>
          <p:nvPr/>
        </p:nvSpPr>
        <p:spPr>
          <a:xfrm>
            <a:off x="2036618" y="3228109"/>
            <a:ext cx="1129146" cy="6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3374A11-0A89-3294-5974-D078EE6F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AA07CD9-66C6-9F5A-F00D-6216869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08EC7198-6E5E-F2EE-F9F5-268C596F236A}"/>
              </a:ext>
            </a:extLst>
          </p:cNvPr>
          <p:cNvSpPr txBox="1"/>
          <p:nvPr/>
        </p:nvSpPr>
        <p:spPr>
          <a:xfrm>
            <a:off x="838200" y="1690688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교란 요인을 모두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커지는 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넓어지는 예</a:t>
            </a:r>
            <a:r>
              <a:rPr lang="en-US" altLang="ko-KR" dirty="0"/>
              <a:t>) &lt;&lt;</a:t>
            </a:r>
            <a:r>
              <a:rPr lang="ko-KR" altLang="en-US" dirty="0"/>
              <a:t>편향</a:t>
            </a:r>
            <a:r>
              <a:rPr lang="en-US" altLang="ko-KR" dirty="0"/>
              <a:t>-</a:t>
            </a:r>
            <a:r>
              <a:rPr lang="ko-KR" altLang="en-US" dirty="0"/>
              <a:t>분산 </a:t>
            </a:r>
            <a:r>
              <a:rPr lang="en-US" altLang="ko-KR" dirty="0"/>
              <a:t>Trade Off&gt;&gt;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54400E17-FE93-E154-3895-14746CFF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33" y="3154731"/>
            <a:ext cx="4551029" cy="2925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CC7B855-2475-3A48-DD17-C1632828CC1A}"/>
              </a:ext>
            </a:extLst>
          </p:cNvPr>
          <p:cNvSpPr txBox="1"/>
          <p:nvPr/>
        </p:nvSpPr>
        <p:spPr>
          <a:xfrm>
            <a:off x="6359236" y="34290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취할수</a:t>
            </a:r>
            <a:r>
              <a:rPr lang="ko-KR" altLang="en-US" dirty="0"/>
              <a:t> 있는 차선책 </a:t>
            </a:r>
            <a:r>
              <a:rPr lang="en-US" altLang="ko-KR" dirty="0"/>
              <a:t>::</a:t>
            </a:r>
          </a:p>
          <a:p>
            <a:r>
              <a:rPr lang="en-US" altLang="ko-KR" dirty="0"/>
              <a:t>T ~ 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많이 설명하고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 ~ 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를 적게 설명한다면</a:t>
            </a:r>
            <a:endParaRPr lang="en-US" altLang="ko-KR" dirty="0"/>
          </a:p>
          <a:p>
            <a:r>
              <a:rPr lang="ko-KR" altLang="en-US" dirty="0"/>
              <a:t>그러한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제외할것으로</a:t>
            </a:r>
            <a:r>
              <a:rPr lang="ko-KR" altLang="en-US" dirty="0"/>
              <a:t> </a:t>
            </a:r>
            <a:r>
              <a:rPr lang="ko-KR" altLang="en-US" dirty="0" err="1"/>
              <a:t>고려할수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endParaRPr lang="en-US" altLang="ko-KR" dirty="0"/>
          </a:p>
          <a:p>
            <a:r>
              <a:rPr lang="en-US" altLang="ko-KR" dirty="0"/>
              <a:t>T~X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너무많이</a:t>
            </a:r>
            <a:r>
              <a:rPr lang="ko-KR" altLang="en-US" dirty="0"/>
              <a:t> 설명해버린다면 그 </a:t>
            </a:r>
            <a:r>
              <a:rPr lang="ko-KR" altLang="en-US" dirty="0" err="1"/>
              <a:t>잔차는</a:t>
            </a:r>
            <a:r>
              <a:rPr lang="ko-KR" altLang="en-US" dirty="0"/>
              <a:t> </a:t>
            </a:r>
            <a:r>
              <a:rPr lang="en-US" altLang="ko-KR" dirty="0"/>
              <a:t>white noise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Y~X</a:t>
            </a:r>
            <a:r>
              <a:rPr lang="ko-KR" altLang="en-US" dirty="0"/>
              <a:t>가 크지 않다면 회귀계수의 표준오차를 줄이는데 일조하지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5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655</Words>
  <Application>Microsoft Office PowerPoint</Application>
  <PresentationFormat>와이드스크린</PresentationFormat>
  <Paragraphs>138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인과추론 스터디 6주차</vt:lpstr>
      <vt:lpstr>선형회귀 벡터공간에서 표현해보기</vt:lpstr>
      <vt:lpstr>프리슈-워-로벨 정리 (직교화)</vt:lpstr>
      <vt:lpstr>프리슈-워-로벨 정리 (직교화)</vt:lpstr>
      <vt:lpstr>프리슈-워-로벨 정리 (직교화)</vt:lpstr>
      <vt:lpstr>누락변수편향</vt:lpstr>
      <vt:lpstr>중립 통제변수</vt:lpstr>
      <vt:lpstr>중립 통제변수</vt:lpstr>
      <vt:lpstr>중립 통제변수</vt:lpstr>
      <vt:lpstr>문제상황 : 관리자 교육의 효과</vt:lpstr>
      <vt:lpstr>해결방법 1 : 회귀분석과 보정</vt:lpstr>
      <vt:lpstr>해결방법 2 : 성향점수 </vt:lpstr>
      <vt:lpstr>성향점수 응용 1 - 성향점수 직교화</vt:lpstr>
      <vt:lpstr>성향점수 응용 2 - 성향점수 매칭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user</cp:lastModifiedBy>
  <cp:revision>13</cp:revision>
  <dcterms:created xsi:type="dcterms:W3CDTF">2025-02-09T11:11:28Z</dcterms:created>
  <dcterms:modified xsi:type="dcterms:W3CDTF">2025-03-19T04:44:03Z</dcterms:modified>
</cp:coreProperties>
</file>