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  <p:sldMasterId id="2147483963" r:id="rId2"/>
  </p:sldMasterIdLst>
  <p:notesMasterIdLst>
    <p:notesMasterId r:id="rId22"/>
  </p:notesMasterIdLst>
  <p:sldIdLst>
    <p:sldId id="261" r:id="rId3"/>
    <p:sldId id="262" r:id="rId4"/>
    <p:sldId id="256" r:id="rId5"/>
    <p:sldId id="257" r:id="rId6"/>
    <p:sldId id="258" r:id="rId7"/>
    <p:sldId id="263" r:id="rId8"/>
    <p:sldId id="264" r:id="rId9"/>
    <p:sldId id="259" r:id="rId10"/>
    <p:sldId id="266" r:id="rId11"/>
    <p:sldId id="268" r:id="rId12"/>
    <p:sldId id="267" r:id="rId13"/>
    <p:sldId id="260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751DA-8C42-478D-AFA1-1D605E3527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2AF03-6820-4F53-86C2-3CA8249E0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3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 작업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9B5DF-C8B8-4509-BA58-49872E53AE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6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 작업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9B5DF-C8B8-4509-BA58-49872E53AE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 작업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9B5DF-C8B8-4509-BA58-49872E53AE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5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 작업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9B5DF-C8B8-4509-BA58-49872E53AE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2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 작업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9B5DF-C8B8-4509-BA58-49872E53AE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3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 작업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9B5DF-C8B8-4509-BA58-49872E53AE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1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9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5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56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3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333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46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3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81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1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7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73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86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0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0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5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9A1E5CA-8EA7-490E-BC5F-36214C99082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A7C8C78-539D-4769-8DB4-2DD9FA2D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276F7-0C7C-438A-AA75-163EB3888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시계열 분석 팀프로젝트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수온예측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AB9C1-9DD7-4495-8E1D-9D120C6B9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김민수</a:t>
            </a:r>
            <a:r>
              <a:rPr lang="en-US" altLang="ko-KR" dirty="0"/>
              <a:t>, </a:t>
            </a:r>
            <a:r>
              <a:rPr lang="ko-KR" altLang="en-US" dirty="0"/>
              <a:t>이승훈</a:t>
            </a:r>
            <a:r>
              <a:rPr lang="en-US" altLang="ko-KR" dirty="0"/>
              <a:t>, </a:t>
            </a:r>
            <a:r>
              <a:rPr lang="ko-KR" altLang="en-US" dirty="0" err="1"/>
              <a:t>한찬희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EAA1-B8A2-4210-8060-48FD4898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4" y="345232"/>
            <a:ext cx="5551715" cy="620736"/>
          </a:xfrm>
        </p:spPr>
        <p:txBody>
          <a:bodyPr>
            <a:normAutofit fontScale="90000"/>
          </a:bodyPr>
          <a:lstStyle/>
          <a:p>
            <a:r>
              <a:rPr lang="en-US" altLang="ko-KR" sz="4000"/>
              <a:t>Validation</a:t>
            </a:r>
            <a:r>
              <a:rPr lang="ko-KR" altLang="en-US" sz="4000" dirty="0"/>
              <a:t>에 대한 고민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CDEDC0-CFC4-4217-A4FB-E3E3A7BC9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63044"/>
              </p:ext>
            </p:extLst>
          </p:nvPr>
        </p:nvGraphicFramePr>
        <p:xfrm>
          <a:off x="1062323" y="1089678"/>
          <a:ext cx="10067352" cy="50352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5784">
                  <a:extLst>
                    <a:ext uri="{9D8B030D-6E8A-4147-A177-3AD203B41FA5}">
                      <a16:colId xmlns:a16="http://schemas.microsoft.com/office/drawing/2014/main" val="3999938554"/>
                    </a:ext>
                  </a:extLst>
                </a:gridCol>
                <a:gridCol w="3355784">
                  <a:extLst>
                    <a:ext uri="{9D8B030D-6E8A-4147-A177-3AD203B41FA5}">
                      <a16:colId xmlns:a16="http://schemas.microsoft.com/office/drawing/2014/main" val="2077841379"/>
                    </a:ext>
                  </a:extLst>
                </a:gridCol>
                <a:gridCol w="3355784">
                  <a:extLst>
                    <a:ext uri="{9D8B030D-6E8A-4147-A177-3AD203B41FA5}">
                      <a16:colId xmlns:a16="http://schemas.microsoft.com/office/drawing/2014/main" val="1295059701"/>
                    </a:ext>
                  </a:extLst>
                </a:gridCol>
              </a:tblGrid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2010~2012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RMSE 10</a:t>
                      </a:r>
                      <a:r>
                        <a:rPr lang="ko-KR" altLang="en-US" dirty="0"/>
                        <a:t>개 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2013~2015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58918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0.39209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03008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0.42617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6906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0.41521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029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0.41966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0.4458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91799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0.42766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0.4479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7218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0.3765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5129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99433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0.7235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8701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07588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0.4433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28186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06194E65-1969-4FF2-9648-CFD41E3B771C}"/>
              </a:ext>
            </a:extLst>
          </p:cNvPr>
          <p:cNvSpPr/>
          <p:nvPr/>
        </p:nvSpPr>
        <p:spPr>
          <a:xfrm>
            <a:off x="4868830" y="3800100"/>
            <a:ext cx="2478156" cy="2324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48A473-6106-4FD0-B17D-A11369DF5D46}"/>
              </a:ext>
            </a:extLst>
          </p:cNvPr>
          <p:cNvSpPr/>
          <p:nvPr/>
        </p:nvSpPr>
        <p:spPr>
          <a:xfrm>
            <a:off x="8268012" y="3800100"/>
            <a:ext cx="2478156" cy="2324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148A7B-BC4D-4467-89F2-5A6827AD3148}"/>
              </a:ext>
            </a:extLst>
          </p:cNvPr>
          <p:cNvSpPr/>
          <p:nvPr/>
        </p:nvSpPr>
        <p:spPr>
          <a:xfrm>
            <a:off x="4856921" y="1544406"/>
            <a:ext cx="2478156" cy="2255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A2296A-2EFC-4A0C-828E-BBE49D5B6F1B}"/>
              </a:ext>
            </a:extLst>
          </p:cNvPr>
          <p:cNvSpPr/>
          <p:nvPr/>
        </p:nvSpPr>
        <p:spPr>
          <a:xfrm>
            <a:off x="8150086" y="1536692"/>
            <a:ext cx="2478156" cy="2255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7506D-C061-4382-8B06-A9ED45DD0A8D}"/>
              </a:ext>
            </a:extLst>
          </p:cNvPr>
          <p:cNvSpPr txBox="1"/>
          <p:nvPr/>
        </p:nvSpPr>
        <p:spPr>
          <a:xfrm>
            <a:off x="544284" y="6310466"/>
            <a:ext cx="1187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시간 평균수온 기반으로 모델링 한 것은 시계열 요소가 강하게 작용해서인지 </a:t>
            </a:r>
            <a:r>
              <a:rPr lang="en-US" altLang="ko-KR" sz="2000" dirty="0">
                <a:solidFill>
                  <a:srgbClr val="FF0000"/>
                </a:solidFill>
              </a:rPr>
              <a:t>Validation</a:t>
            </a:r>
            <a:r>
              <a:rPr lang="ko-KR" altLang="en-US" sz="2000" dirty="0">
                <a:solidFill>
                  <a:srgbClr val="FF0000"/>
                </a:solidFill>
              </a:rPr>
              <a:t>이 잘 되지 않는 것을 확인하였음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EAA1-B8A2-4210-8060-48FD4898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4" y="345232"/>
            <a:ext cx="5551715" cy="620736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Validation</a:t>
            </a:r>
            <a:r>
              <a:rPr lang="ko-KR" altLang="en-US" sz="4000" dirty="0"/>
              <a:t> 결과 </a:t>
            </a:r>
            <a:r>
              <a:rPr lang="en-US" altLang="ko-KR" sz="4000" dirty="0"/>
              <a:t>(1</a:t>
            </a:r>
            <a:r>
              <a:rPr lang="ko-KR" altLang="en-US" sz="4000" dirty="0"/>
              <a:t>차 제출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CDEDC0-CFC4-4217-A4FB-E3E3A7BC9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72285"/>
              </p:ext>
            </p:extLst>
          </p:nvPr>
        </p:nvGraphicFramePr>
        <p:xfrm>
          <a:off x="2294775" y="1420982"/>
          <a:ext cx="7087764" cy="27464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3882">
                  <a:extLst>
                    <a:ext uri="{9D8B030D-6E8A-4147-A177-3AD203B41FA5}">
                      <a16:colId xmlns:a16="http://schemas.microsoft.com/office/drawing/2014/main" val="3999938554"/>
                    </a:ext>
                  </a:extLst>
                </a:gridCol>
                <a:gridCol w="3543882">
                  <a:extLst>
                    <a:ext uri="{9D8B030D-6E8A-4147-A177-3AD203B41FA5}">
                      <a16:colId xmlns:a16="http://schemas.microsoft.com/office/drawing/2014/main" val="2077841379"/>
                    </a:ext>
                  </a:extLst>
                </a:gridCol>
              </a:tblGrid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2013~2015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RMSE 10</a:t>
                      </a:r>
                      <a:r>
                        <a:rPr lang="ko-KR" altLang="en-US" dirty="0"/>
                        <a:t>개 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58918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03008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6906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029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91799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721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B7506D-C061-4382-8B06-A9ED45DD0A8D}"/>
              </a:ext>
            </a:extLst>
          </p:cNvPr>
          <p:cNvSpPr txBox="1"/>
          <p:nvPr/>
        </p:nvSpPr>
        <p:spPr>
          <a:xfrm>
            <a:off x="544284" y="4622472"/>
            <a:ext cx="1187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Cross Validation </a:t>
            </a:r>
            <a:r>
              <a:rPr lang="ko-KR" altLang="en-US" sz="2000" dirty="0">
                <a:solidFill>
                  <a:srgbClr val="FF0000"/>
                </a:solidFill>
              </a:rPr>
              <a:t>결과 </a:t>
            </a:r>
            <a:r>
              <a:rPr lang="en-US" altLang="ko-KR" sz="2000" dirty="0">
                <a:solidFill>
                  <a:srgbClr val="FF0000"/>
                </a:solidFill>
              </a:rPr>
              <a:t>Model 1 </a:t>
            </a:r>
            <a:r>
              <a:rPr lang="ko-KR" altLang="en-US" sz="2000" dirty="0">
                <a:solidFill>
                  <a:srgbClr val="FF0000"/>
                </a:solidFill>
              </a:rPr>
              <a:t>이 가장 좋다고 판단되어 </a:t>
            </a:r>
            <a:r>
              <a:rPr lang="en-US" altLang="ko-KR" sz="2000" dirty="0">
                <a:solidFill>
                  <a:srgbClr val="FF0000"/>
                </a:solidFill>
              </a:rPr>
              <a:t>Model1 1</a:t>
            </a:r>
            <a:r>
              <a:rPr lang="ko-KR" altLang="en-US" sz="2000" dirty="0">
                <a:solidFill>
                  <a:srgbClr val="FF0000"/>
                </a:solidFill>
              </a:rPr>
              <a:t>차 제출하였음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3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64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EDA2 </a:t>
            </a:r>
            <a:r>
              <a:rPr lang="ko-KR" altLang="en-US" sz="4000" dirty="0"/>
              <a:t>및 모형 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5F9C0-0BBA-4713-ACF9-F36E8B31A5E0}"/>
              </a:ext>
            </a:extLst>
          </p:cNvPr>
          <p:cNvSpPr txBox="1"/>
          <p:nvPr/>
        </p:nvSpPr>
        <p:spPr>
          <a:xfrm>
            <a:off x="707737" y="3728830"/>
            <a:ext cx="11171595" cy="37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일평균 수온을 추정하는 방법을 수정하여 하루를 </a:t>
            </a:r>
            <a:r>
              <a:rPr lang="en-US" altLang="ko-KR" sz="2400" dirty="0">
                <a:solidFill>
                  <a:srgbClr val="FF0000"/>
                </a:solidFill>
              </a:rPr>
              <a:t>4</a:t>
            </a:r>
            <a:r>
              <a:rPr lang="ko-KR" altLang="en-US" sz="2400" dirty="0">
                <a:solidFill>
                  <a:srgbClr val="FF0000"/>
                </a:solidFill>
              </a:rPr>
              <a:t>등분해서 </a:t>
            </a:r>
            <a:r>
              <a:rPr lang="en-US" altLang="ko-KR" sz="2400" dirty="0">
                <a:solidFill>
                  <a:srgbClr val="FF0000"/>
                </a:solidFill>
              </a:rPr>
              <a:t>6</a:t>
            </a:r>
            <a:r>
              <a:rPr lang="ko-KR" altLang="en-US" sz="2400" dirty="0">
                <a:solidFill>
                  <a:srgbClr val="FF0000"/>
                </a:solidFill>
              </a:rPr>
              <a:t>시간의 평균 수온을 추정</a:t>
            </a:r>
            <a:r>
              <a:rPr lang="ko-KR" altLang="en-US" sz="2400" dirty="0"/>
              <a:t>하는 방법을 고려해 봄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이 방법으로 추정한 것에 대해 </a:t>
            </a:r>
            <a:r>
              <a:rPr lang="en-US" altLang="ko-KR" sz="2400" dirty="0"/>
              <a:t>Validation</a:t>
            </a:r>
            <a:r>
              <a:rPr lang="ko-KR" altLang="en-US" sz="2400" dirty="0"/>
              <a:t>을 진행했으나 앞에서 설명한 것처럼 </a:t>
            </a:r>
            <a:r>
              <a:rPr lang="en-US" altLang="ko-KR" sz="2400" dirty="0"/>
              <a:t>Validation</a:t>
            </a:r>
            <a:r>
              <a:rPr lang="ko-KR" altLang="en-US" sz="2400" dirty="0"/>
              <a:t>을 믿을 수 없다고 판단됨</a:t>
            </a:r>
            <a:r>
              <a:rPr lang="en-US" altLang="ko-KR" sz="24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이를 기반으로 </a:t>
            </a:r>
            <a:r>
              <a:rPr lang="en-US" altLang="ko-KR" sz="2400" dirty="0"/>
              <a:t>2</a:t>
            </a:r>
            <a:r>
              <a:rPr lang="ko-KR" altLang="en-US" sz="2400" dirty="0"/>
              <a:t>차 제출을 하였고</a:t>
            </a:r>
            <a:r>
              <a:rPr lang="en-US" altLang="ko-KR" sz="2400" dirty="0"/>
              <a:t>, </a:t>
            </a:r>
            <a:r>
              <a:rPr lang="ko-KR" altLang="en-US" sz="2400" dirty="0"/>
              <a:t>리더보드 결과 </a:t>
            </a:r>
            <a:r>
              <a:rPr lang="en-US" altLang="ko-KR" sz="2400" dirty="0"/>
              <a:t>1</a:t>
            </a:r>
            <a:r>
              <a:rPr lang="ko-KR" altLang="en-US" sz="2400" dirty="0"/>
              <a:t>차 제출 모형에 비해 좋지 않았음</a:t>
            </a:r>
            <a:r>
              <a:rPr lang="en-US" altLang="ko-KR" sz="2400" dirty="0"/>
              <a:t>. </a:t>
            </a:r>
            <a:r>
              <a:rPr lang="ko-KR" altLang="en-US" sz="2400" dirty="0"/>
              <a:t>이후부터는 </a:t>
            </a:r>
            <a:r>
              <a:rPr lang="en-US" altLang="ko-KR" sz="2400" dirty="0"/>
              <a:t>6</a:t>
            </a:r>
            <a:r>
              <a:rPr lang="ko-KR" altLang="en-US" sz="2400" dirty="0"/>
              <a:t>시간 평균 수온을 추정하는 방법은 사용하지 않음</a:t>
            </a:r>
            <a:r>
              <a:rPr lang="en-US" altLang="ko-KR" sz="2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F21121-6086-4FED-9D5B-7661447C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34" y="397663"/>
            <a:ext cx="3926176" cy="2405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450F97-7D49-49EF-9A41-B2DC0DA5EE68}"/>
              </a:ext>
            </a:extLst>
          </p:cNvPr>
          <p:cNvSpPr txBox="1"/>
          <p:nvPr/>
        </p:nvSpPr>
        <p:spPr>
          <a:xfrm>
            <a:off x="4933495" y="2906104"/>
            <a:ext cx="5349049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&lt;2007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</a:t>
            </a:r>
            <a:r>
              <a:rPr lang="en-US" altLang="ko-KR" sz="2000" dirty="0"/>
              <a:t>~3</a:t>
            </a:r>
            <a:r>
              <a:rPr lang="ko-KR" altLang="en-US" sz="2000" dirty="0"/>
              <a:t>일 시간대별 수온 시계열 플롯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067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64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EDA3 – lag </a:t>
            </a:r>
            <a:r>
              <a:rPr lang="ko-KR" altLang="en-US" sz="4000" dirty="0"/>
              <a:t>및 계절</a:t>
            </a:r>
            <a:r>
              <a:rPr lang="en-US" altLang="ko-KR" sz="4000" dirty="0"/>
              <a:t>/</a:t>
            </a:r>
            <a:r>
              <a:rPr lang="ko-KR" altLang="en-US" sz="4000" dirty="0"/>
              <a:t>시간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5F9C0-0BBA-4713-ACF9-F36E8B31A5E0}"/>
              </a:ext>
            </a:extLst>
          </p:cNvPr>
          <p:cNvSpPr txBox="1"/>
          <p:nvPr/>
        </p:nvSpPr>
        <p:spPr>
          <a:xfrm>
            <a:off x="510202" y="2893153"/>
            <a:ext cx="11171595" cy="37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앞에서 확인한 바와 같이 같은 날이라도 시간대별로 어떤 패턴이 보이는 것을 확인</a:t>
            </a:r>
            <a:r>
              <a:rPr lang="en-US" altLang="ko-KR" sz="24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이를 반영하기 위해 시간 변수</a:t>
            </a:r>
            <a:r>
              <a:rPr lang="en-US" altLang="ko-KR" sz="2400" dirty="0"/>
              <a:t>(‘h01’, ‘h02’,…., ‘h23’) </a:t>
            </a:r>
            <a:r>
              <a:rPr lang="ko-KR" altLang="en-US" sz="2400" dirty="0"/>
              <a:t>를 고려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계절성도 다소 있는 것으로 보여서 계절변수</a:t>
            </a:r>
            <a:r>
              <a:rPr lang="en-US" altLang="ko-KR" sz="2400" dirty="0"/>
              <a:t>(winter, summer ; </a:t>
            </a:r>
            <a:r>
              <a:rPr lang="ko-KR" altLang="en-US" sz="2400" dirty="0"/>
              <a:t>더미변수</a:t>
            </a:r>
            <a:r>
              <a:rPr lang="en-US" altLang="ko-KR" sz="2400" dirty="0"/>
              <a:t>) </a:t>
            </a:r>
            <a:r>
              <a:rPr lang="ko-KR" altLang="en-US" sz="2400" dirty="0"/>
              <a:t>도 고려</a:t>
            </a:r>
            <a:r>
              <a:rPr lang="en-US" altLang="ko-KR" sz="24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주요 기상변수 </a:t>
            </a:r>
            <a:r>
              <a:rPr lang="en-US" altLang="ko-KR" sz="2400" dirty="0"/>
              <a:t>(temp, </a:t>
            </a:r>
            <a:r>
              <a:rPr lang="en-US" altLang="ko-KR" sz="2400" dirty="0" err="1"/>
              <a:t>pres</a:t>
            </a:r>
            <a:r>
              <a:rPr lang="en-US" altLang="ko-KR" sz="2400" dirty="0"/>
              <a:t>, rain, hum, </a:t>
            </a:r>
            <a:r>
              <a:rPr lang="en-US" altLang="ko-KR" sz="2400" dirty="0" err="1"/>
              <a:t>sun_hr</a:t>
            </a:r>
            <a:r>
              <a:rPr lang="en-US" altLang="ko-KR" sz="2400" dirty="0"/>
              <a:t>) </a:t>
            </a:r>
            <a:r>
              <a:rPr lang="ko-KR" altLang="en-US" sz="2400" dirty="0"/>
              <a:t>의 </a:t>
            </a:r>
            <a:r>
              <a:rPr lang="en-US" altLang="ko-KR" sz="2400" dirty="0"/>
              <a:t>lag </a:t>
            </a:r>
            <a:r>
              <a:rPr lang="ko-KR" altLang="en-US" sz="2400" dirty="0"/>
              <a:t>변수도 고려</a:t>
            </a:r>
            <a:r>
              <a:rPr lang="en-US" altLang="ko-KR" sz="24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이후 </a:t>
            </a:r>
            <a:r>
              <a:rPr lang="en-US" altLang="ko-KR" sz="2400" dirty="0"/>
              <a:t>3</a:t>
            </a:r>
            <a:r>
              <a:rPr lang="ko-KR" altLang="en-US" sz="2400" dirty="0"/>
              <a:t>차 제출함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07AB5C-F7F0-4C03-A027-649153BB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1" y="1025087"/>
            <a:ext cx="3111273" cy="1678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D3337-8348-4D6D-AFA3-626FE9D0EB51}"/>
              </a:ext>
            </a:extLst>
          </p:cNvPr>
          <p:cNvSpPr txBox="1"/>
          <p:nvPr/>
        </p:nvSpPr>
        <p:spPr>
          <a:xfrm>
            <a:off x="4310743" y="1712327"/>
            <a:ext cx="301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일평균 수온의 시계열 플롯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계절성을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6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64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EDA4 – Fourier Arima </a:t>
            </a:r>
            <a:r>
              <a:rPr lang="ko-KR" altLang="en-US" sz="4000" dirty="0"/>
              <a:t>고려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5F9C0-0BBA-4713-ACF9-F36E8B31A5E0}"/>
              </a:ext>
            </a:extLst>
          </p:cNvPr>
          <p:cNvSpPr txBox="1"/>
          <p:nvPr/>
        </p:nvSpPr>
        <p:spPr>
          <a:xfrm>
            <a:off x="510202" y="3086100"/>
            <a:ext cx="11171595" cy="37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일평균 수온 추정치 설명변수가 정확할수록</a:t>
            </a:r>
            <a:r>
              <a:rPr lang="en-US" altLang="ko-KR" sz="2400" dirty="0"/>
              <a:t>, </a:t>
            </a:r>
            <a:r>
              <a:rPr lang="ko-KR" altLang="en-US" sz="2400" dirty="0"/>
              <a:t>최종 예측이 잘 되는 것으로 확인됨</a:t>
            </a:r>
            <a:r>
              <a:rPr lang="en-US" altLang="ko-KR" sz="2400" dirty="0"/>
              <a:t>.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(</a:t>
            </a:r>
            <a:r>
              <a:rPr lang="ko-KR" altLang="en-US" sz="2400" dirty="0"/>
              <a:t>실제 </a:t>
            </a:r>
            <a:r>
              <a:rPr lang="ko-KR" altLang="en-US" sz="2400"/>
              <a:t>일평균 수온을 </a:t>
            </a:r>
            <a:r>
              <a:rPr lang="ko-KR" altLang="en-US" sz="2400" dirty="0"/>
              <a:t>사용할 경우 </a:t>
            </a:r>
            <a:r>
              <a:rPr lang="en-US" altLang="ko-KR" sz="2400" dirty="0"/>
              <a:t>Model 1 </a:t>
            </a:r>
            <a:r>
              <a:rPr lang="ko-KR" altLang="en-US" sz="2400" dirty="0"/>
              <a:t>에서 </a:t>
            </a:r>
            <a:r>
              <a:rPr lang="en-US" altLang="ko-KR" sz="2400" dirty="0"/>
              <a:t>validation </a:t>
            </a:r>
            <a:r>
              <a:rPr lang="ko-KR" altLang="en-US" sz="2400" dirty="0"/>
              <a:t>결과 </a:t>
            </a:r>
            <a:r>
              <a:rPr lang="en-US" altLang="ko-KR" sz="2400" dirty="0" err="1"/>
              <a:t>rmse</a:t>
            </a:r>
            <a:r>
              <a:rPr lang="ko-KR" altLang="en-US" sz="2400" dirty="0"/>
              <a:t>가 </a:t>
            </a:r>
            <a:r>
              <a:rPr lang="en-US" altLang="ko-KR" sz="2400" dirty="0"/>
              <a:t>0.35</a:t>
            </a:r>
            <a:r>
              <a:rPr lang="ko-KR" altLang="en-US" sz="2400" dirty="0"/>
              <a:t>까지 </a:t>
            </a:r>
            <a:r>
              <a:rPr lang="ko-KR" altLang="en-US" sz="2400" dirty="0" err="1"/>
              <a:t>내려감</a:t>
            </a:r>
            <a:r>
              <a:rPr lang="en-US" altLang="ko-KR" sz="2400" dirty="0"/>
              <a:t>.)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Auto Arima</a:t>
            </a:r>
            <a:r>
              <a:rPr lang="ko-KR" altLang="en-US" sz="2400" dirty="0"/>
              <a:t>의 경우 주기가 </a:t>
            </a:r>
            <a:r>
              <a:rPr lang="en-US" altLang="ko-KR" sz="2400" dirty="0"/>
              <a:t>350</a:t>
            </a:r>
            <a:r>
              <a:rPr lang="ko-KR" altLang="en-US" sz="2400" dirty="0"/>
              <a:t>이 넘어가면 </a:t>
            </a:r>
            <a:r>
              <a:rPr lang="en-US" altLang="ko-KR" sz="2400" dirty="0"/>
              <a:t>Seasonal Arima </a:t>
            </a:r>
            <a:r>
              <a:rPr lang="ko-KR" altLang="en-US" sz="2400" dirty="0"/>
              <a:t>의 </a:t>
            </a:r>
            <a:r>
              <a:rPr lang="en-US" altLang="ko-KR" sz="2400" dirty="0"/>
              <a:t>Seasonal Parameter</a:t>
            </a:r>
            <a:r>
              <a:rPr lang="ko-KR" altLang="en-US" sz="2400" dirty="0"/>
              <a:t>를 주지 않는 것으로 확인됨</a:t>
            </a:r>
            <a:r>
              <a:rPr lang="en-US" altLang="ko-KR" sz="2400" dirty="0"/>
              <a:t>.  (</a:t>
            </a:r>
            <a:r>
              <a:rPr lang="en-US" altLang="ko-KR" sz="2400" dirty="0" err="1"/>
              <a:t>sarima</a:t>
            </a:r>
            <a:r>
              <a:rPr lang="ko-KR" altLang="en-US" sz="2400" dirty="0"/>
              <a:t> 역시 주기 </a:t>
            </a:r>
            <a:r>
              <a:rPr lang="en-US" altLang="ko-KR" sz="2400" dirty="0"/>
              <a:t>350 </a:t>
            </a:r>
            <a:r>
              <a:rPr lang="ko-KR" altLang="en-US" sz="2400" dirty="0"/>
              <a:t>이상의 </a:t>
            </a:r>
            <a:r>
              <a:rPr lang="en-US" altLang="ko-KR" sz="2400" dirty="0"/>
              <a:t>seasonality </a:t>
            </a:r>
            <a:r>
              <a:rPr lang="ko-KR" altLang="en-US" sz="2400" dirty="0"/>
              <a:t>적합이 불가</a:t>
            </a:r>
            <a:r>
              <a:rPr lang="en-US" altLang="ko-KR" sz="2400" dirty="0"/>
              <a:t>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Seasonality</a:t>
            </a:r>
            <a:r>
              <a:rPr lang="ko-KR" altLang="en-US" sz="2400" dirty="0"/>
              <a:t>를 반영하기 위해 </a:t>
            </a:r>
            <a:r>
              <a:rPr lang="en-US" altLang="ko-KR" sz="2400" dirty="0"/>
              <a:t>Fourier Arima </a:t>
            </a:r>
            <a:r>
              <a:rPr lang="ko-KR" altLang="en-US" sz="2400" dirty="0"/>
              <a:t>를 고려 하였고</a:t>
            </a:r>
            <a:r>
              <a:rPr lang="en-US" altLang="ko-KR" sz="2400" dirty="0"/>
              <a:t>, </a:t>
            </a:r>
            <a:r>
              <a:rPr lang="ko-KR" altLang="en-US" sz="2400" dirty="0"/>
              <a:t>실제 </a:t>
            </a:r>
            <a:r>
              <a:rPr lang="en-US" altLang="ko-KR" sz="2400" dirty="0"/>
              <a:t>Auto Arima </a:t>
            </a:r>
            <a:r>
              <a:rPr lang="ko-KR" altLang="en-US" sz="2400" dirty="0"/>
              <a:t>에 비해 </a:t>
            </a:r>
            <a:r>
              <a:rPr lang="en-US" altLang="ko-KR" sz="2400" dirty="0"/>
              <a:t>AIC</a:t>
            </a:r>
            <a:r>
              <a:rPr lang="ko-KR" altLang="en-US" sz="2400" dirty="0"/>
              <a:t>가 작은 값을 주는 것을 확인</a:t>
            </a:r>
            <a:r>
              <a:rPr lang="en-US" altLang="ko-KR" sz="2400" dirty="0"/>
              <a:t>.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D3337-8348-4D6D-AFA3-626FE9D0EB51}"/>
              </a:ext>
            </a:extLst>
          </p:cNvPr>
          <p:cNvSpPr txBox="1"/>
          <p:nvPr/>
        </p:nvSpPr>
        <p:spPr>
          <a:xfrm>
            <a:off x="8593463" y="1249644"/>
            <a:ext cx="3730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왼쪽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일평균 수온의 시계열 플롯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빨간색 선은 </a:t>
            </a:r>
            <a:r>
              <a:rPr lang="en-US" altLang="ko-KR" sz="1600" dirty="0"/>
              <a:t>Fourier Arima fitting </a:t>
            </a:r>
            <a:r>
              <a:rPr lang="ko-KR" altLang="en-US" sz="1600" dirty="0"/>
              <a:t>결과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오른쪽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&lt;R</a:t>
            </a:r>
            <a:r>
              <a:rPr lang="ko-KR" altLang="en-US" sz="1600" dirty="0"/>
              <a:t>에서 주기 </a:t>
            </a:r>
            <a:r>
              <a:rPr lang="en-US" altLang="ko-KR" sz="1600" dirty="0"/>
              <a:t>350 </a:t>
            </a:r>
            <a:r>
              <a:rPr lang="ko-KR" altLang="en-US" sz="1600" dirty="0"/>
              <a:t>이상 </a:t>
            </a:r>
            <a:r>
              <a:rPr lang="en-US" altLang="ko-KR" sz="1600" dirty="0" err="1"/>
              <a:t>sarima</a:t>
            </a:r>
            <a:r>
              <a:rPr lang="en-US" altLang="ko-KR" sz="1600" dirty="0"/>
              <a:t> </a:t>
            </a:r>
            <a:r>
              <a:rPr lang="ko-KR" altLang="en-US" sz="1600" dirty="0"/>
              <a:t>적합 결과</a:t>
            </a:r>
            <a:r>
              <a:rPr lang="en-US" altLang="ko-KR" sz="1600" dirty="0"/>
              <a:t>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3BB6CA-AD32-41C4-967E-ED2F22F9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61" y="958416"/>
            <a:ext cx="2958018" cy="16146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CFD9D9-9F3E-43D6-8FE4-05832B2E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13" y="1364769"/>
            <a:ext cx="4629150" cy="8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834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EDA4 – </a:t>
            </a:r>
            <a:r>
              <a:rPr lang="ko-KR" altLang="en-US" sz="4000" dirty="0"/>
              <a:t>일평균 수온 추정치의 중요성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5F9C0-0BBA-4713-ACF9-F36E8B31A5E0}"/>
              </a:ext>
            </a:extLst>
          </p:cNvPr>
          <p:cNvSpPr txBox="1"/>
          <p:nvPr/>
        </p:nvSpPr>
        <p:spPr>
          <a:xfrm>
            <a:off x="510202" y="2893153"/>
            <a:ext cx="11171595" cy="37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ED7C3-0612-42A3-AD4C-F91629AAE5D0}"/>
              </a:ext>
            </a:extLst>
          </p:cNvPr>
          <p:cNvSpPr txBox="1"/>
          <p:nvPr/>
        </p:nvSpPr>
        <p:spPr>
          <a:xfrm>
            <a:off x="510202" y="1543050"/>
            <a:ext cx="11171595" cy="37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앞서 설명한 것처럼 일평균 수온 추정치 설명변수가 정확할수록 예측력이 개선됨</a:t>
            </a:r>
            <a:r>
              <a:rPr lang="en-US" altLang="ko-KR" sz="24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Validation</a:t>
            </a:r>
            <a:r>
              <a:rPr lang="ko-KR" altLang="en-US" sz="2400" dirty="0"/>
              <a:t> 결과 일평균 수온 추정치와 실제 일평균 수온 간의 </a:t>
            </a:r>
            <a:r>
              <a:rPr lang="en-US" altLang="ko-KR" sz="2400" dirty="0" err="1"/>
              <a:t>mse</a:t>
            </a:r>
            <a:r>
              <a:rPr lang="ko-KR" altLang="en-US" sz="2400" dirty="0"/>
              <a:t>가 작아질수록 모형 성능이 개선되는 것을 확인</a:t>
            </a:r>
            <a:r>
              <a:rPr lang="en-US" altLang="ko-KR" sz="24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일평균 수온 추정치 설명변수를 좀더 정확하게 추정하기 위해</a:t>
            </a:r>
            <a:r>
              <a:rPr lang="en-US" altLang="ko-KR" sz="2400" dirty="0"/>
              <a:t>, </a:t>
            </a:r>
            <a:r>
              <a:rPr lang="ko-KR" altLang="en-US" sz="2400" dirty="0"/>
              <a:t>실제 일평균 수온을 반응변수로</a:t>
            </a:r>
            <a:r>
              <a:rPr lang="en-US" altLang="ko-KR" sz="2400" dirty="0"/>
              <a:t>, Fourier Arima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차 적합한 일평균 수온 추정치 및 기타 기상변수들 그리고 그들의 </a:t>
            </a:r>
            <a:r>
              <a:rPr lang="en-US" altLang="ko-KR" sz="2400" dirty="0"/>
              <a:t>lag</a:t>
            </a:r>
            <a:r>
              <a:rPr lang="ko-KR" altLang="en-US" sz="2400" dirty="0"/>
              <a:t>를 설명변수로 하여</a:t>
            </a:r>
            <a:r>
              <a:rPr lang="en-US" altLang="ko-KR" sz="2400" dirty="0"/>
              <a:t> Random Forest</a:t>
            </a:r>
            <a:r>
              <a:rPr lang="ko-KR" altLang="en-US" sz="2400" dirty="0"/>
              <a:t>를 적합함</a:t>
            </a:r>
            <a:r>
              <a:rPr lang="en-US" altLang="ko-KR" sz="24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이후 이 일평균 수온 추정치 설명변수와 기타 다른 변수들을 함께 사용하여 </a:t>
            </a:r>
            <a:r>
              <a:rPr lang="en-US" altLang="ko-KR" sz="2400" dirty="0"/>
              <a:t>Random Forest</a:t>
            </a:r>
            <a:r>
              <a:rPr lang="ko-KR" altLang="en-US" sz="2400" dirty="0"/>
              <a:t>의 방법으로 최종 </a:t>
            </a:r>
            <a:r>
              <a:rPr lang="ko-KR" altLang="en-US" sz="2400" dirty="0" err="1"/>
              <a:t>예측값을</a:t>
            </a:r>
            <a:r>
              <a:rPr lang="ko-KR" altLang="en-US" sz="2400" dirty="0"/>
              <a:t> 도출함</a:t>
            </a:r>
            <a:r>
              <a:rPr lang="en-US" altLang="ko-KR" sz="2400" dirty="0"/>
              <a:t>.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1891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64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EDA4 </a:t>
            </a:r>
            <a:r>
              <a:rPr lang="ko-KR" altLang="en-US" sz="4000" dirty="0"/>
              <a:t>결과로 모형 개발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3CF1B19-40F3-42B1-8925-31D5B0D3A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16421"/>
              </p:ext>
            </p:extLst>
          </p:nvPr>
        </p:nvGraphicFramePr>
        <p:xfrm>
          <a:off x="943429" y="4093268"/>
          <a:ext cx="11132454" cy="243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71">
                  <a:extLst>
                    <a:ext uri="{9D8B030D-6E8A-4147-A177-3AD203B41FA5}">
                      <a16:colId xmlns:a16="http://schemas.microsoft.com/office/drawing/2014/main" val="3191165839"/>
                    </a:ext>
                  </a:extLst>
                </a:gridCol>
                <a:gridCol w="3162383">
                  <a:extLst>
                    <a:ext uri="{9D8B030D-6E8A-4147-A177-3AD203B41FA5}">
                      <a16:colId xmlns:a16="http://schemas.microsoft.com/office/drawing/2014/main" val="3133096739"/>
                    </a:ext>
                  </a:extLst>
                </a:gridCol>
                <a:gridCol w="4955300">
                  <a:extLst>
                    <a:ext uri="{9D8B030D-6E8A-4147-A177-3AD203B41FA5}">
                      <a16:colId xmlns:a16="http://schemas.microsoft.com/office/drawing/2014/main" val="451723135"/>
                    </a:ext>
                  </a:extLst>
                </a:gridCol>
              </a:tblGrid>
              <a:tr h="50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351191"/>
                  </a:ext>
                </a:extLst>
              </a:tr>
              <a:tr h="1935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‘temp’,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‘</a:t>
                      </a:r>
                      <a:r>
                        <a:rPr lang="en-US" altLang="ko-KR" sz="1800" dirty="0" err="1"/>
                        <a:t>pres</a:t>
                      </a:r>
                      <a:r>
                        <a:rPr lang="en-US" altLang="ko-KR" sz="1800" dirty="0"/>
                        <a:t>’,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‘rain’, ‘hum’, ‘</a:t>
                      </a:r>
                      <a:r>
                        <a:rPr lang="en-US" altLang="ko-KR" sz="1800" dirty="0" err="1"/>
                        <a:t>sun_hr</a:t>
                      </a:r>
                      <a:r>
                        <a:rPr lang="en-US" altLang="ko-KR" sz="1800" dirty="0"/>
                        <a:t>’ </a:t>
                      </a:r>
                      <a:r>
                        <a:rPr lang="ko-KR" altLang="en-US" sz="1800" dirty="0"/>
                        <a:t>및 각 기상 설명변수 </a:t>
                      </a:r>
                      <a:r>
                        <a:rPr lang="en-US" altLang="ko-KR" sz="1800" dirty="0"/>
                        <a:t>lag 2</a:t>
                      </a:r>
                      <a:r>
                        <a:rPr lang="ko-KR" altLang="en-US" sz="1800" dirty="0"/>
                        <a:t>까지</a:t>
                      </a:r>
                      <a:r>
                        <a:rPr lang="en-US" altLang="ko-KR" sz="1800" dirty="0"/>
                        <a:t>, ‘month’, ‘sst_ave_pred2’, ‘id’, </a:t>
                      </a:r>
                      <a:r>
                        <a:rPr lang="en-US" altLang="ko-KR" dirty="0"/>
                        <a:t>‘02’,……, ‘12’, ‘h1’,….’h23’, ‘summer’, ‘winter’, ’num’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Submodel</a:t>
                      </a:r>
                      <a:r>
                        <a:rPr lang="ko-KR" altLang="en-US" sz="1800" dirty="0"/>
                        <a:t>을 통해 좀 더 정확해진 일평균 수온 추정치</a:t>
                      </a:r>
                      <a:r>
                        <a:rPr lang="en-US" altLang="ko-KR" sz="1800" dirty="0"/>
                        <a:t>(sst_ave_pred2)</a:t>
                      </a:r>
                      <a:r>
                        <a:rPr lang="ko-KR" altLang="en-US" sz="1800" dirty="0"/>
                        <a:t>를 사용</a:t>
                      </a:r>
                      <a:r>
                        <a:rPr lang="en-US" altLang="ko-KR" sz="1800" dirty="0"/>
                        <a:t>.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 err="1"/>
                        <a:t>RandomForest</a:t>
                      </a:r>
                      <a:r>
                        <a:rPr lang="en-US" altLang="ko-KR" sz="1800" dirty="0"/>
                        <a:t>(1/3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feature)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33455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588CCF-02DA-41B9-A312-EC28D923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89068"/>
              </p:ext>
            </p:extLst>
          </p:nvPr>
        </p:nvGraphicFramePr>
        <p:xfrm>
          <a:off x="943429" y="900833"/>
          <a:ext cx="11132458" cy="274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72">
                  <a:extLst>
                    <a:ext uri="{9D8B030D-6E8A-4147-A177-3AD203B41FA5}">
                      <a16:colId xmlns:a16="http://schemas.microsoft.com/office/drawing/2014/main" val="3191165839"/>
                    </a:ext>
                  </a:extLst>
                </a:gridCol>
                <a:gridCol w="3162384">
                  <a:extLst>
                    <a:ext uri="{9D8B030D-6E8A-4147-A177-3AD203B41FA5}">
                      <a16:colId xmlns:a16="http://schemas.microsoft.com/office/drawing/2014/main" val="3133096739"/>
                    </a:ext>
                  </a:extLst>
                </a:gridCol>
                <a:gridCol w="4955302">
                  <a:extLst>
                    <a:ext uri="{9D8B030D-6E8A-4147-A177-3AD203B41FA5}">
                      <a16:colId xmlns:a16="http://schemas.microsoft.com/office/drawing/2014/main" val="451723135"/>
                    </a:ext>
                  </a:extLst>
                </a:gridCol>
              </a:tblGrid>
              <a:tr h="73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351191"/>
                  </a:ext>
                </a:extLst>
              </a:tr>
              <a:tr h="183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Submodel</a:t>
                      </a:r>
                      <a:r>
                        <a:rPr lang="en-US" altLang="ko-KR" sz="1800" dirty="0"/>
                        <a:t> for ‘</a:t>
                      </a:r>
                      <a:r>
                        <a:rPr lang="en-US" altLang="ko-KR" sz="1800" dirty="0" err="1"/>
                        <a:t>sst_ave_pred</a:t>
                      </a:r>
                      <a:r>
                        <a:rPr lang="en-US" altLang="ko-KR" sz="1800" dirty="0"/>
                        <a:t>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‘temp’,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‘</a:t>
                      </a:r>
                      <a:r>
                        <a:rPr lang="en-US" altLang="ko-KR" sz="1800" dirty="0" err="1"/>
                        <a:t>pres</a:t>
                      </a:r>
                      <a:r>
                        <a:rPr lang="en-US" altLang="ko-KR" sz="1800" dirty="0"/>
                        <a:t>’,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‘rain’, ‘hum’, ‘</a:t>
                      </a:r>
                      <a:r>
                        <a:rPr lang="en-US" altLang="ko-KR" sz="1800" dirty="0" err="1"/>
                        <a:t>sun_hr</a:t>
                      </a:r>
                      <a:r>
                        <a:rPr lang="en-US" altLang="ko-KR" sz="1800" dirty="0"/>
                        <a:t>’ </a:t>
                      </a:r>
                      <a:r>
                        <a:rPr lang="ko-KR" altLang="en-US" dirty="0"/>
                        <a:t>및 각 기상 설명변수 </a:t>
                      </a:r>
                      <a:r>
                        <a:rPr lang="en-US" altLang="ko-KR" dirty="0"/>
                        <a:t>lag14</a:t>
                      </a:r>
                      <a:r>
                        <a:rPr lang="ko-KR" altLang="en-US" dirty="0"/>
                        <a:t>까지</a:t>
                      </a:r>
                      <a:r>
                        <a:rPr lang="en-US" altLang="ko-KR" dirty="0"/>
                        <a:t>, ‘</a:t>
                      </a:r>
                      <a:r>
                        <a:rPr lang="en-US" altLang="ko-KR" dirty="0" err="1"/>
                        <a:t>sst_ave_pred</a:t>
                      </a:r>
                      <a:r>
                        <a:rPr lang="en-US" altLang="ko-KR" dirty="0"/>
                        <a:t>’, ‘</a:t>
                      </a:r>
                      <a:r>
                        <a:rPr lang="en-US" altLang="ko-KR" dirty="0" err="1"/>
                        <a:t>sst_ave_pred</a:t>
                      </a:r>
                      <a:r>
                        <a:rPr lang="en-US" altLang="ko-KR" dirty="0"/>
                        <a:t>’ lag and inverse lag14</a:t>
                      </a:r>
                      <a:r>
                        <a:rPr lang="ko-KR" altLang="en-US" dirty="0"/>
                        <a:t>까지</a:t>
                      </a:r>
                      <a:r>
                        <a:rPr lang="en-US" altLang="ko-KR" dirty="0"/>
                        <a:t>, ‘id’, ‘winter’, ‘summer’, ‘02’,……, ‘12’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반응변수를 실제 일평균 수온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sst_ave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으로 하고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설명변수로 </a:t>
                      </a:r>
                      <a:r>
                        <a:rPr lang="en-US" altLang="ko-KR" sz="1800" dirty="0" err="1"/>
                        <a:t>sst_ave_pred</a:t>
                      </a:r>
                      <a:r>
                        <a:rPr lang="ko-KR" altLang="en-US" sz="1800" dirty="0"/>
                        <a:t>를 포함한 기타 변수들로 하는 </a:t>
                      </a:r>
                      <a:r>
                        <a:rPr lang="en-US" altLang="ko-KR" sz="1800" dirty="0" err="1"/>
                        <a:t>RandomForest</a:t>
                      </a:r>
                      <a:r>
                        <a:rPr lang="en-US" altLang="ko-KR" sz="1800" dirty="0"/>
                        <a:t>(1/5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feature)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33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4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EAA1-B8A2-4210-8060-48FD4898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4" y="345232"/>
            <a:ext cx="5551715" cy="620736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Validation</a:t>
            </a:r>
            <a:r>
              <a:rPr lang="ko-KR" altLang="en-US" sz="4000" dirty="0"/>
              <a:t> 결과 </a:t>
            </a:r>
            <a:r>
              <a:rPr lang="en-US" altLang="ko-KR" sz="4000" dirty="0"/>
              <a:t>(</a:t>
            </a:r>
            <a:r>
              <a:rPr lang="ko-KR" altLang="en-US" sz="4000" dirty="0"/>
              <a:t>최종 제출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CDEDC0-CFC4-4217-A4FB-E3E3A7BC9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04498"/>
              </p:ext>
            </p:extLst>
          </p:nvPr>
        </p:nvGraphicFramePr>
        <p:xfrm>
          <a:off x="2294775" y="1420981"/>
          <a:ext cx="7087764" cy="30428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3882">
                  <a:extLst>
                    <a:ext uri="{9D8B030D-6E8A-4147-A177-3AD203B41FA5}">
                      <a16:colId xmlns:a16="http://schemas.microsoft.com/office/drawing/2014/main" val="3999938554"/>
                    </a:ext>
                  </a:extLst>
                </a:gridCol>
                <a:gridCol w="3543882">
                  <a:extLst>
                    <a:ext uri="{9D8B030D-6E8A-4147-A177-3AD203B41FA5}">
                      <a16:colId xmlns:a16="http://schemas.microsoft.com/office/drawing/2014/main" val="2077841379"/>
                    </a:ext>
                  </a:extLst>
                </a:gridCol>
              </a:tblGrid>
              <a:tr h="462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2013~2015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RMSE 10</a:t>
                      </a:r>
                      <a:r>
                        <a:rPr lang="ko-KR" altLang="en-US" dirty="0"/>
                        <a:t>개 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58918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03008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69062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029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91799"/>
                  </a:ext>
                </a:extLst>
              </a:tr>
              <a:tr h="231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72182"/>
                  </a:ext>
                </a:extLst>
              </a:tr>
              <a:tr h="231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0.4849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156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B7506D-C061-4382-8B06-A9ED45DD0A8D}"/>
              </a:ext>
            </a:extLst>
          </p:cNvPr>
          <p:cNvSpPr txBox="1"/>
          <p:nvPr/>
        </p:nvSpPr>
        <p:spPr>
          <a:xfrm>
            <a:off x="544284" y="4622472"/>
            <a:ext cx="11873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Cross Validation </a:t>
            </a:r>
            <a:r>
              <a:rPr lang="ko-KR" altLang="en-US" sz="2000" dirty="0">
                <a:solidFill>
                  <a:srgbClr val="FF0000"/>
                </a:solidFill>
              </a:rPr>
              <a:t>결과 </a:t>
            </a:r>
            <a:r>
              <a:rPr lang="en-US" altLang="ko-KR" sz="2000" dirty="0">
                <a:solidFill>
                  <a:srgbClr val="FF0000"/>
                </a:solidFill>
              </a:rPr>
              <a:t>Model 6 </a:t>
            </a:r>
            <a:r>
              <a:rPr lang="ko-KR" altLang="en-US" sz="2000" dirty="0">
                <a:solidFill>
                  <a:srgbClr val="FF0000"/>
                </a:solidFill>
              </a:rPr>
              <a:t>이 가장 좋다고 판단되어 </a:t>
            </a:r>
            <a:r>
              <a:rPr lang="en-US" altLang="ko-KR" sz="2000" dirty="0">
                <a:solidFill>
                  <a:srgbClr val="FF0000"/>
                </a:solidFill>
              </a:rPr>
              <a:t>Model6 </a:t>
            </a:r>
            <a:r>
              <a:rPr lang="ko-KR" altLang="en-US" sz="2000" dirty="0">
                <a:solidFill>
                  <a:srgbClr val="FF0000"/>
                </a:solidFill>
              </a:rPr>
              <a:t>최종 제출하였음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2016</a:t>
            </a:r>
            <a:r>
              <a:rPr lang="ko-KR" altLang="en-US" sz="2000" dirty="0"/>
              <a:t>년 </a:t>
            </a:r>
            <a:r>
              <a:rPr lang="en-US" altLang="ko-KR" sz="2000" dirty="0"/>
              <a:t>~ 2018</a:t>
            </a:r>
            <a:r>
              <a:rPr lang="ko-KR" altLang="en-US" sz="2000" dirty="0"/>
              <a:t>년의 매월 </a:t>
            </a:r>
            <a:r>
              <a:rPr lang="en-US" altLang="ko-KR" sz="2000" dirty="0"/>
              <a:t>28,29,30,31</a:t>
            </a:r>
            <a:r>
              <a:rPr lang="ko-KR" altLang="en-US" sz="2000" dirty="0"/>
              <a:t>일을 제외한 데이터를 </a:t>
            </a:r>
            <a:r>
              <a:rPr lang="en-US" altLang="ko-KR" sz="2000" dirty="0"/>
              <a:t>train set</a:t>
            </a:r>
            <a:r>
              <a:rPr lang="ko-KR" altLang="en-US" sz="2000" dirty="0"/>
              <a:t>으로 하여</a:t>
            </a:r>
            <a:endParaRPr lang="en-US" altLang="ko-KR" sz="2000" dirty="0"/>
          </a:p>
          <a:p>
            <a:r>
              <a:rPr lang="en-US" altLang="ko-KR" sz="2000" dirty="0"/>
              <a:t>2007</a:t>
            </a:r>
            <a:r>
              <a:rPr lang="ko-KR" altLang="en-US" sz="2000" dirty="0"/>
              <a:t>년 </a:t>
            </a:r>
            <a:r>
              <a:rPr lang="en-US" altLang="ko-KR" sz="2000" dirty="0"/>
              <a:t>~ 2018</a:t>
            </a:r>
            <a:r>
              <a:rPr lang="ko-KR" altLang="en-US" sz="2000" dirty="0"/>
              <a:t>년의 일평균 수온 추정치  변수를 만든 뒤에 이와 기타 다른 변수들을 설명변수로 하는</a:t>
            </a:r>
            <a:endParaRPr lang="en-US" altLang="ko-KR" sz="2000" dirty="0"/>
          </a:p>
          <a:p>
            <a:r>
              <a:rPr lang="en-US" altLang="ko-KR" sz="2000" dirty="0"/>
              <a:t>Random Forest</a:t>
            </a:r>
            <a:r>
              <a:rPr lang="ko-KR" altLang="en-US" sz="2000" dirty="0"/>
              <a:t>를 사용하여 최종 </a:t>
            </a:r>
            <a:r>
              <a:rPr lang="ko-KR" altLang="en-US" sz="2000" dirty="0" err="1"/>
              <a:t>예측값을</a:t>
            </a:r>
            <a:r>
              <a:rPr lang="ko-KR" altLang="en-US" sz="2000" dirty="0"/>
              <a:t> 내게 되었음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448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EAA1-B8A2-4210-8060-48FD4898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4" y="345232"/>
            <a:ext cx="6254081" cy="620736"/>
          </a:xfrm>
        </p:spPr>
        <p:txBody>
          <a:bodyPr>
            <a:normAutofit fontScale="90000"/>
          </a:bodyPr>
          <a:lstStyle/>
          <a:p>
            <a:r>
              <a:rPr lang="ko-KR" altLang="en-US" sz="4000"/>
              <a:t>모형의 장점 및 향후 개선방안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7506D-C061-4382-8B06-A9ED45DD0A8D}"/>
              </a:ext>
            </a:extLst>
          </p:cNvPr>
          <p:cNvSpPr txBox="1"/>
          <p:nvPr/>
        </p:nvSpPr>
        <p:spPr>
          <a:xfrm>
            <a:off x="159026" y="1349185"/>
            <a:ext cx="118739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&lt;</a:t>
            </a:r>
            <a:r>
              <a:rPr lang="ko-KR" altLang="en-US" sz="2400" dirty="0">
                <a:solidFill>
                  <a:srgbClr val="FFFF00"/>
                </a:solidFill>
              </a:rPr>
              <a:t>모형의 장점</a:t>
            </a:r>
            <a:r>
              <a:rPr lang="en-US" altLang="ko-KR" sz="24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2400" dirty="0"/>
              <a:t>1) </a:t>
            </a:r>
            <a:r>
              <a:rPr lang="ko-KR" altLang="en-US" sz="2400" dirty="0"/>
              <a:t>예측 결과를 내는데 걸리는 시간이 작고</a:t>
            </a:r>
            <a:r>
              <a:rPr lang="en-US" altLang="ko-KR" sz="2400" dirty="0"/>
              <a:t>(</a:t>
            </a:r>
            <a:r>
              <a:rPr lang="ko-KR" altLang="en-US" sz="2400" dirty="0"/>
              <a:t>일반 노트북 기준 </a:t>
            </a:r>
            <a:r>
              <a:rPr lang="en-US" altLang="ko-KR" sz="2400" dirty="0"/>
              <a:t>3</a:t>
            </a:r>
            <a:r>
              <a:rPr lang="ko-KR" altLang="en-US" sz="2400" dirty="0"/>
              <a:t>분 </a:t>
            </a:r>
            <a:r>
              <a:rPr lang="en-US" altLang="ko-KR" sz="2400" dirty="0"/>
              <a:t>4</a:t>
            </a:r>
            <a:r>
              <a:rPr lang="ko-KR" altLang="en-US" sz="2400" dirty="0"/>
              <a:t>초 정도</a:t>
            </a:r>
            <a:r>
              <a:rPr lang="en-US" altLang="ko-KR" sz="2400" dirty="0"/>
              <a:t>), </a:t>
            </a:r>
            <a:r>
              <a:rPr lang="ko-KR" altLang="en-US" sz="2400" dirty="0"/>
              <a:t>나쁘지 않은 추정 결과를  도출하는데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2) </a:t>
            </a:r>
            <a:r>
              <a:rPr lang="ko-KR" altLang="en-US" sz="2400" dirty="0"/>
              <a:t>매월 </a:t>
            </a:r>
            <a:r>
              <a:rPr lang="en-US" altLang="ko-KR" sz="2400" dirty="0"/>
              <a:t>3</a:t>
            </a:r>
            <a:r>
              <a:rPr lang="ko-KR" altLang="en-US" sz="2400" dirty="0"/>
              <a:t>일인 </a:t>
            </a:r>
            <a:r>
              <a:rPr lang="en-US" altLang="ko-KR" sz="2400" dirty="0"/>
              <a:t>72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ko-KR" altLang="en-US" sz="2400" dirty="0"/>
              <a:t>즉 </a:t>
            </a:r>
            <a:r>
              <a:rPr lang="en-US" altLang="ko-KR" sz="2400" dirty="0"/>
              <a:t>72</a:t>
            </a:r>
            <a:r>
              <a:rPr lang="ko-KR" altLang="en-US" sz="2400" dirty="0"/>
              <a:t>개의 데이터를 예측하는 문제를 </a:t>
            </a:r>
            <a:r>
              <a:rPr lang="en-US" altLang="ko-KR" sz="2400" dirty="0"/>
              <a:t>3</a:t>
            </a:r>
            <a:r>
              <a:rPr lang="ko-KR" altLang="en-US" sz="2400" dirty="0"/>
              <a:t>개의 데이터를 예측하는 문제로 환원하였음</a:t>
            </a:r>
            <a:r>
              <a:rPr lang="en-US" altLang="ko-KR" sz="2400" dirty="0"/>
              <a:t>. (</a:t>
            </a:r>
            <a:r>
              <a:rPr lang="ko-KR" altLang="en-US" sz="2400" dirty="0"/>
              <a:t>일평균 추정치 설명변수의 사용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>
                <a:solidFill>
                  <a:srgbClr val="FFFF00"/>
                </a:solidFill>
              </a:rPr>
              <a:t>&lt;</a:t>
            </a:r>
            <a:r>
              <a:rPr lang="ko-KR" altLang="en-US" sz="2400" dirty="0">
                <a:solidFill>
                  <a:srgbClr val="FFFF00"/>
                </a:solidFill>
              </a:rPr>
              <a:t>모형의 개선방안</a:t>
            </a:r>
            <a:r>
              <a:rPr lang="en-US" altLang="ko-KR" sz="24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2400" dirty="0"/>
              <a:t>1) Random Forest</a:t>
            </a:r>
            <a:r>
              <a:rPr lang="ko-KR" altLang="en-US" sz="2400" dirty="0"/>
              <a:t> </a:t>
            </a:r>
            <a:r>
              <a:rPr lang="en-US" altLang="ko-KR" sz="2400" dirty="0"/>
              <a:t>max feature </a:t>
            </a:r>
            <a:r>
              <a:rPr lang="ko-KR" altLang="en-US" sz="2400" dirty="0"/>
              <a:t>인자 최적화</a:t>
            </a:r>
            <a:endParaRPr lang="en-US" altLang="ko-KR" sz="2400" dirty="0"/>
          </a:p>
          <a:p>
            <a:r>
              <a:rPr lang="en-US" altLang="ko-KR" sz="2400" dirty="0"/>
              <a:t>2) Random Forest </a:t>
            </a:r>
            <a:r>
              <a:rPr lang="ko-KR" altLang="en-US" sz="2400" dirty="0"/>
              <a:t>변수 선택</a:t>
            </a:r>
            <a:endParaRPr lang="en-US" altLang="ko-KR" sz="2400" dirty="0"/>
          </a:p>
          <a:p>
            <a:r>
              <a:rPr lang="en-US" altLang="ko-KR" sz="2400" dirty="0"/>
              <a:t>3) </a:t>
            </a:r>
            <a:r>
              <a:rPr lang="ko-KR" altLang="en-US" sz="2400" dirty="0"/>
              <a:t>다수의 </a:t>
            </a:r>
            <a:r>
              <a:rPr lang="en-US" altLang="ko-KR" sz="2400" dirty="0"/>
              <a:t>nuisance</a:t>
            </a:r>
            <a:r>
              <a:rPr lang="ko-KR" altLang="en-US" sz="2400" dirty="0"/>
              <a:t> </a:t>
            </a:r>
            <a:r>
              <a:rPr lang="en-US" altLang="ko-KR" sz="2400" dirty="0"/>
              <a:t>variable(lag </a:t>
            </a:r>
            <a:r>
              <a:rPr lang="ko-KR" altLang="en-US" sz="2400" dirty="0"/>
              <a:t>등으로 인한</a:t>
            </a:r>
            <a:r>
              <a:rPr lang="en-US" altLang="ko-KR" sz="2400" dirty="0"/>
              <a:t>…)</a:t>
            </a:r>
            <a:r>
              <a:rPr lang="ko-KR" altLang="en-US" sz="2400" dirty="0"/>
              <a:t>들을 고려해</a:t>
            </a:r>
            <a:r>
              <a:rPr lang="en-US" altLang="ko-KR" sz="2400" dirty="0"/>
              <a:t> elastic net </a:t>
            </a:r>
            <a:r>
              <a:rPr lang="ko-KR" altLang="en-US" sz="2400" dirty="0"/>
              <a:t>등 </a:t>
            </a:r>
            <a:r>
              <a:rPr lang="en-US" altLang="ko-KR" sz="2400" dirty="0"/>
              <a:t>shrinkage </a:t>
            </a:r>
            <a:r>
              <a:rPr lang="ko-KR" altLang="en-US" sz="2400" dirty="0"/>
              <a:t>방법 사용 </a:t>
            </a:r>
            <a:r>
              <a:rPr lang="en-US" altLang="ko-KR" sz="2400" dirty="0"/>
              <a:t>(</a:t>
            </a:r>
            <a:r>
              <a:rPr lang="ko-KR" altLang="en-US" sz="2400" dirty="0"/>
              <a:t>특히 일평균 추정치 설명변수가 좀더 정확해지게 만들기 위해서</a:t>
            </a:r>
            <a:r>
              <a:rPr lang="en-US" altLang="ko-KR" sz="24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939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EAA1-B8A2-4210-8060-48FD4898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111" y="2556473"/>
            <a:ext cx="6254081" cy="620736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r>
              <a:rPr lang="en-US" altLang="ko-KR" sz="6000" dirty="0"/>
              <a:t>Q&amp;A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955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276F7-0C7C-438A-AA75-163EB3888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425247"/>
            <a:ext cx="9960864" cy="1470025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658A3-EB08-4B89-BB6F-F3FDFF9D06BC}"/>
              </a:ext>
            </a:extLst>
          </p:cNvPr>
          <p:cNvSpPr txBox="1"/>
          <p:nvPr/>
        </p:nvSpPr>
        <p:spPr>
          <a:xfrm>
            <a:off x="1670405" y="1533465"/>
            <a:ext cx="85053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EDA1</a:t>
            </a:r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차 제출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EDA2</a:t>
            </a:r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 제출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EDA3</a:t>
            </a:r>
          </a:p>
          <a:p>
            <a:endParaRPr lang="en-US" altLang="ko-KR" sz="2000" dirty="0"/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차 제출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EDA4</a:t>
            </a:r>
          </a:p>
          <a:p>
            <a:endParaRPr lang="en-US" altLang="ko-KR" sz="2000" dirty="0"/>
          </a:p>
          <a:p>
            <a:r>
              <a:rPr lang="ko-KR" altLang="en-US" sz="2000" dirty="0"/>
              <a:t>최종 제출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모형의 장점 및 향후 개선 방안</a:t>
            </a:r>
          </a:p>
        </p:txBody>
      </p:sp>
    </p:spTree>
    <p:extLst>
      <p:ext uri="{BB962C8B-B14F-4D97-AF65-F5344CB8AC3E}">
        <p14:creationId xmlns:p14="http://schemas.microsoft.com/office/powerpoint/2010/main" val="152509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94FE2-5D1C-47D0-AB1D-AB0A033892F2}"/>
              </a:ext>
            </a:extLst>
          </p:cNvPr>
          <p:cNvSpPr txBox="1"/>
          <p:nvPr/>
        </p:nvSpPr>
        <p:spPr>
          <a:xfrm>
            <a:off x="274716" y="492382"/>
            <a:ext cx="1121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분석 목표 </a:t>
            </a:r>
            <a:r>
              <a:rPr lang="en-US" altLang="ko-KR" sz="2800" dirty="0"/>
              <a:t>: 2016</a:t>
            </a:r>
            <a:r>
              <a:rPr lang="ko-KR" altLang="en-US" sz="2800" dirty="0"/>
              <a:t>년 </a:t>
            </a:r>
            <a:r>
              <a:rPr lang="en-US" altLang="ko-KR" sz="2800" dirty="0"/>
              <a:t>~ 2018</a:t>
            </a:r>
            <a:r>
              <a:rPr lang="ko-KR" altLang="en-US" sz="2800" dirty="0"/>
              <a:t>년 의 매달 </a:t>
            </a:r>
            <a:r>
              <a:rPr lang="en-US" altLang="ko-KR" sz="2800" dirty="0"/>
              <a:t>28,29,30,31</a:t>
            </a:r>
            <a:r>
              <a:rPr lang="ko-KR" altLang="en-US" sz="2800" dirty="0"/>
              <a:t>일의 수온을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06FE5-8CB3-4111-98D2-37A7543A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02" y="1643895"/>
            <a:ext cx="6053248" cy="3934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7AFB0-FCD6-4F6C-9FA8-5A9E1B1F0F67}"/>
              </a:ext>
            </a:extLst>
          </p:cNvPr>
          <p:cNvSpPr txBox="1"/>
          <p:nvPr/>
        </p:nvSpPr>
        <p:spPr>
          <a:xfrm>
            <a:off x="180975" y="2272187"/>
            <a:ext cx="553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plot</a:t>
            </a:r>
            <a:r>
              <a:rPr lang="ko-KR" altLang="en-US" sz="2400" dirty="0"/>
              <a:t>을 그려보니 시계열적 특성이 </a:t>
            </a:r>
            <a:br>
              <a:rPr lang="en-US" altLang="ko-KR" sz="2400" dirty="0"/>
            </a:br>
            <a:r>
              <a:rPr lang="ko-KR" altLang="en-US" sz="2400" dirty="0"/>
              <a:t>뚜렷한 그래프 형태가 나타남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따라서 시계열 분석 기법을 사용하여</a:t>
            </a:r>
            <a:br>
              <a:rPr lang="en-US" altLang="ko-KR" sz="2400" dirty="0"/>
            </a:br>
            <a:r>
              <a:rPr lang="en-US" altLang="ko-KR" sz="2400" dirty="0"/>
              <a:t>NA</a:t>
            </a:r>
            <a:r>
              <a:rPr lang="ko-KR" altLang="en-US" sz="2400" dirty="0"/>
              <a:t>를 예측하는게 타당하다고 생각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4980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87AFB0-FCD6-4F6C-9FA8-5A9E1B1F0F67}"/>
              </a:ext>
            </a:extLst>
          </p:cNvPr>
          <p:cNvSpPr txBox="1"/>
          <p:nvPr/>
        </p:nvSpPr>
        <p:spPr>
          <a:xfrm>
            <a:off x="667980" y="2019300"/>
            <a:ext cx="11171595" cy="37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3</a:t>
            </a:r>
            <a:r>
              <a:rPr lang="ko-KR" altLang="en-US" sz="2400" dirty="0"/>
              <a:t>일치 </a:t>
            </a:r>
            <a:r>
              <a:rPr lang="en-US" altLang="ko-KR" sz="2400" dirty="0"/>
              <a:t>NA</a:t>
            </a:r>
            <a:r>
              <a:rPr lang="ko-KR" altLang="en-US" sz="2400" dirty="0"/>
              <a:t>를 예측하려면 </a:t>
            </a:r>
            <a:r>
              <a:rPr lang="en-US" altLang="ko-KR" sz="2400" dirty="0"/>
              <a:t>72</a:t>
            </a:r>
            <a:r>
              <a:rPr lang="ko-KR" altLang="en-US" sz="2400" dirty="0"/>
              <a:t>개의 </a:t>
            </a:r>
            <a:r>
              <a:rPr lang="en-US" altLang="ko-KR" sz="2400" dirty="0"/>
              <a:t>NA</a:t>
            </a:r>
            <a:r>
              <a:rPr lang="ko-KR" altLang="en-US" sz="2400" dirty="0"/>
              <a:t>를 예측해야 함 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예측해야 하는 </a:t>
            </a:r>
            <a:r>
              <a:rPr lang="en-US" altLang="ko-KR" sz="2400" dirty="0"/>
              <a:t>NA</a:t>
            </a:r>
            <a:r>
              <a:rPr lang="ko-KR" altLang="en-US" sz="2400" dirty="0"/>
              <a:t>가 많아지면 시계열 분석 특성상 오차가 커질 수 있다고 판단함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따라서 </a:t>
            </a:r>
            <a:r>
              <a:rPr lang="ko-KR" altLang="en-US" sz="2400" dirty="0">
                <a:solidFill>
                  <a:srgbClr val="FF0000"/>
                </a:solidFill>
              </a:rPr>
              <a:t>일평균 수온을 먼저 추정</a:t>
            </a:r>
            <a:r>
              <a:rPr lang="ko-KR" altLang="en-US" sz="2400" dirty="0"/>
              <a:t>한 이후 시간대별 수온을 예측하고자 하였음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일평균 수온 추정치</a:t>
            </a:r>
            <a:r>
              <a:rPr lang="ko-KR" altLang="en-US" sz="2400" dirty="0"/>
              <a:t>를 설명변수로 사용하는 모델을 고려함</a:t>
            </a: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일평균 수온 추정치 변수는 시간대별 실제 수온과 상관계수가 </a:t>
            </a:r>
            <a:r>
              <a:rPr lang="en-US" altLang="ko-KR" sz="2400" dirty="0"/>
              <a:t>0.99</a:t>
            </a:r>
            <a:r>
              <a:rPr lang="ko-KR" altLang="en-US" sz="2400" dirty="0"/>
              <a:t>에 근접하는 것을 확인했고 따라서 좋은 설명변수라고 판단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999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EDA1 – </a:t>
            </a:r>
            <a:r>
              <a:rPr lang="ko-KR" altLang="en-US" sz="4000" dirty="0"/>
              <a:t>일평균 수온 추정치를 설명변수로 고려 </a:t>
            </a:r>
          </a:p>
        </p:txBody>
      </p:sp>
    </p:spTree>
    <p:extLst>
      <p:ext uri="{BB962C8B-B14F-4D97-AF65-F5344CB8AC3E}">
        <p14:creationId xmlns:p14="http://schemas.microsoft.com/office/powerpoint/2010/main" val="25031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87AFB0-FCD6-4F6C-9FA8-5A9E1B1F0F67}"/>
              </a:ext>
            </a:extLst>
          </p:cNvPr>
          <p:cNvSpPr txBox="1"/>
          <p:nvPr/>
        </p:nvSpPr>
        <p:spPr>
          <a:xfrm>
            <a:off x="658455" y="2314575"/>
            <a:ext cx="10676295" cy="25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64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EDA1 – </a:t>
            </a:r>
            <a:r>
              <a:rPr lang="ko-KR" altLang="en-US" sz="4000" dirty="0"/>
              <a:t>그 외 설명변수 탐색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032D9E37-AD84-4E0E-A323-CAD62A39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03" y="982876"/>
            <a:ext cx="5433171" cy="504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618ECF-09E4-42F2-9F93-DBDF8434188A}"/>
              </a:ext>
            </a:extLst>
          </p:cNvPr>
          <p:cNvSpPr txBox="1"/>
          <p:nvPr/>
        </p:nvSpPr>
        <p:spPr>
          <a:xfrm>
            <a:off x="436227" y="1256108"/>
            <a:ext cx="5027969" cy="464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상관계수를 확인해본 결과 </a:t>
            </a:r>
            <a:r>
              <a:rPr lang="en-US" altLang="ko-KR" sz="2400" dirty="0"/>
              <a:t>temp, hum, </a:t>
            </a:r>
            <a:r>
              <a:rPr lang="en-US" altLang="ko-KR" sz="2400" dirty="0" err="1"/>
              <a:t>pres</a:t>
            </a:r>
            <a:r>
              <a:rPr lang="ko-KR" altLang="en-US" sz="2400" dirty="0"/>
              <a:t> 변수가 수온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sst</a:t>
            </a:r>
            <a:r>
              <a:rPr lang="en-US" altLang="ko-KR" sz="2400" dirty="0"/>
              <a:t>)</a:t>
            </a:r>
            <a:r>
              <a:rPr lang="ko-KR" altLang="en-US" sz="2400" dirty="0"/>
              <a:t>과 상관성이 다소 높음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하지만 나머지 변수인 </a:t>
            </a:r>
            <a:r>
              <a:rPr lang="en-US" altLang="ko-KR" sz="2400" dirty="0"/>
              <a:t>rain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sun_hr</a:t>
            </a:r>
            <a:r>
              <a:rPr lang="ko-KR" altLang="en-US" sz="2400" dirty="0"/>
              <a:t>도 </a:t>
            </a:r>
            <a:r>
              <a:rPr lang="en-US" altLang="ko-KR" sz="2400" dirty="0"/>
              <a:t>hum</a:t>
            </a:r>
            <a:r>
              <a:rPr lang="ko-KR" altLang="en-US" sz="2400" dirty="0"/>
              <a:t>과 상관성이 있음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따라서 주어진 모든 변수를 설명변수로 사용하기로 결정함</a:t>
            </a: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그 외 월 변수</a:t>
            </a:r>
            <a:r>
              <a:rPr lang="en-US" altLang="ko-KR" sz="2400" dirty="0"/>
              <a:t>(</a:t>
            </a:r>
            <a:r>
              <a:rPr lang="ko-KR" altLang="en-US" sz="2400" dirty="0"/>
              <a:t>더미변수</a:t>
            </a:r>
            <a:r>
              <a:rPr lang="en-US" altLang="ko-KR" sz="2400" dirty="0"/>
              <a:t>) </a:t>
            </a:r>
            <a:r>
              <a:rPr lang="ko-KR" altLang="en-US" sz="2400" dirty="0"/>
              <a:t>및 </a:t>
            </a:r>
            <a:r>
              <a:rPr lang="en-US" altLang="ko-KR" sz="2400" dirty="0"/>
              <a:t>ID</a:t>
            </a:r>
            <a:r>
              <a:rPr lang="ko-KR" altLang="en-US" sz="2400" dirty="0"/>
              <a:t>변수</a:t>
            </a:r>
            <a:r>
              <a:rPr lang="en-US" altLang="ko-KR" sz="2400" dirty="0"/>
              <a:t>(</a:t>
            </a:r>
            <a:r>
              <a:rPr lang="ko-KR" altLang="en-US" sz="2400" dirty="0"/>
              <a:t>년</a:t>
            </a:r>
            <a:r>
              <a:rPr lang="en-US" altLang="ko-KR" sz="2400" dirty="0"/>
              <a:t>/</a:t>
            </a:r>
            <a:r>
              <a:rPr lang="ko-KR" altLang="en-US" sz="2400" dirty="0"/>
              <a:t>월</a:t>
            </a:r>
            <a:r>
              <a:rPr lang="en-US" altLang="ko-KR" sz="2400" dirty="0"/>
              <a:t>/</a:t>
            </a:r>
            <a:r>
              <a:rPr lang="ko-KR" altLang="en-US" sz="2400" dirty="0"/>
              <a:t>일로 식별되는 변수</a:t>
            </a:r>
            <a:r>
              <a:rPr lang="en-US" altLang="ko-KR" sz="2400" dirty="0"/>
              <a:t>)</a:t>
            </a:r>
            <a:r>
              <a:rPr lang="ko-KR" altLang="en-US" sz="2400" dirty="0"/>
              <a:t>를 설명변수로 고려 하였음</a:t>
            </a: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828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87AFB0-FCD6-4F6C-9FA8-5A9E1B1F0F67}"/>
              </a:ext>
            </a:extLst>
          </p:cNvPr>
          <p:cNvSpPr txBox="1"/>
          <p:nvPr/>
        </p:nvSpPr>
        <p:spPr>
          <a:xfrm>
            <a:off x="658455" y="2314575"/>
            <a:ext cx="10676295" cy="25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991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EDA1 – </a:t>
            </a:r>
            <a:r>
              <a:rPr lang="ko-KR" altLang="en-US" sz="4000" dirty="0"/>
              <a:t>설명변수와 반응변수</a:t>
            </a:r>
            <a:r>
              <a:rPr lang="en-US" altLang="ko-KR" sz="4000" dirty="0"/>
              <a:t>(</a:t>
            </a:r>
            <a:r>
              <a:rPr lang="ko-KR" altLang="en-US" sz="4000" dirty="0"/>
              <a:t>수온</a:t>
            </a:r>
            <a:r>
              <a:rPr lang="en-US" altLang="ko-KR" sz="4000" dirty="0"/>
              <a:t>) </a:t>
            </a:r>
            <a:r>
              <a:rPr lang="ko-KR" altLang="en-US" sz="4000" dirty="0"/>
              <a:t>과의 관계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66445-EB11-4BD9-845D-7D0317C8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5" y="1268187"/>
            <a:ext cx="3786936" cy="25379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A76EB2-CE29-476D-80D4-39D7CA57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5" y="4029499"/>
            <a:ext cx="3786936" cy="2537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AEA43-BACB-4C50-8792-1C31783F60B0}"/>
              </a:ext>
            </a:extLst>
          </p:cNvPr>
          <p:cNvSpPr txBox="1"/>
          <p:nvPr/>
        </p:nvSpPr>
        <p:spPr>
          <a:xfrm>
            <a:off x="5289451" y="1991409"/>
            <a:ext cx="579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표준화한 수온</a:t>
            </a:r>
            <a:r>
              <a:rPr lang="en-US" altLang="ko-KR" sz="2400" dirty="0"/>
              <a:t>(</a:t>
            </a:r>
            <a:r>
              <a:rPr lang="ko-KR" altLang="en-US" sz="2400" dirty="0"/>
              <a:t>파란색</a:t>
            </a:r>
            <a:r>
              <a:rPr lang="en-US" altLang="ko-KR" sz="2400" dirty="0"/>
              <a:t>) </a:t>
            </a:r>
            <a:r>
              <a:rPr lang="ko-KR" altLang="en-US" sz="2400" dirty="0"/>
              <a:t>과 표준화한 기온</a:t>
            </a:r>
            <a:r>
              <a:rPr lang="en-US" altLang="ko-KR" sz="2400" dirty="0"/>
              <a:t>(</a:t>
            </a:r>
            <a:r>
              <a:rPr lang="ko-KR" altLang="en-US" sz="2400" dirty="0"/>
              <a:t>노란색</a:t>
            </a:r>
            <a:r>
              <a:rPr lang="en-US" altLang="ko-KR" sz="2400" dirty="0"/>
              <a:t>) </a:t>
            </a:r>
            <a:r>
              <a:rPr lang="ko-KR" altLang="en-US" sz="2400" dirty="0"/>
              <a:t>시계열 플롯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763D5-93F4-4E5F-AB92-19FAC0EE0740}"/>
              </a:ext>
            </a:extLst>
          </p:cNvPr>
          <p:cNvSpPr txBox="1"/>
          <p:nvPr/>
        </p:nvSpPr>
        <p:spPr>
          <a:xfrm>
            <a:off x="5289451" y="4838700"/>
            <a:ext cx="579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수온</a:t>
            </a:r>
            <a:r>
              <a:rPr lang="en-US" altLang="ko-KR" sz="2400" dirty="0"/>
              <a:t>(</a:t>
            </a:r>
            <a:r>
              <a:rPr lang="ko-KR" altLang="en-US" sz="2400" dirty="0"/>
              <a:t>파란색</a:t>
            </a:r>
            <a:r>
              <a:rPr lang="en-US" altLang="ko-KR" sz="2400" dirty="0"/>
              <a:t>)</a:t>
            </a:r>
            <a:r>
              <a:rPr lang="ko-KR" altLang="en-US" sz="2400" dirty="0"/>
              <a:t>과 일평균 수온 추정치</a:t>
            </a:r>
            <a:r>
              <a:rPr lang="en-US" altLang="ko-KR" sz="2400" dirty="0"/>
              <a:t>(</a:t>
            </a:r>
            <a:r>
              <a:rPr lang="ko-KR" altLang="en-US" sz="2400" dirty="0"/>
              <a:t>노란색</a:t>
            </a:r>
            <a:r>
              <a:rPr lang="en-US" altLang="ko-KR" sz="2400" dirty="0"/>
              <a:t>)</a:t>
            </a:r>
            <a:r>
              <a:rPr lang="ko-KR" altLang="en-US" sz="2400" dirty="0"/>
              <a:t> 시계열 플롯</a:t>
            </a:r>
          </a:p>
        </p:txBody>
      </p:sp>
    </p:spTree>
    <p:extLst>
      <p:ext uri="{BB962C8B-B14F-4D97-AF65-F5344CB8AC3E}">
        <p14:creationId xmlns:p14="http://schemas.microsoft.com/office/powerpoint/2010/main" val="240796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87AFB0-FCD6-4F6C-9FA8-5A9E1B1F0F67}"/>
              </a:ext>
            </a:extLst>
          </p:cNvPr>
          <p:cNvSpPr txBox="1"/>
          <p:nvPr/>
        </p:nvSpPr>
        <p:spPr>
          <a:xfrm>
            <a:off x="658455" y="2314575"/>
            <a:ext cx="10676295" cy="25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991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EDA1 – </a:t>
            </a:r>
            <a:r>
              <a:rPr lang="ko-KR" altLang="en-US" sz="4000" dirty="0"/>
              <a:t>일평균 수온 추정치 구하기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AEA43-BACB-4C50-8792-1C31783F60B0}"/>
              </a:ext>
            </a:extLst>
          </p:cNvPr>
          <p:cNvSpPr txBox="1"/>
          <p:nvPr/>
        </p:nvSpPr>
        <p:spPr>
          <a:xfrm>
            <a:off x="857250" y="1580592"/>
            <a:ext cx="908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Method 1 : 28</a:t>
            </a:r>
            <a:r>
              <a:rPr lang="ko-KR" altLang="en-US" sz="2000" dirty="0">
                <a:latin typeface="+mj-ea"/>
                <a:ea typeface="+mj-ea"/>
              </a:rPr>
              <a:t>일</a:t>
            </a:r>
            <a:r>
              <a:rPr lang="en-US" altLang="ko-KR" sz="2000" dirty="0">
                <a:latin typeface="+mj-ea"/>
                <a:ea typeface="+mj-ea"/>
              </a:rPr>
              <a:t>~31</a:t>
            </a:r>
            <a:r>
              <a:rPr lang="ko-KR" altLang="en-US" sz="2000" dirty="0">
                <a:latin typeface="+mj-ea"/>
                <a:ea typeface="+mj-ea"/>
              </a:rPr>
              <a:t>일의 </a:t>
            </a:r>
            <a:r>
              <a:rPr lang="en-US" altLang="ko-KR" sz="2000" dirty="0">
                <a:latin typeface="+mj-ea"/>
                <a:ea typeface="+mj-ea"/>
              </a:rPr>
              <a:t>NA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27</a:t>
            </a:r>
            <a:r>
              <a:rPr lang="ko-KR" altLang="en-US" sz="2000" dirty="0">
                <a:latin typeface="+mj-ea"/>
                <a:ea typeface="+mj-ea"/>
              </a:rPr>
              <a:t>일과 다음달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일의 일평균 수온을 평균하여 채움</a:t>
            </a:r>
            <a:r>
              <a:rPr lang="en-US" altLang="ko-KR" sz="2000" dirty="0">
                <a:latin typeface="+mj-ea"/>
                <a:ea typeface="+mj-ea"/>
              </a:rPr>
              <a:t>. =&gt; </a:t>
            </a:r>
            <a:r>
              <a:rPr lang="ko-KR" altLang="en-US" sz="2000" dirty="0">
                <a:latin typeface="+mj-ea"/>
                <a:ea typeface="+mj-ea"/>
              </a:rPr>
              <a:t>이후 전체를 다시 </a:t>
            </a:r>
            <a:r>
              <a:rPr lang="en-US" altLang="ko-KR" sz="2000" dirty="0">
                <a:latin typeface="+mj-ea"/>
                <a:ea typeface="+mj-ea"/>
              </a:rPr>
              <a:t>auto </a:t>
            </a:r>
            <a:r>
              <a:rPr lang="en-US" altLang="ko-KR" sz="2000" dirty="0" err="1">
                <a:latin typeface="+mj-ea"/>
                <a:ea typeface="+mj-ea"/>
              </a:rPr>
              <a:t>arima</a:t>
            </a:r>
            <a:r>
              <a:rPr lang="ko-KR" altLang="en-US" sz="2000" dirty="0">
                <a:latin typeface="+mj-ea"/>
                <a:ea typeface="+mj-ea"/>
              </a:rPr>
              <a:t>로 </a:t>
            </a:r>
            <a:r>
              <a:rPr lang="en-US" altLang="ko-KR" sz="2000" dirty="0">
                <a:latin typeface="+mj-ea"/>
                <a:ea typeface="+mj-ea"/>
              </a:rPr>
              <a:t>fitting.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D5A75-59D4-4D85-8384-695D2753EFD1}"/>
              </a:ext>
            </a:extLst>
          </p:cNvPr>
          <p:cNvSpPr txBox="1"/>
          <p:nvPr/>
        </p:nvSpPr>
        <p:spPr>
          <a:xfrm>
            <a:off x="852147" y="2445864"/>
            <a:ext cx="9081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Method 2 : 28</a:t>
            </a:r>
            <a:r>
              <a:rPr lang="ko-KR" altLang="en-US" sz="2000" dirty="0">
                <a:latin typeface="+mj-ea"/>
                <a:ea typeface="+mj-ea"/>
              </a:rPr>
              <a:t>일</a:t>
            </a:r>
            <a:r>
              <a:rPr lang="en-US" altLang="ko-KR" sz="2000" dirty="0">
                <a:latin typeface="+mj-ea"/>
                <a:ea typeface="+mj-ea"/>
              </a:rPr>
              <a:t>~31</a:t>
            </a:r>
            <a:r>
              <a:rPr lang="ko-KR" altLang="en-US" sz="2000" dirty="0">
                <a:latin typeface="+mj-ea"/>
                <a:ea typeface="+mj-ea"/>
              </a:rPr>
              <a:t>일의 </a:t>
            </a:r>
            <a:r>
              <a:rPr lang="en-US" altLang="ko-KR" sz="2000" dirty="0">
                <a:latin typeface="+mj-ea"/>
                <a:ea typeface="+mj-ea"/>
              </a:rPr>
              <a:t>NA</a:t>
            </a:r>
            <a:r>
              <a:rPr lang="ko-KR" altLang="en-US" sz="2000" dirty="0">
                <a:latin typeface="+mj-ea"/>
                <a:ea typeface="+mj-ea"/>
              </a:rPr>
              <a:t>를 순차적으로 </a:t>
            </a:r>
            <a:r>
              <a:rPr lang="en-US" altLang="ko-KR" sz="2000" dirty="0">
                <a:latin typeface="+mj-ea"/>
                <a:ea typeface="+mj-ea"/>
              </a:rPr>
              <a:t>auto </a:t>
            </a:r>
            <a:r>
              <a:rPr lang="en-US" altLang="ko-KR" sz="2000" dirty="0" err="1">
                <a:latin typeface="+mj-ea"/>
                <a:ea typeface="+mj-ea"/>
              </a:rPr>
              <a:t>arima</a:t>
            </a:r>
            <a:r>
              <a:rPr lang="ko-KR" altLang="en-US" sz="2000" dirty="0">
                <a:latin typeface="+mj-ea"/>
                <a:ea typeface="+mj-ea"/>
              </a:rPr>
              <a:t>로 채움</a:t>
            </a:r>
            <a:r>
              <a:rPr lang="en-US" altLang="ko-KR" sz="2000" dirty="0">
                <a:latin typeface="+mj-ea"/>
                <a:ea typeface="+mj-ea"/>
              </a:rPr>
              <a:t>.=&gt; </a:t>
            </a:r>
            <a:r>
              <a:rPr lang="ko-KR" altLang="en-US" sz="2000" dirty="0">
                <a:latin typeface="+mj-ea"/>
                <a:ea typeface="+mj-ea"/>
              </a:rPr>
              <a:t>이후 전체를 다시 </a:t>
            </a:r>
            <a:r>
              <a:rPr lang="en-US" altLang="ko-KR" sz="2000" dirty="0">
                <a:latin typeface="+mj-ea"/>
                <a:ea typeface="+mj-ea"/>
              </a:rPr>
              <a:t>auto </a:t>
            </a:r>
            <a:r>
              <a:rPr lang="en-US" altLang="ko-KR" sz="2000" dirty="0" err="1">
                <a:latin typeface="+mj-ea"/>
                <a:ea typeface="+mj-ea"/>
              </a:rPr>
              <a:t>arima</a:t>
            </a:r>
            <a:r>
              <a:rPr lang="ko-KR" altLang="en-US" sz="2000" dirty="0">
                <a:latin typeface="+mj-ea"/>
                <a:ea typeface="+mj-ea"/>
              </a:rPr>
              <a:t>로 </a:t>
            </a:r>
            <a:r>
              <a:rPr lang="en-US" altLang="ko-KR" sz="2000" dirty="0">
                <a:latin typeface="+mj-ea"/>
                <a:ea typeface="+mj-ea"/>
              </a:rPr>
              <a:t>fitting.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Method 3 : 28</a:t>
            </a:r>
            <a:r>
              <a:rPr lang="ko-KR" altLang="en-US" sz="2000" dirty="0">
                <a:latin typeface="+mj-ea"/>
                <a:ea typeface="+mj-ea"/>
              </a:rPr>
              <a:t>일</a:t>
            </a:r>
            <a:r>
              <a:rPr lang="en-US" altLang="ko-KR" sz="2000" dirty="0">
                <a:latin typeface="+mj-ea"/>
                <a:ea typeface="+mj-ea"/>
              </a:rPr>
              <a:t>~31</a:t>
            </a:r>
            <a:r>
              <a:rPr lang="ko-KR" altLang="en-US" sz="2000" dirty="0">
                <a:latin typeface="+mj-ea"/>
                <a:ea typeface="+mj-ea"/>
              </a:rPr>
              <a:t>일의 </a:t>
            </a:r>
            <a:r>
              <a:rPr lang="en-US" altLang="ko-KR" sz="2000" dirty="0">
                <a:latin typeface="+mj-ea"/>
                <a:ea typeface="+mj-ea"/>
              </a:rPr>
              <a:t>NA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27</a:t>
            </a:r>
            <a:r>
              <a:rPr lang="ko-KR" altLang="en-US" sz="2000" dirty="0">
                <a:latin typeface="+mj-ea"/>
                <a:ea typeface="+mj-ea"/>
              </a:rPr>
              <a:t>일과 다음달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일의 일평균 수온을 평균하여 채움</a:t>
            </a:r>
            <a:r>
              <a:rPr lang="en-US" altLang="ko-KR" sz="2000" dirty="0">
                <a:latin typeface="+mj-ea"/>
                <a:ea typeface="+mj-ea"/>
              </a:rPr>
              <a:t>. =&gt; </a:t>
            </a:r>
            <a:r>
              <a:rPr lang="ko-KR" altLang="en-US" sz="2000" dirty="0">
                <a:latin typeface="+mj-ea"/>
                <a:ea typeface="+mj-ea"/>
              </a:rPr>
              <a:t>이후 전체를 다시 </a:t>
            </a:r>
            <a:r>
              <a:rPr lang="en-US" altLang="ko-KR" sz="2000" dirty="0">
                <a:latin typeface="+mj-ea"/>
                <a:ea typeface="+mj-ea"/>
              </a:rPr>
              <a:t>ACF </a:t>
            </a:r>
            <a:r>
              <a:rPr lang="ko-KR" altLang="en-US" sz="2000" dirty="0">
                <a:latin typeface="+mj-ea"/>
                <a:ea typeface="+mj-ea"/>
              </a:rPr>
              <a:t>및 </a:t>
            </a:r>
            <a:r>
              <a:rPr lang="en-US" altLang="ko-KR" sz="2000" dirty="0">
                <a:latin typeface="+mj-ea"/>
                <a:ea typeface="+mj-ea"/>
              </a:rPr>
              <a:t>PACF</a:t>
            </a:r>
            <a:r>
              <a:rPr lang="ko-KR" altLang="en-US" sz="2000" dirty="0">
                <a:latin typeface="+mj-ea"/>
                <a:ea typeface="+mj-ea"/>
              </a:rPr>
              <a:t>로 임의로 판단하여 </a:t>
            </a:r>
            <a:r>
              <a:rPr lang="en-US" altLang="ko-KR" sz="2000" dirty="0">
                <a:latin typeface="+mj-ea"/>
                <a:ea typeface="+mj-ea"/>
              </a:rPr>
              <a:t>fitting.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Method 4 : 28</a:t>
            </a:r>
            <a:r>
              <a:rPr lang="ko-KR" altLang="en-US" sz="2000" dirty="0">
                <a:latin typeface="+mj-ea"/>
                <a:ea typeface="+mj-ea"/>
              </a:rPr>
              <a:t>일</a:t>
            </a:r>
            <a:r>
              <a:rPr lang="en-US" altLang="ko-KR" sz="2000" dirty="0">
                <a:latin typeface="+mj-ea"/>
                <a:ea typeface="+mj-ea"/>
              </a:rPr>
              <a:t>~31</a:t>
            </a:r>
            <a:r>
              <a:rPr lang="ko-KR" altLang="en-US" sz="2000" dirty="0">
                <a:latin typeface="+mj-ea"/>
                <a:ea typeface="+mj-ea"/>
              </a:rPr>
              <a:t>일의 </a:t>
            </a:r>
            <a:r>
              <a:rPr lang="en-US" altLang="ko-KR" sz="2000" dirty="0">
                <a:latin typeface="+mj-ea"/>
                <a:ea typeface="+mj-ea"/>
              </a:rPr>
              <a:t>NA</a:t>
            </a:r>
            <a:r>
              <a:rPr lang="ko-KR" altLang="en-US" sz="2000" dirty="0">
                <a:latin typeface="+mj-ea"/>
                <a:ea typeface="+mj-ea"/>
              </a:rPr>
              <a:t>를 순차적으로 </a:t>
            </a:r>
            <a:r>
              <a:rPr lang="en-US" altLang="ko-KR" sz="2000" dirty="0">
                <a:latin typeface="+mj-ea"/>
                <a:ea typeface="+mj-ea"/>
              </a:rPr>
              <a:t>auto </a:t>
            </a:r>
            <a:r>
              <a:rPr lang="en-US" altLang="ko-KR" sz="2000" dirty="0" err="1">
                <a:latin typeface="+mj-ea"/>
                <a:ea typeface="+mj-ea"/>
              </a:rPr>
              <a:t>arima</a:t>
            </a:r>
            <a:r>
              <a:rPr lang="ko-KR" altLang="en-US" sz="2000" dirty="0">
                <a:latin typeface="+mj-ea"/>
                <a:ea typeface="+mj-ea"/>
              </a:rPr>
              <a:t>로 채움</a:t>
            </a:r>
            <a:r>
              <a:rPr lang="en-US" altLang="ko-KR" sz="2000" dirty="0">
                <a:latin typeface="+mj-ea"/>
                <a:ea typeface="+mj-ea"/>
              </a:rPr>
              <a:t>.=&gt; </a:t>
            </a:r>
            <a:r>
              <a:rPr lang="ko-KR" altLang="en-US" sz="2000" dirty="0">
                <a:latin typeface="+mj-ea"/>
                <a:ea typeface="+mj-ea"/>
              </a:rPr>
              <a:t>이후 전체를 다시 </a:t>
            </a:r>
            <a:r>
              <a:rPr lang="en-US" altLang="ko-KR" sz="2000" dirty="0">
                <a:latin typeface="+mj-ea"/>
                <a:ea typeface="+mj-ea"/>
              </a:rPr>
              <a:t>ACF </a:t>
            </a:r>
            <a:r>
              <a:rPr lang="ko-KR" altLang="en-US" sz="2000" dirty="0">
                <a:latin typeface="+mj-ea"/>
                <a:ea typeface="+mj-ea"/>
              </a:rPr>
              <a:t>및 </a:t>
            </a:r>
            <a:r>
              <a:rPr lang="en-US" altLang="ko-KR" sz="2000" dirty="0">
                <a:latin typeface="+mj-ea"/>
                <a:ea typeface="+mj-ea"/>
              </a:rPr>
              <a:t>PACF</a:t>
            </a:r>
            <a:r>
              <a:rPr lang="ko-KR" altLang="en-US" sz="2000" dirty="0">
                <a:latin typeface="+mj-ea"/>
                <a:ea typeface="+mj-ea"/>
              </a:rPr>
              <a:t>로 임의로 판단하여 </a:t>
            </a:r>
            <a:r>
              <a:rPr lang="en-US" altLang="ko-KR" sz="2000" dirty="0">
                <a:latin typeface="+mj-ea"/>
                <a:ea typeface="+mj-ea"/>
              </a:rPr>
              <a:t>fitting.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Method 5 : 28~31</a:t>
            </a:r>
            <a:r>
              <a:rPr lang="ko-KR" altLang="en-US" sz="2000" dirty="0">
                <a:latin typeface="+mj-ea"/>
                <a:ea typeface="+mj-ea"/>
              </a:rPr>
              <a:t>일의 </a:t>
            </a:r>
            <a:r>
              <a:rPr lang="en-US" altLang="ko-KR" sz="2000" dirty="0">
                <a:latin typeface="+mj-ea"/>
                <a:ea typeface="+mj-ea"/>
              </a:rPr>
              <a:t>NA</a:t>
            </a:r>
            <a:r>
              <a:rPr lang="ko-KR" altLang="en-US" sz="2000" dirty="0">
                <a:latin typeface="+mj-ea"/>
                <a:ea typeface="+mj-ea"/>
              </a:rPr>
              <a:t>를 순차적으로 </a:t>
            </a:r>
            <a:r>
              <a:rPr lang="en-US" altLang="ko-KR" sz="2000" dirty="0">
                <a:latin typeface="+mj-ea"/>
                <a:ea typeface="+mj-ea"/>
              </a:rPr>
              <a:t>forecasting/</a:t>
            </a:r>
            <a:r>
              <a:rPr lang="en-US" altLang="ko-KR" sz="2000" dirty="0" err="1">
                <a:latin typeface="+mj-ea"/>
                <a:ea typeface="+mj-ea"/>
              </a:rPr>
              <a:t>backcasting</a:t>
            </a:r>
            <a:r>
              <a:rPr lang="en-US" altLang="ko-KR" sz="2000" dirty="0">
                <a:latin typeface="+mj-ea"/>
                <a:ea typeface="+mj-ea"/>
              </a:rPr>
              <a:t>/mixed </a:t>
            </a:r>
            <a:r>
              <a:rPr lang="ko-KR" altLang="en-US" sz="2000" dirty="0">
                <a:latin typeface="+mj-ea"/>
                <a:ea typeface="+mj-ea"/>
              </a:rPr>
              <a:t>로 채움 </a:t>
            </a:r>
            <a:r>
              <a:rPr lang="en-US" altLang="ko-KR" sz="2000" dirty="0">
                <a:latin typeface="+mj-ea"/>
                <a:ea typeface="+mj-ea"/>
              </a:rPr>
              <a:t>=&gt; </a:t>
            </a:r>
            <a:r>
              <a:rPr lang="ko-KR" altLang="en-US" sz="2000" dirty="0">
                <a:latin typeface="+mj-ea"/>
                <a:ea typeface="+mj-ea"/>
              </a:rPr>
              <a:t>이후 전체를 다시 </a:t>
            </a:r>
            <a:r>
              <a:rPr lang="en-US" altLang="ko-KR" sz="2000" dirty="0">
                <a:latin typeface="+mj-ea"/>
                <a:ea typeface="+mj-ea"/>
              </a:rPr>
              <a:t>auto </a:t>
            </a:r>
            <a:r>
              <a:rPr lang="en-US" altLang="ko-KR" sz="2000" dirty="0" err="1">
                <a:latin typeface="+mj-ea"/>
                <a:ea typeface="+mj-ea"/>
              </a:rPr>
              <a:t>arima</a:t>
            </a:r>
            <a:r>
              <a:rPr lang="ko-KR" altLang="en-US" sz="2000" dirty="0">
                <a:latin typeface="+mj-ea"/>
                <a:ea typeface="+mj-ea"/>
              </a:rPr>
              <a:t>로 </a:t>
            </a:r>
            <a:r>
              <a:rPr lang="en-US" altLang="ko-KR" sz="2000" dirty="0">
                <a:latin typeface="+mj-ea"/>
                <a:ea typeface="+mj-ea"/>
              </a:rPr>
              <a:t>fitting.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최종적으로 </a:t>
            </a:r>
            <a:r>
              <a:rPr lang="en-US" altLang="ko-KR" sz="2000" dirty="0">
                <a:solidFill>
                  <a:srgbClr val="FF0000"/>
                </a:solidFill>
              </a:rPr>
              <a:t>validation </a:t>
            </a:r>
            <a:r>
              <a:rPr lang="ko-KR" altLang="en-US" sz="2000" dirty="0">
                <a:solidFill>
                  <a:srgbClr val="FF0000"/>
                </a:solidFill>
              </a:rPr>
              <a:t>결과 </a:t>
            </a:r>
            <a:r>
              <a:rPr lang="en-US" altLang="ko-KR" sz="2000" dirty="0">
                <a:solidFill>
                  <a:srgbClr val="FF0000"/>
                </a:solidFill>
              </a:rPr>
              <a:t>Method1</a:t>
            </a:r>
            <a:r>
              <a:rPr lang="ko-KR" altLang="en-US" sz="2000" dirty="0">
                <a:solidFill>
                  <a:srgbClr val="FF0000"/>
                </a:solidFill>
              </a:rPr>
              <a:t>이 가장 좋다고 판단하여 </a:t>
            </a:r>
            <a:r>
              <a:rPr lang="en-US" altLang="ko-KR" sz="2000" dirty="0">
                <a:solidFill>
                  <a:srgbClr val="FF0000"/>
                </a:solidFill>
              </a:rPr>
              <a:t>Method1 </a:t>
            </a:r>
            <a:r>
              <a:rPr lang="ko-KR" altLang="en-US" sz="2000" dirty="0">
                <a:solidFill>
                  <a:srgbClr val="FF0000"/>
                </a:solidFill>
              </a:rPr>
              <a:t>채택</a:t>
            </a:r>
          </a:p>
        </p:txBody>
      </p:sp>
    </p:spTree>
    <p:extLst>
      <p:ext uri="{BB962C8B-B14F-4D97-AF65-F5344CB8AC3E}">
        <p14:creationId xmlns:p14="http://schemas.microsoft.com/office/powerpoint/2010/main" val="283381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17F4-3483-4352-87AC-A092AA128D2F}"/>
              </a:ext>
            </a:extLst>
          </p:cNvPr>
          <p:cNvSpPr txBox="1"/>
          <p:nvPr/>
        </p:nvSpPr>
        <p:spPr>
          <a:xfrm>
            <a:off x="436227" y="192947"/>
            <a:ext cx="64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EDA1 </a:t>
            </a:r>
            <a:r>
              <a:rPr lang="ko-KR" altLang="en-US" sz="4000" dirty="0"/>
              <a:t>결과로 모형 개발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3CF1B19-40F3-42B1-8925-31D5B0D3A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10171"/>
              </p:ext>
            </p:extLst>
          </p:nvPr>
        </p:nvGraphicFramePr>
        <p:xfrm>
          <a:off x="1409698" y="900833"/>
          <a:ext cx="9372599" cy="449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4">
                  <a:extLst>
                    <a:ext uri="{9D8B030D-6E8A-4147-A177-3AD203B41FA5}">
                      <a16:colId xmlns:a16="http://schemas.microsoft.com/office/drawing/2014/main" val="3191165839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313309673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451723135"/>
                    </a:ext>
                  </a:extLst>
                </a:gridCol>
              </a:tblGrid>
              <a:tr h="342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351191"/>
                  </a:ext>
                </a:extLst>
              </a:tr>
              <a:tr h="676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temp,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pres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rain, hum, </a:t>
                      </a:r>
                      <a:r>
                        <a:rPr lang="en-US" altLang="ko-KR" sz="1800" dirty="0" err="1"/>
                        <a:t>sun_hr</a:t>
                      </a:r>
                      <a:r>
                        <a:rPr lang="en-US" altLang="ko-KR" sz="1800" dirty="0"/>
                        <a:t>, month, </a:t>
                      </a:r>
                      <a:r>
                        <a:rPr lang="en-US" altLang="ko-KR" sz="1800" dirty="0" err="1"/>
                        <a:t>sst_ave_pred</a:t>
                      </a:r>
                      <a:r>
                        <a:rPr lang="en-US" altLang="ko-KR" sz="1800" dirty="0"/>
                        <a:t>,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일평균 수온을 </a:t>
                      </a:r>
                      <a:r>
                        <a:rPr lang="en-US" altLang="ko-KR" sz="1800" dirty="0"/>
                        <a:t>auto </a:t>
                      </a:r>
                      <a:r>
                        <a:rPr lang="en-US" altLang="ko-KR" sz="1800" dirty="0" err="1"/>
                        <a:t>arima</a:t>
                      </a:r>
                      <a:r>
                        <a:rPr lang="ko-KR" altLang="en-US" sz="1800" dirty="0"/>
                        <a:t>로 예측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 err="1"/>
                        <a:t>RandomForest</a:t>
                      </a:r>
                      <a:r>
                        <a:rPr lang="en-US" altLang="ko-KR" sz="1800" dirty="0"/>
                        <a:t>(1/3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feature)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334555"/>
                  </a:ext>
                </a:extLst>
              </a:tr>
              <a:tr h="8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temp,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pres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rain, hum, </a:t>
                      </a:r>
                      <a:r>
                        <a:rPr lang="en-US" altLang="ko-KR" sz="1800" dirty="0" err="1"/>
                        <a:t>sun_hr</a:t>
                      </a:r>
                      <a:r>
                        <a:rPr lang="en-US" altLang="ko-KR" sz="1800" dirty="0"/>
                        <a:t>, month, </a:t>
                      </a:r>
                      <a:r>
                        <a:rPr lang="en-US" altLang="ko-KR" sz="1800" dirty="0" err="1"/>
                        <a:t>sst_ave_pred</a:t>
                      </a:r>
                      <a:r>
                        <a:rPr lang="en-US" altLang="ko-KR" sz="1800" dirty="0"/>
                        <a:t>,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일평균 수온을 </a:t>
                      </a:r>
                      <a:r>
                        <a:rPr lang="en-US" altLang="ko-KR" sz="1800" dirty="0"/>
                        <a:t>auto </a:t>
                      </a:r>
                      <a:r>
                        <a:rPr lang="en-US" altLang="ko-KR" sz="1800" dirty="0" err="1"/>
                        <a:t>arima</a:t>
                      </a:r>
                      <a:r>
                        <a:rPr lang="ko-KR" altLang="en-US" sz="1800" dirty="0"/>
                        <a:t>로 예측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 err="1"/>
                        <a:t>RandomForest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전체 </a:t>
                      </a:r>
                      <a:r>
                        <a:rPr lang="en-US" altLang="ko-KR" sz="1800" dirty="0"/>
                        <a:t>feature)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92037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temp,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pres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rain, hum, </a:t>
                      </a:r>
                      <a:r>
                        <a:rPr lang="en-US" altLang="ko-KR" sz="1800" dirty="0" err="1"/>
                        <a:t>sun_hr</a:t>
                      </a:r>
                      <a:r>
                        <a:rPr lang="en-US" altLang="ko-KR" sz="1800" dirty="0"/>
                        <a:t>, month, </a:t>
                      </a:r>
                      <a:r>
                        <a:rPr lang="en-US" altLang="ko-KR" sz="1800" dirty="0" err="1"/>
                        <a:t>sst_ave_pred</a:t>
                      </a:r>
                      <a:r>
                        <a:rPr lang="en-US" altLang="ko-KR" sz="1800" dirty="0"/>
                        <a:t> (id</a:t>
                      </a:r>
                      <a:r>
                        <a:rPr lang="ko-KR" altLang="en-US" sz="1800" dirty="0"/>
                        <a:t> 제거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일평균 수온을 </a:t>
                      </a:r>
                      <a:r>
                        <a:rPr lang="en-US" altLang="ko-KR" sz="1800" dirty="0"/>
                        <a:t>auto </a:t>
                      </a:r>
                      <a:r>
                        <a:rPr lang="en-US" altLang="ko-KR" sz="1800" dirty="0" err="1"/>
                        <a:t>arima</a:t>
                      </a:r>
                      <a:r>
                        <a:rPr lang="ko-KR" altLang="en-US" sz="1800" dirty="0"/>
                        <a:t>로 예측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Press OLS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54790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temp,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pres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rain, hum, </a:t>
                      </a:r>
                      <a:r>
                        <a:rPr lang="en-US" altLang="ko-KR" sz="1800" dirty="0" err="1"/>
                        <a:t>sun_hr</a:t>
                      </a:r>
                      <a:r>
                        <a:rPr lang="en-US" altLang="ko-KR" sz="1800" dirty="0"/>
                        <a:t>, month, </a:t>
                      </a:r>
                      <a:r>
                        <a:rPr lang="en-US" altLang="ko-KR" sz="1800" dirty="0" err="1"/>
                        <a:t>sst_ave_pred</a:t>
                      </a:r>
                      <a:r>
                        <a:rPr lang="en-US" altLang="ko-KR" sz="1800" dirty="0"/>
                        <a:t> (id</a:t>
                      </a:r>
                      <a:r>
                        <a:rPr lang="ko-KR" altLang="en-US" sz="1800" dirty="0"/>
                        <a:t> 제거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Model1</a:t>
                      </a:r>
                      <a:r>
                        <a:rPr lang="ko-KR" altLang="en-US" dirty="0"/>
                        <a:t>과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64080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temp,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pres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rain, hum, </a:t>
                      </a:r>
                      <a:r>
                        <a:rPr lang="en-US" altLang="ko-KR" sz="1800" dirty="0" err="1"/>
                        <a:t>sun_hr</a:t>
                      </a:r>
                      <a:r>
                        <a:rPr lang="en-US" altLang="ko-KR" sz="1800" dirty="0"/>
                        <a:t>, month, </a:t>
                      </a:r>
                      <a:r>
                        <a:rPr lang="en-US" altLang="ko-KR" sz="1800" dirty="0" err="1"/>
                        <a:t>sst_ave_pred</a:t>
                      </a:r>
                      <a:r>
                        <a:rPr lang="en-US" altLang="ko-KR" sz="1800" dirty="0"/>
                        <a:t> (id</a:t>
                      </a:r>
                      <a:r>
                        <a:rPr lang="ko-KR" altLang="en-US" sz="1800" dirty="0"/>
                        <a:t> 제거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Model2</a:t>
                      </a:r>
                      <a:r>
                        <a:rPr lang="ko-KR" altLang="en-US" dirty="0"/>
                        <a:t>과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5378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8CB873-295F-4D31-8B57-31345AFF3817}"/>
              </a:ext>
            </a:extLst>
          </p:cNvPr>
          <p:cNvSpPr txBox="1"/>
          <p:nvPr/>
        </p:nvSpPr>
        <p:spPr>
          <a:xfrm>
            <a:off x="781875" y="5649390"/>
            <a:ext cx="10628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또는 위와 같은 알고리즘을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시간 평균 수온에 대해서 똑같이 적용한 것을 </a:t>
            </a:r>
            <a:r>
              <a:rPr lang="en-US" altLang="ko-KR" sz="2000" dirty="0">
                <a:solidFill>
                  <a:srgbClr val="FF0000"/>
                </a:solidFill>
              </a:rPr>
              <a:t>Model 6 ~ 10 </a:t>
            </a:r>
            <a:r>
              <a:rPr lang="ko-KR" altLang="en-US" sz="2000" dirty="0">
                <a:solidFill>
                  <a:srgbClr val="FF0000"/>
                </a:solidFill>
              </a:rPr>
              <a:t>으로 고려 하였음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또한</a:t>
            </a:r>
            <a:r>
              <a:rPr lang="en-US" altLang="ko-KR" sz="2000" dirty="0">
                <a:solidFill>
                  <a:srgbClr val="FF0000"/>
                </a:solidFill>
              </a:rPr>
              <a:t>, 2018</a:t>
            </a:r>
            <a:r>
              <a:rPr lang="ko-KR" altLang="en-US" sz="2000" dirty="0">
                <a:solidFill>
                  <a:srgbClr val="FF0000"/>
                </a:solidFill>
              </a:rPr>
              <a:t>년 </a:t>
            </a:r>
            <a:r>
              <a:rPr lang="en-US" altLang="ko-KR" sz="2000" dirty="0">
                <a:solidFill>
                  <a:srgbClr val="FF0000"/>
                </a:solidFill>
              </a:rPr>
              <a:t>12</a:t>
            </a:r>
            <a:r>
              <a:rPr lang="ko-KR" altLang="en-US" sz="2000" dirty="0">
                <a:solidFill>
                  <a:srgbClr val="FF0000"/>
                </a:solidFill>
              </a:rPr>
              <a:t>월 </a:t>
            </a:r>
            <a:r>
              <a:rPr lang="en-US" altLang="ko-KR" sz="2000" dirty="0">
                <a:solidFill>
                  <a:srgbClr val="FF0000"/>
                </a:solidFill>
              </a:rPr>
              <a:t>28</a:t>
            </a:r>
            <a:r>
              <a:rPr lang="ko-KR" altLang="en-US" sz="2000" dirty="0">
                <a:solidFill>
                  <a:srgbClr val="FF0000"/>
                </a:solidFill>
              </a:rPr>
              <a:t>일</a:t>
            </a:r>
            <a:r>
              <a:rPr lang="en-US" altLang="ko-KR" sz="2000" dirty="0">
                <a:solidFill>
                  <a:srgbClr val="FF0000"/>
                </a:solidFill>
              </a:rPr>
              <a:t>~31</a:t>
            </a:r>
            <a:r>
              <a:rPr lang="ko-KR" altLang="en-US" sz="2000" dirty="0">
                <a:solidFill>
                  <a:srgbClr val="FF0000"/>
                </a:solidFill>
              </a:rPr>
              <a:t>일의 경우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설명변수가 존재하지 않아서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앞에서 채운 </a:t>
            </a:r>
            <a:r>
              <a:rPr lang="en-US" altLang="ko-KR" sz="2000" dirty="0">
                <a:solidFill>
                  <a:srgbClr val="FF0000"/>
                </a:solidFill>
              </a:rPr>
              <a:t>SST</a:t>
            </a:r>
            <a:r>
              <a:rPr lang="ko-KR" altLang="en-US" sz="2000" dirty="0">
                <a:solidFill>
                  <a:srgbClr val="FF0000"/>
                </a:solidFill>
              </a:rPr>
              <a:t>들을 이용하여 앞의</a:t>
            </a:r>
            <a:r>
              <a:rPr lang="en-US" altLang="ko-KR" sz="2000" dirty="0">
                <a:solidFill>
                  <a:srgbClr val="FF0000"/>
                </a:solidFill>
              </a:rPr>
              <a:t> Method1</a:t>
            </a:r>
            <a:r>
              <a:rPr lang="ko-KR" altLang="en-US" sz="2000" dirty="0">
                <a:solidFill>
                  <a:srgbClr val="FF0000"/>
                </a:solidFill>
              </a:rPr>
              <a:t>을 사용해 일평균 기준 </a:t>
            </a:r>
            <a:r>
              <a:rPr lang="en-US" altLang="ko-KR" sz="2000" dirty="0">
                <a:solidFill>
                  <a:srgbClr val="FF0000"/>
                </a:solidFill>
              </a:rPr>
              <a:t>ARIMA </a:t>
            </a:r>
            <a:r>
              <a:rPr lang="ko-KR" altLang="en-US" sz="2000" dirty="0">
                <a:solidFill>
                  <a:srgbClr val="FF0000"/>
                </a:solidFill>
              </a:rPr>
              <a:t>적합을 하였음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7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EAA1-B8A2-4210-8060-48FD4898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4" y="345232"/>
            <a:ext cx="5551715" cy="620736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Validation</a:t>
            </a:r>
            <a:r>
              <a:rPr lang="ko-KR" altLang="en-US" sz="4000" dirty="0"/>
              <a:t>에 대한 고민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7506D-C061-4382-8B06-A9ED45DD0A8D}"/>
              </a:ext>
            </a:extLst>
          </p:cNvPr>
          <p:cNvSpPr txBox="1"/>
          <p:nvPr/>
        </p:nvSpPr>
        <p:spPr>
          <a:xfrm>
            <a:off x="318052" y="1200666"/>
            <a:ext cx="11873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2016</a:t>
            </a:r>
            <a:r>
              <a:rPr lang="ko-KR" altLang="en-US" sz="2400" dirty="0"/>
              <a:t>년</a:t>
            </a:r>
            <a:r>
              <a:rPr lang="en-US" altLang="ko-KR" sz="2400" dirty="0"/>
              <a:t>~2018</a:t>
            </a:r>
            <a:r>
              <a:rPr lang="ko-KR" altLang="en-US" sz="2400" dirty="0"/>
              <a:t>년의 매월 </a:t>
            </a:r>
            <a:r>
              <a:rPr lang="en-US" altLang="ko-KR" sz="2400" dirty="0"/>
              <a:t>28~31</a:t>
            </a:r>
            <a:r>
              <a:rPr lang="ko-KR" altLang="en-US" sz="2400" dirty="0"/>
              <a:t>일을 잘 예측하는 모형을 선택하기 위해서 올바른 </a:t>
            </a:r>
            <a:r>
              <a:rPr lang="en-US" altLang="ko-KR" sz="2400" dirty="0"/>
              <a:t>Validation </a:t>
            </a:r>
            <a:r>
              <a:rPr lang="ko-KR" altLang="en-US" sz="2400" dirty="0"/>
              <a:t>방법이 무엇인지 고민하였음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이를 위해 </a:t>
            </a:r>
            <a:r>
              <a:rPr lang="en-US" altLang="ko-KR" sz="2400" dirty="0"/>
              <a:t>2010~2012</a:t>
            </a:r>
            <a:r>
              <a:rPr lang="ko-KR" altLang="en-US" sz="2400" dirty="0"/>
              <a:t>년에서 </a:t>
            </a:r>
            <a:r>
              <a:rPr lang="en-US" altLang="ko-KR" sz="2400" dirty="0"/>
              <a:t>Cross Validation </a:t>
            </a:r>
            <a:r>
              <a:rPr lang="ko-KR" altLang="en-US" sz="2400" dirty="0"/>
              <a:t>결과 좋았던 모형이 </a:t>
            </a:r>
            <a:r>
              <a:rPr lang="en-US" altLang="ko-KR" sz="2400" dirty="0"/>
              <a:t>2013~2015</a:t>
            </a:r>
            <a:r>
              <a:rPr lang="ko-KR" altLang="en-US" sz="2400" dirty="0"/>
              <a:t>년에서도 좋은 성능을 보이는지 확인하였음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Cross Validation</a:t>
            </a:r>
            <a:r>
              <a:rPr lang="ko-KR" altLang="en-US" sz="2400" dirty="0"/>
              <a:t>은 매월 </a:t>
            </a:r>
            <a:r>
              <a:rPr lang="en-US" altLang="ko-KR" sz="2400" dirty="0"/>
              <a:t>1~3</a:t>
            </a:r>
            <a:r>
              <a:rPr lang="ko-KR" altLang="en-US" sz="2400" dirty="0"/>
              <a:t>일</a:t>
            </a:r>
            <a:r>
              <a:rPr lang="en-US" altLang="ko-KR" sz="2400" dirty="0"/>
              <a:t>, 4~6</a:t>
            </a:r>
            <a:r>
              <a:rPr lang="ko-KR" altLang="en-US" sz="2400" dirty="0"/>
              <a:t>일</a:t>
            </a:r>
            <a:r>
              <a:rPr lang="en-US" altLang="ko-KR" sz="2400" dirty="0"/>
              <a:t>, ….. 25~27</a:t>
            </a:r>
            <a:r>
              <a:rPr lang="ko-KR" altLang="en-US" sz="2400" dirty="0"/>
              <a:t>일</a:t>
            </a:r>
            <a:r>
              <a:rPr lang="en-US" altLang="ko-KR" sz="2400" dirty="0"/>
              <a:t>, 28~31</a:t>
            </a:r>
            <a:r>
              <a:rPr lang="ko-KR" altLang="en-US" sz="2400" dirty="0"/>
              <a:t>일을 한번 할 때마다 각각 비워 놓고 </a:t>
            </a:r>
            <a:r>
              <a:rPr lang="en-US" altLang="ko-KR" sz="2400" dirty="0"/>
              <a:t>Validation</a:t>
            </a:r>
            <a:r>
              <a:rPr lang="ko-KR" altLang="en-US" sz="2400" dirty="0"/>
              <a:t> </a:t>
            </a:r>
            <a:r>
              <a:rPr lang="en-US" altLang="ko-KR" sz="2400" dirty="0"/>
              <a:t>set</a:t>
            </a:r>
            <a:r>
              <a:rPr lang="ko-KR" altLang="en-US" sz="2400" dirty="0"/>
              <a:t>으로 사용하였음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9FAD81-D3E2-4680-8B48-708F92A6C62F}"/>
              </a:ext>
            </a:extLst>
          </p:cNvPr>
          <p:cNvGrpSpPr/>
          <p:nvPr/>
        </p:nvGrpSpPr>
        <p:grpSpPr>
          <a:xfrm>
            <a:off x="544284" y="4124773"/>
            <a:ext cx="11285317" cy="2640461"/>
            <a:chOff x="453341" y="3897471"/>
            <a:chExt cx="11285317" cy="2640461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E435ED-2E72-4547-856E-49A652356E45}"/>
                </a:ext>
              </a:extLst>
            </p:cNvPr>
            <p:cNvSpPr/>
            <p:nvPr/>
          </p:nvSpPr>
          <p:spPr>
            <a:xfrm>
              <a:off x="453341" y="4699195"/>
              <a:ext cx="11285317" cy="995477"/>
            </a:xfrm>
            <a:prstGeom prst="rightArrow">
              <a:avLst>
                <a:gd name="adj1" fmla="val 45317"/>
                <a:gd name="adj2" fmla="val 581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F4178F-FF59-4A28-A05A-DCB0B49AC08A}"/>
                </a:ext>
              </a:extLst>
            </p:cNvPr>
            <p:cNvSpPr/>
            <p:nvPr/>
          </p:nvSpPr>
          <p:spPr>
            <a:xfrm>
              <a:off x="1007804" y="4984885"/>
              <a:ext cx="252000" cy="4185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799F374-1D5A-4BDD-A8C3-B39E8F5626B4}"/>
                </a:ext>
              </a:extLst>
            </p:cNvPr>
            <p:cNvCxnSpPr/>
            <p:nvPr/>
          </p:nvCxnSpPr>
          <p:spPr>
            <a:xfrm>
              <a:off x="1121318" y="5444448"/>
              <a:ext cx="0" cy="7300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F315AD-B51E-4E80-90C0-0FAC332AFFFC}"/>
                </a:ext>
              </a:extLst>
            </p:cNvPr>
            <p:cNvSpPr txBox="1"/>
            <p:nvPr/>
          </p:nvSpPr>
          <p:spPr>
            <a:xfrm>
              <a:off x="651036" y="6163315"/>
              <a:ext cx="965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2010</a:t>
              </a:r>
              <a:r>
                <a:rPr lang="ko-KR" altLang="en-US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8629C12-96BE-4964-A2D4-DBDEE7C2C163}"/>
                </a:ext>
              </a:extLst>
            </p:cNvPr>
            <p:cNvSpPr/>
            <p:nvPr/>
          </p:nvSpPr>
          <p:spPr>
            <a:xfrm>
              <a:off x="9897666" y="4975560"/>
              <a:ext cx="252000" cy="410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D8B3DA-A0C8-4F9C-9994-BD87DE4BD833}"/>
                </a:ext>
              </a:extLst>
            </p:cNvPr>
            <p:cNvSpPr txBox="1"/>
            <p:nvPr/>
          </p:nvSpPr>
          <p:spPr>
            <a:xfrm>
              <a:off x="9648866" y="3902928"/>
              <a:ext cx="95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2015</a:t>
              </a:r>
              <a:r>
                <a:rPr lang="ko-KR" altLang="en-US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C6E21FD-1B1B-4F1F-A2B0-76E4F1DF1A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560" y="4216184"/>
              <a:ext cx="0" cy="7624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459C42A-DF74-438F-9C0D-6FA4C19BC2DF}"/>
                </a:ext>
              </a:extLst>
            </p:cNvPr>
            <p:cNvSpPr/>
            <p:nvPr/>
          </p:nvSpPr>
          <p:spPr>
            <a:xfrm>
              <a:off x="2900915" y="4990170"/>
              <a:ext cx="252000" cy="4185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6628C9D-E501-452C-B5EB-BC14B1ACC5CA}"/>
                </a:ext>
              </a:extLst>
            </p:cNvPr>
            <p:cNvCxnSpPr/>
            <p:nvPr/>
          </p:nvCxnSpPr>
          <p:spPr>
            <a:xfrm>
              <a:off x="3025580" y="5449733"/>
              <a:ext cx="0" cy="7300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D911A3-C0E2-414E-843B-3852FB009143}"/>
                </a:ext>
              </a:extLst>
            </p:cNvPr>
            <p:cNvSpPr txBox="1"/>
            <p:nvPr/>
          </p:nvSpPr>
          <p:spPr>
            <a:xfrm>
              <a:off x="2544147" y="6168600"/>
              <a:ext cx="965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2011</a:t>
              </a:r>
              <a:r>
                <a:rPr lang="ko-KR" altLang="en-US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31BD993-ED7B-4C52-BCEA-AE98A5C8EEF8}"/>
                </a:ext>
              </a:extLst>
            </p:cNvPr>
            <p:cNvSpPr/>
            <p:nvPr/>
          </p:nvSpPr>
          <p:spPr>
            <a:xfrm>
              <a:off x="4973681" y="4981254"/>
              <a:ext cx="252000" cy="4185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061E552-1182-495D-B0E6-1C7CC286CDF6}"/>
                </a:ext>
              </a:extLst>
            </p:cNvPr>
            <p:cNvCxnSpPr/>
            <p:nvPr/>
          </p:nvCxnSpPr>
          <p:spPr>
            <a:xfrm>
              <a:off x="5098346" y="5440817"/>
              <a:ext cx="0" cy="7300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C92B47-4D7D-4632-99C9-623625BA6401}"/>
                </a:ext>
              </a:extLst>
            </p:cNvPr>
            <p:cNvSpPr txBox="1"/>
            <p:nvPr/>
          </p:nvSpPr>
          <p:spPr>
            <a:xfrm>
              <a:off x="4616913" y="6159684"/>
              <a:ext cx="965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2012</a:t>
              </a:r>
              <a:r>
                <a:rPr lang="ko-KR" altLang="en-US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2D239EA-EB2F-4D60-89ED-6FEFACC8CE70}"/>
                </a:ext>
              </a:extLst>
            </p:cNvPr>
            <p:cNvSpPr/>
            <p:nvPr/>
          </p:nvSpPr>
          <p:spPr>
            <a:xfrm>
              <a:off x="6738116" y="4970103"/>
              <a:ext cx="252000" cy="410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D59D42-38F1-452C-A404-3156876149FE}"/>
                </a:ext>
              </a:extLst>
            </p:cNvPr>
            <p:cNvSpPr txBox="1"/>
            <p:nvPr/>
          </p:nvSpPr>
          <p:spPr>
            <a:xfrm>
              <a:off x="6489316" y="3897471"/>
              <a:ext cx="95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2013</a:t>
              </a:r>
              <a:r>
                <a:rPr lang="ko-KR" altLang="en-US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3EF72FF-C7D6-4012-92C2-5C3225E42AD7}"/>
                </a:ext>
              </a:extLst>
            </p:cNvPr>
            <p:cNvCxnSpPr>
              <a:cxnSpLocks/>
            </p:cNvCxnSpPr>
            <p:nvPr/>
          </p:nvCxnSpPr>
          <p:spPr>
            <a:xfrm>
              <a:off x="6882010" y="4210727"/>
              <a:ext cx="0" cy="7624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A7EA094-8999-424B-80D3-1DB9265E92DC}"/>
                </a:ext>
              </a:extLst>
            </p:cNvPr>
            <p:cNvSpPr/>
            <p:nvPr/>
          </p:nvSpPr>
          <p:spPr>
            <a:xfrm>
              <a:off x="8310808" y="4970103"/>
              <a:ext cx="252000" cy="410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EBFC71-26AD-4471-90BF-930B78DEA413}"/>
                </a:ext>
              </a:extLst>
            </p:cNvPr>
            <p:cNvSpPr txBox="1"/>
            <p:nvPr/>
          </p:nvSpPr>
          <p:spPr>
            <a:xfrm>
              <a:off x="8062008" y="3897471"/>
              <a:ext cx="95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2014</a:t>
              </a:r>
              <a:r>
                <a:rPr lang="ko-KR" altLang="en-US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75B01DF-5DA1-4045-AED8-8FF4A0A1858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702" y="4210727"/>
              <a:ext cx="0" cy="7624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2795C565-1995-4F56-AF45-482A83206E46}"/>
              </a:ext>
            </a:extLst>
          </p:cNvPr>
          <p:cNvSpPr/>
          <p:nvPr/>
        </p:nvSpPr>
        <p:spPr>
          <a:xfrm>
            <a:off x="6095998" y="3838070"/>
            <a:ext cx="5208105" cy="1045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2F5916C-BA29-4900-9E62-DB87EE8F1CB7}"/>
              </a:ext>
            </a:extLst>
          </p:cNvPr>
          <p:cNvSpPr/>
          <p:nvPr/>
        </p:nvSpPr>
        <p:spPr>
          <a:xfrm>
            <a:off x="1" y="6189380"/>
            <a:ext cx="6829058" cy="695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5A371D67-692D-4648-81DA-D627871D1797}"/>
              </a:ext>
            </a:extLst>
          </p:cNvPr>
          <p:cNvSpPr/>
          <p:nvPr/>
        </p:nvSpPr>
        <p:spPr>
          <a:xfrm rot="19647071">
            <a:off x="6941215" y="5685372"/>
            <a:ext cx="2936603" cy="6955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아래로 구부러짐 33">
            <a:extLst>
              <a:ext uri="{FF2B5EF4-FFF2-40B4-BE49-F238E27FC236}">
                <a16:creationId xmlns:a16="http://schemas.microsoft.com/office/drawing/2014/main" id="{1C880211-1CA1-477E-97BA-4420B2AE8C9C}"/>
              </a:ext>
            </a:extLst>
          </p:cNvPr>
          <p:cNvSpPr/>
          <p:nvPr/>
        </p:nvSpPr>
        <p:spPr>
          <a:xfrm>
            <a:off x="10979871" y="3779652"/>
            <a:ext cx="1212129" cy="468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252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735</TotalTime>
  <Words>1371</Words>
  <Application>Microsoft Office PowerPoint</Application>
  <PresentationFormat>와이드스크린</PresentationFormat>
  <Paragraphs>233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맑은 고딕</vt:lpstr>
      <vt:lpstr>-윤고딕340</vt:lpstr>
      <vt:lpstr>Arial</vt:lpstr>
      <vt:lpstr>Calibri</vt:lpstr>
      <vt:lpstr>Calibri Light</vt:lpstr>
      <vt:lpstr>Corbel</vt:lpstr>
      <vt:lpstr>Tw Cen MT</vt:lpstr>
      <vt:lpstr>Wingdings</vt:lpstr>
      <vt:lpstr>Wingdings 2</vt:lpstr>
      <vt:lpstr>HDOfficeLightV0</vt:lpstr>
      <vt:lpstr>New_Korea03</vt:lpstr>
      <vt:lpstr>시계열 분석 팀프로젝트 -수온예측-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Validation에 대한 고민</vt:lpstr>
      <vt:lpstr>Validation에 대한 고민</vt:lpstr>
      <vt:lpstr>Validation 결과 (1차 제출)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 결과 (최종 제출)</vt:lpstr>
      <vt:lpstr>모형의 장점 및 향후 개선방안</vt:lpstr>
      <vt:lpstr>감사합니다.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MinSu</cp:lastModifiedBy>
  <cp:revision>58</cp:revision>
  <dcterms:created xsi:type="dcterms:W3CDTF">2019-12-08T07:25:37Z</dcterms:created>
  <dcterms:modified xsi:type="dcterms:W3CDTF">2019-12-10T08:41:32Z</dcterms:modified>
</cp:coreProperties>
</file>