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sldIdLst>
    <p:sldId id="266" r:id="rId2"/>
    <p:sldId id="284" r:id="rId3"/>
    <p:sldId id="271" r:id="rId4"/>
    <p:sldId id="289" r:id="rId5"/>
    <p:sldId id="280" r:id="rId6"/>
    <p:sldId id="291" r:id="rId7"/>
    <p:sldId id="281" r:id="rId8"/>
    <p:sldId id="292" r:id="rId9"/>
    <p:sldId id="282" r:id="rId10"/>
    <p:sldId id="294" r:id="rId11"/>
    <p:sldId id="286" r:id="rId12"/>
    <p:sldId id="287" r:id="rId13"/>
    <p:sldId id="288" r:id="rId14"/>
    <p:sldId id="283" r:id="rId15"/>
  </p:sldIdLst>
  <p:sldSz cx="9144000" cy="6858000" type="screen4x3"/>
  <p:notesSz cx="6858000" cy="9144000"/>
  <p:embeddedFontLst>
    <p:embeddedFont>
      <p:font typeface="배달의민족 한나" charset="-127"/>
      <p:regular r:id="rId16"/>
    </p:embeddedFont>
    <p:embeddedFont>
      <p:font typeface="HY궁서B" pitchFamily="18" charset="-127"/>
      <p:regular r:id="rId17"/>
    </p:embeddedFont>
    <p:embeddedFont>
      <p:font typeface="휴먼둥근헤드라인" pitchFamily="18" charset="-127"/>
      <p:regular r:id="rId18"/>
    </p:embeddedFont>
    <p:embeddedFont>
      <p:font typeface="맑은 고딕" pitchFamily="50" charset="-127"/>
      <p:regular r:id="rId19"/>
      <p:bold r:id="rId20"/>
    </p:embeddedFont>
    <p:embeddedFont>
      <p:font typeface="나눔고딕 ExtraBold" charset="-127"/>
      <p:bold r:id="rId21"/>
    </p:embeddedFont>
    <p:embeddedFont>
      <p:font typeface="나눔바른고딕" charset="-127"/>
      <p:regular r:id="rId22"/>
      <p:bold r:id="rId23"/>
    </p:embeddedFont>
    <p:embeddedFont>
      <p:font typeface="휴먼모음T" pitchFamily="18" charset="-127"/>
      <p:regular r:id="rId24"/>
    </p:embeddedFont>
    <p:embeddedFont>
      <p:font typeface="나눔고딕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E57"/>
    <a:srgbClr val="FFF1EF"/>
    <a:srgbClr val="FFBAAF"/>
    <a:srgbClr val="FFE5E1"/>
    <a:srgbClr val="FFAD9F"/>
    <a:srgbClr val="FFCC00"/>
    <a:srgbClr val="3B589E"/>
    <a:srgbClr val="CCFF33"/>
    <a:srgbClr val="99FF33"/>
    <a:srgbClr val="8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1" autoAdjust="0"/>
    <p:restoredTop sz="95503" autoAdjust="0"/>
  </p:normalViewPr>
  <p:slideViewPr>
    <p:cSldViewPr>
      <p:cViewPr>
        <p:scale>
          <a:sx n="125" d="100"/>
          <a:sy n="125" d="100"/>
        </p:scale>
        <p:origin x="1266" y="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52852;&#52852;&#50724;&#53665;\&#44036;&#53944;&#52264;&#5394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>
        <c:manualLayout>
          <c:layoutTarget val="inner"/>
          <c:xMode val="edge"/>
          <c:yMode val="edge"/>
          <c:x val="0.13901831019382965"/>
          <c:y val="7.8988701681107082E-2"/>
          <c:w val="0.8261696264099645"/>
          <c:h val="0.90906386701662278"/>
        </c:manualLayout>
      </c:layout>
      <c:barChart>
        <c:barDir val="bar"/>
        <c:grouping val="stacked"/>
        <c:ser>
          <c:idx val="0"/>
          <c:order val="0"/>
          <c:tx>
            <c:strRef>
              <c:f>Sheet1!$D$2</c:f>
              <c:strCache>
                <c:ptCount val="1"/>
                <c:pt idx="0">
                  <c:v>시작일</c:v>
                </c:pt>
              </c:strCache>
            </c:strRef>
          </c:tx>
          <c:spPr>
            <a:noFill/>
          </c:spPr>
          <c:dLbls>
            <c:numFmt formatCode="m&quot;/&quot;d;@" sourceLinked="0"/>
            <c:spPr>
              <a:noFill/>
              <a:ln>
                <a:noFill/>
              </a:ln>
              <a:effectLst/>
            </c:spPr>
            <c:dLblPos val="inEnd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Sheet1!$B$3:$C$18</c:f>
              <c:multiLvlStrCache>
                <c:ptCount val="16"/>
                <c:lvl>
                  <c:pt idx="0">
                    <c:v>R.1프로젝트 팀구성</c:v>
                  </c:pt>
                  <c:pt idx="1">
                    <c:v>R.2 주제 결정</c:v>
                  </c:pt>
                  <c:pt idx="2">
                    <c:v>R.3 개발 계획 회의</c:v>
                  </c:pt>
                  <c:pt idx="3">
                    <c:v>R.4 계획서 작성</c:v>
                  </c:pt>
                  <c:pt idx="4">
                    <c:v>R.5 요구분석 검토 회의</c:v>
                  </c:pt>
                  <c:pt idx="5">
                    <c:v>D.1 분석명세서 작성</c:v>
                  </c:pt>
                  <c:pt idx="6">
                    <c:v>D.2 분석명세서 검토 및 수정</c:v>
                  </c:pt>
                  <c:pt idx="7">
                    <c:v>D.3 시스템 설계</c:v>
                  </c:pt>
                  <c:pt idx="8">
                    <c:v>D.4 Form 설계</c:v>
                  </c:pt>
                  <c:pt idx="9">
                    <c:v>D.5 모듈 설계</c:v>
                  </c:pt>
                  <c:pt idx="10">
                    <c:v>D.6 분석서 검토 회의</c:v>
                  </c:pt>
                  <c:pt idx="11">
                    <c:v>I.1 프로그램</c:v>
                  </c:pt>
                  <c:pt idx="12">
                    <c:v>I.2 코딩 검토 회의</c:v>
                  </c:pt>
                  <c:pt idx="13">
                    <c:v>T.1 통합테스트</c:v>
                  </c:pt>
                  <c:pt idx="14">
                    <c:v>T.2 시스템 테스트</c:v>
                  </c:pt>
                  <c:pt idx="15">
                    <c:v>T.3 시스템 설치</c:v>
                  </c:pt>
                </c:lvl>
                <c:lvl>
                  <c:pt idx="0">
                    <c:v>R-요구정의</c:v>
                  </c:pt>
                  <c:pt idx="5">
                    <c:v>D-분석</c:v>
                  </c:pt>
                  <c:pt idx="11">
                    <c:v>I-구현</c:v>
                  </c:pt>
                  <c:pt idx="13">
                    <c:v>T-테스트</c:v>
                  </c:pt>
                </c:lvl>
              </c:multiLvlStrCache>
            </c:multiLvlStrRef>
          </c:cat>
          <c:val>
            <c:numRef>
              <c:f>Sheet1!$D$3:$D$18</c:f>
              <c:numCache>
                <c:formatCode>m/d/yyyy</c:formatCode>
                <c:ptCount val="16"/>
                <c:pt idx="0">
                  <c:v>42255</c:v>
                </c:pt>
                <c:pt idx="1">
                  <c:v>42255</c:v>
                </c:pt>
                <c:pt idx="2">
                  <c:v>42257</c:v>
                </c:pt>
                <c:pt idx="3">
                  <c:v>42262</c:v>
                </c:pt>
                <c:pt idx="4">
                  <c:v>42266</c:v>
                </c:pt>
                <c:pt idx="5">
                  <c:v>42271</c:v>
                </c:pt>
                <c:pt idx="6">
                  <c:v>42278</c:v>
                </c:pt>
                <c:pt idx="7">
                  <c:v>42282</c:v>
                </c:pt>
                <c:pt idx="8">
                  <c:v>42289</c:v>
                </c:pt>
                <c:pt idx="9">
                  <c:v>42296</c:v>
                </c:pt>
                <c:pt idx="10">
                  <c:v>42303</c:v>
                </c:pt>
                <c:pt idx="11">
                  <c:v>42307</c:v>
                </c:pt>
                <c:pt idx="12">
                  <c:v>42318</c:v>
                </c:pt>
                <c:pt idx="13">
                  <c:v>42326</c:v>
                </c:pt>
                <c:pt idx="14">
                  <c:v>42333</c:v>
                </c:pt>
                <c:pt idx="15">
                  <c:v>42340</c:v>
                </c:pt>
              </c:numCache>
            </c:numRef>
          </c:val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기간</c:v>
                </c:pt>
              </c:strCache>
            </c:strRef>
          </c:tx>
          <c:cat>
            <c:multiLvlStrRef>
              <c:f>Sheet1!$B$3:$C$18</c:f>
              <c:multiLvlStrCache>
                <c:ptCount val="16"/>
                <c:lvl>
                  <c:pt idx="0">
                    <c:v>R.1프로젝트 팀구성</c:v>
                  </c:pt>
                  <c:pt idx="1">
                    <c:v>R.2 주제 결정</c:v>
                  </c:pt>
                  <c:pt idx="2">
                    <c:v>R.3 개발 계획 회의</c:v>
                  </c:pt>
                  <c:pt idx="3">
                    <c:v>R.4 계획서 작성</c:v>
                  </c:pt>
                  <c:pt idx="4">
                    <c:v>R.5 요구분석 검토 회의</c:v>
                  </c:pt>
                  <c:pt idx="5">
                    <c:v>D.1 분석명세서 작성</c:v>
                  </c:pt>
                  <c:pt idx="6">
                    <c:v>D.2 분석명세서 검토 및 수정</c:v>
                  </c:pt>
                  <c:pt idx="7">
                    <c:v>D.3 시스템 설계</c:v>
                  </c:pt>
                  <c:pt idx="8">
                    <c:v>D.4 Form 설계</c:v>
                  </c:pt>
                  <c:pt idx="9">
                    <c:v>D.5 모듈 설계</c:v>
                  </c:pt>
                  <c:pt idx="10">
                    <c:v>D.6 분석서 검토 회의</c:v>
                  </c:pt>
                  <c:pt idx="11">
                    <c:v>I.1 프로그램</c:v>
                  </c:pt>
                  <c:pt idx="12">
                    <c:v>I.2 코딩 검토 회의</c:v>
                  </c:pt>
                  <c:pt idx="13">
                    <c:v>T.1 통합테스트</c:v>
                  </c:pt>
                  <c:pt idx="14">
                    <c:v>T.2 시스템 테스트</c:v>
                  </c:pt>
                  <c:pt idx="15">
                    <c:v>T.3 시스템 설치</c:v>
                  </c:pt>
                </c:lvl>
                <c:lvl>
                  <c:pt idx="0">
                    <c:v>R-요구정의</c:v>
                  </c:pt>
                  <c:pt idx="5">
                    <c:v>D-분석</c:v>
                  </c:pt>
                  <c:pt idx="11">
                    <c:v>I-구현</c:v>
                  </c:pt>
                  <c:pt idx="13">
                    <c:v>T-테스트</c:v>
                  </c:pt>
                </c:lvl>
              </c:multiLvlStrCache>
            </c:multiLvlStrRef>
          </c:cat>
          <c:val>
            <c:numRef>
              <c:f>Sheet1!$E$3:$E$18</c:f>
              <c:numCache>
                <c:formatCode>General</c:formatCode>
                <c:ptCount val="1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5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5</c:v>
                </c:pt>
                <c:pt idx="11">
                  <c:v>20</c:v>
                </c:pt>
                <c:pt idx="12">
                  <c:v>9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</c:numCache>
            </c:numRef>
          </c:val>
        </c:ser>
        <c:ser>
          <c:idx val="2"/>
          <c:order val="2"/>
          <c:tx>
            <c:strRef>
              <c:f>Sheet1!$F$2</c:f>
              <c:strCache>
                <c:ptCount val="1"/>
                <c:pt idx="0">
                  <c:v>종료일</c:v>
                </c:pt>
              </c:strCache>
            </c:strRef>
          </c:tx>
          <c:spPr>
            <a:noFill/>
          </c:spPr>
          <c:dLbls>
            <c:numFmt formatCode="m&quot;/&quot;d;@" sourceLinked="0"/>
            <c:spPr>
              <a:noFill/>
              <a:ln>
                <a:noFill/>
              </a:ln>
              <a:effectLst/>
            </c:spPr>
            <c:dLblPos val="inBase"/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Sheet1!$B$3:$C$18</c:f>
              <c:multiLvlStrCache>
                <c:ptCount val="16"/>
                <c:lvl>
                  <c:pt idx="0">
                    <c:v>R.1프로젝트 팀구성</c:v>
                  </c:pt>
                  <c:pt idx="1">
                    <c:v>R.2 주제 결정</c:v>
                  </c:pt>
                  <c:pt idx="2">
                    <c:v>R.3 개발 계획 회의</c:v>
                  </c:pt>
                  <c:pt idx="3">
                    <c:v>R.4 계획서 작성</c:v>
                  </c:pt>
                  <c:pt idx="4">
                    <c:v>R.5 요구분석 검토 회의</c:v>
                  </c:pt>
                  <c:pt idx="5">
                    <c:v>D.1 분석명세서 작성</c:v>
                  </c:pt>
                  <c:pt idx="6">
                    <c:v>D.2 분석명세서 검토 및 수정</c:v>
                  </c:pt>
                  <c:pt idx="7">
                    <c:v>D.3 시스템 설계</c:v>
                  </c:pt>
                  <c:pt idx="8">
                    <c:v>D.4 Form 설계</c:v>
                  </c:pt>
                  <c:pt idx="9">
                    <c:v>D.5 모듈 설계</c:v>
                  </c:pt>
                  <c:pt idx="10">
                    <c:v>D.6 분석서 검토 회의</c:v>
                  </c:pt>
                  <c:pt idx="11">
                    <c:v>I.1 프로그램</c:v>
                  </c:pt>
                  <c:pt idx="12">
                    <c:v>I.2 코딩 검토 회의</c:v>
                  </c:pt>
                  <c:pt idx="13">
                    <c:v>T.1 통합테스트</c:v>
                  </c:pt>
                  <c:pt idx="14">
                    <c:v>T.2 시스템 테스트</c:v>
                  </c:pt>
                  <c:pt idx="15">
                    <c:v>T.3 시스템 설치</c:v>
                  </c:pt>
                </c:lvl>
                <c:lvl>
                  <c:pt idx="0">
                    <c:v>R-요구정의</c:v>
                  </c:pt>
                  <c:pt idx="5">
                    <c:v>D-분석</c:v>
                  </c:pt>
                  <c:pt idx="11">
                    <c:v>I-구현</c:v>
                  </c:pt>
                  <c:pt idx="13">
                    <c:v>T-테스트</c:v>
                  </c:pt>
                </c:lvl>
              </c:multiLvlStrCache>
            </c:multiLvlStrRef>
          </c:cat>
          <c:val>
            <c:numRef>
              <c:f>Sheet1!$F$3:$F$18</c:f>
              <c:numCache>
                <c:formatCode>m/d/yyyy</c:formatCode>
                <c:ptCount val="16"/>
                <c:pt idx="0">
                  <c:v>42255</c:v>
                </c:pt>
                <c:pt idx="1">
                  <c:v>42257</c:v>
                </c:pt>
                <c:pt idx="2">
                  <c:v>42262</c:v>
                </c:pt>
                <c:pt idx="3">
                  <c:v>42266</c:v>
                </c:pt>
                <c:pt idx="4">
                  <c:v>42271</c:v>
                </c:pt>
                <c:pt idx="5">
                  <c:v>42278</c:v>
                </c:pt>
                <c:pt idx="6">
                  <c:v>42282</c:v>
                </c:pt>
                <c:pt idx="7">
                  <c:v>42289</c:v>
                </c:pt>
                <c:pt idx="8">
                  <c:v>42296</c:v>
                </c:pt>
                <c:pt idx="9">
                  <c:v>42303</c:v>
                </c:pt>
                <c:pt idx="10">
                  <c:v>42307</c:v>
                </c:pt>
                <c:pt idx="11">
                  <c:v>42326</c:v>
                </c:pt>
                <c:pt idx="12">
                  <c:v>42326</c:v>
                </c:pt>
                <c:pt idx="13">
                  <c:v>42333</c:v>
                </c:pt>
                <c:pt idx="14">
                  <c:v>42340</c:v>
                </c:pt>
                <c:pt idx="15">
                  <c:v>42347</c:v>
                </c:pt>
              </c:numCache>
            </c:numRef>
          </c:val>
        </c:ser>
        <c:dLbls/>
        <c:overlap val="100"/>
        <c:axId val="53564160"/>
        <c:axId val="53565696"/>
      </c:barChart>
      <c:catAx>
        <c:axId val="53564160"/>
        <c:scaling>
          <c:orientation val="maxMin"/>
        </c:scaling>
        <c:axPos val="l"/>
        <c:numFmt formatCode="General" sourceLinked="0"/>
        <c:tickLblPos val="nextTo"/>
        <c:crossAx val="53565696"/>
        <c:crosses val="autoZero"/>
        <c:auto val="1"/>
        <c:lblAlgn val="ctr"/>
        <c:lblOffset val="100"/>
      </c:catAx>
      <c:valAx>
        <c:axId val="53565696"/>
        <c:scaling>
          <c:orientation val="minMax"/>
          <c:max val="42352"/>
          <c:min val="42250"/>
        </c:scaling>
        <c:axPos val="t"/>
        <c:majorGridlines/>
        <c:numFmt formatCode="m/d/yyyy" sourceLinked="1"/>
        <c:tickLblPos val="nextTo"/>
        <c:crossAx val="53564160"/>
        <c:crosses val="autoZero"/>
        <c:crossBetween val="between"/>
      </c:valAx>
    </c:plotArea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://www.caywood.org/lms/images/GooglyEy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238550">
            <a:off x="2094348" y="2024838"/>
            <a:ext cx="1638323" cy="8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796136" y="4746720"/>
            <a:ext cx="3096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err="1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소공남녀조</a:t>
            </a:r>
            <a:endParaRPr lang="en-US" altLang="ko-KR" b="1" dirty="0" smtClean="0">
              <a:solidFill>
                <a:schemeClr val="bg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algn="r"/>
            <a:r>
              <a:rPr lang="en-US" altLang="ko-KR" b="1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7</a:t>
            </a:r>
            <a:r>
              <a:rPr lang="ko-KR" altLang="en-US" b="1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조</a:t>
            </a:r>
            <a:endParaRPr lang="en-US" altLang="ko-KR" b="1" dirty="0" smtClean="0">
              <a:solidFill>
                <a:schemeClr val="bg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김서연 </a:t>
            </a:r>
            <a:r>
              <a:rPr lang="en-US" altLang="ko-KR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21311793</a:t>
            </a: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이광원 </a:t>
            </a:r>
            <a:r>
              <a:rPr lang="en-US" altLang="ko-KR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21213387</a:t>
            </a: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서봉현 </a:t>
            </a:r>
            <a:r>
              <a:rPr lang="en-US" altLang="ko-KR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21111779</a:t>
            </a: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차민수</a:t>
            </a:r>
            <a:r>
              <a:rPr lang="en-US" altLang="ko-KR" dirty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21211923</a:t>
            </a:r>
          </a:p>
          <a:p>
            <a:pPr algn="ctr"/>
            <a:endParaRPr lang="en-US" altLang="ko-KR" sz="12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2050" name="Picture 2" descr="http://shirta.com/media/catalog/product/cache/2/small_image/295x295/9df78eab33525d08d6e5fb8d27136e95/c/u/cute-eyes-d7587227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446610">
            <a:off x="5921365" y="1539934"/>
            <a:ext cx="1872208" cy="18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987824" y="2558514"/>
            <a:ext cx="3816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다섯 개의 눈</a:t>
            </a:r>
            <a:endParaRPr lang="ko-KR" altLang="en-US" sz="44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052" name="Picture 4" descr="http://image.spreadshirtmedia.com/image-server/v1/designs/10673159,width=178,height=178/cute-eyes-with-simple-shine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25763" y="3057604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mages.clipartpanda.com/eyes-clipart-googly-eyes-clip-art1-300x13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37998" y="3480877"/>
            <a:ext cx="1703538" cy="78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thewhiskywoman.files.wordpress.com/2013/06/eye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15793" y="729426"/>
            <a:ext cx="1880343" cy="157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WBS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및 절차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WBS</a:t>
            </a:r>
          </a:p>
          <a:p>
            <a:pPr marL="342900" indent="-342900">
              <a:lnSpc>
                <a:spcPts val="1700"/>
              </a:lnSpc>
            </a:pP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나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절차</a:t>
            </a:r>
            <a:endParaRPr lang="en-US" altLang="ko-KR" sz="105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058587" y="2664843"/>
            <a:ext cx="1260000" cy="504000"/>
          </a:xfrm>
          <a:prstGeom prst="round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요구분석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318587" y="3299154"/>
            <a:ext cx="1260000" cy="504000"/>
          </a:xfrm>
          <a:prstGeom prst="round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578587" y="3933465"/>
            <a:ext cx="1260000" cy="504000"/>
          </a:xfrm>
          <a:prstGeom prst="round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838587" y="4567776"/>
            <a:ext cx="1260000" cy="504000"/>
          </a:xfrm>
          <a:prstGeom prst="round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798587" y="2030532"/>
            <a:ext cx="1260000" cy="504000"/>
          </a:xfrm>
          <a:prstGeom prst="round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계획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7098587" y="5202087"/>
            <a:ext cx="1260000" cy="504000"/>
          </a:xfrm>
          <a:prstGeom prst="round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2" name="아래로 구부러진 화살표 31"/>
          <p:cNvSpPr/>
          <p:nvPr/>
        </p:nvSpPr>
        <p:spPr>
          <a:xfrm rot="12472957">
            <a:off x="1237347" y="2802086"/>
            <a:ext cx="646545" cy="240146"/>
          </a:xfrm>
          <a:prstGeom prst="curvedDownArrow">
            <a:avLst>
              <a:gd name="adj1" fmla="val 25000"/>
              <a:gd name="adj2" fmla="val 77138"/>
              <a:gd name="adj3" fmla="val 25000"/>
            </a:avLst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아래로 구부러진 화살표 32"/>
          <p:cNvSpPr/>
          <p:nvPr/>
        </p:nvSpPr>
        <p:spPr>
          <a:xfrm rot="1096412">
            <a:off x="7297236" y="4699703"/>
            <a:ext cx="646545" cy="240146"/>
          </a:xfrm>
          <a:prstGeom prst="curvedDownArrow">
            <a:avLst>
              <a:gd name="adj1" fmla="val 25000"/>
              <a:gd name="adj2" fmla="val 77138"/>
              <a:gd name="adj3" fmla="val 25000"/>
            </a:avLst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아래로 구부러진 화살표 33"/>
          <p:cNvSpPr/>
          <p:nvPr/>
        </p:nvSpPr>
        <p:spPr>
          <a:xfrm rot="1096412">
            <a:off x="4761854" y="3431081"/>
            <a:ext cx="646545" cy="240146"/>
          </a:xfrm>
          <a:prstGeom prst="curvedDownArrow">
            <a:avLst>
              <a:gd name="adj1" fmla="val 25000"/>
              <a:gd name="adj2" fmla="val 77138"/>
              <a:gd name="adj3" fmla="val 25000"/>
            </a:avLst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아래로 구부러진 화살표 34"/>
          <p:cNvSpPr/>
          <p:nvPr/>
        </p:nvSpPr>
        <p:spPr>
          <a:xfrm rot="1096412">
            <a:off x="6036473" y="4065392"/>
            <a:ext cx="646545" cy="240146"/>
          </a:xfrm>
          <a:prstGeom prst="curvedDownArrow">
            <a:avLst>
              <a:gd name="adj1" fmla="val 25000"/>
              <a:gd name="adj2" fmla="val 77138"/>
              <a:gd name="adj3" fmla="val 25000"/>
            </a:avLst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아래로 구부러진 화살표 35"/>
          <p:cNvSpPr/>
          <p:nvPr/>
        </p:nvSpPr>
        <p:spPr>
          <a:xfrm rot="1096412">
            <a:off x="3496005" y="2796770"/>
            <a:ext cx="646545" cy="240146"/>
          </a:xfrm>
          <a:prstGeom prst="curvedDownArrow">
            <a:avLst>
              <a:gd name="adj1" fmla="val 25000"/>
              <a:gd name="adj2" fmla="val 77138"/>
              <a:gd name="adj3" fmla="val 25000"/>
            </a:avLst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아래로 구부러진 화살표 36"/>
          <p:cNvSpPr/>
          <p:nvPr/>
        </p:nvSpPr>
        <p:spPr>
          <a:xfrm rot="1455159">
            <a:off x="2392727" y="2314859"/>
            <a:ext cx="646545" cy="240146"/>
          </a:xfrm>
          <a:prstGeom prst="curvedDownArrow">
            <a:avLst>
              <a:gd name="adj1" fmla="val 25000"/>
              <a:gd name="adj2" fmla="val 77138"/>
              <a:gd name="adj3" fmla="val 25000"/>
            </a:avLst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아래로 구부러진 화살표 37"/>
          <p:cNvSpPr/>
          <p:nvPr/>
        </p:nvSpPr>
        <p:spPr>
          <a:xfrm rot="12472957">
            <a:off x="6259935" y="5328698"/>
            <a:ext cx="646545" cy="240146"/>
          </a:xfrm>
          <a:prstGeom prst="curvedDownArrow">
            <a:avLst>
              <a:gd name="adj1" fmla="val 25000"/>
              <a:gd name="adj2" fmla="val 77138"/>
              <a:gd name="adj3" fmla="val 25000"/>
            </a:avLst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아래로 구부러진 화살표 38"/>
          <p:cNvSpPr/>
          <p:nvPr/>
        </p:nvSpPr>
        <p:spPr>
          <a:xfrm rot="12472957">
            <a:off x="1236743" y="2791454"/>
            <a:ext cx="646545" cy="240146"/>
          </a:xfrm>
          <a:prstGeom prst="curvedDownArrow">
            <a:avLst>
              <a:gd name="adj1" fmla="val 25000"/>
              <a:gd name="adj2" fmla="val 77138"/>
              <a:gd name="adj3" fmla="val 25000"/>
            </a:avLst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아래로 구부러진 화살표 39"/>
          <p:cNvSpPr/>
          <p:nvPr/>
        </p:nvSpPr>
        <p:spPr>
          <a:xfrm rot="12472957">
            <a:off x="3736879" y="4065392"/>
            <a:ext cx="646545" cy="240146"/>
          </a:xfrm>
          <a:prstGeom prst="curvedDownArrow">
            <a:avLst>
              <a:gd name="adj1" fmla="val 25000"/>
              <a:gd name="adj2" fmla="val 77138"/>
              <a:gd name="adj3" fmla="val 25000"/>
            </a:avLst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아래로 구부러진 화살표 40"/>
          <p:cNvSpPr/>
          <p:nvPr/>
        </p:nvSpPr>
        <p:spPr>
          <a:xfrm rot="12472957">
            <a:off x="4996116" y="4741636"/>
            <a:ext cx="646545" cy="240146"/>
          </a:xfrm>
          <a:prstGeom prst="curvedDownArrow">
            <a:avLst>
              <a:gd name="adj1" fmla="val 25000"/>
              <a:gd name="adj2" fmla="val 77138"/>
              <a:gd name="adj3" fmla="val 25000"/>
            </a:avLst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아래로 구부러진 화살표 41"/>
          <p:cNvSpPr/>
          <p:nvPr/>
        </p:nvSpPr>
        <p:spPr>
          <a:xfrm rot="12472957">
            <a:off x="2643898" y="3578164"/>
            <a:ext cx="646545" cy="240146"/>
          </a:xfrm>
          <a:prstGeom prst="curvedDownArrow">
            <a:avLst>
              <a:gd name="adj1" fmla="val 25000"/>
              <a:gd name="adj2" fmla="val 77138"/>
              <a:gd name="adj3" fmla="val 25000"/>
            </a:avLst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048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기술관리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27820" y="1988840"/>
            <a:ext cx="64807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rgbClr val="FF6E5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변경관리</a:t>
            </a:r>
            <a:endParaRPr lang="en-US" altLang="ko-KR" sz="2000" dirty="0" smtClean="0">
              <a:solidFill>
                <a:srgbClr val="FF6E5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1" fontAlgn="base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조원 토론에 의한 기능 추가 및 수정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 lvl="1" fontAlgn="base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오류에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대한 대비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정기적인 점검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05233" y="342609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27820" y="2896472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위험관리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7653064"/>
              </p:ext>
            </p:extLst>
          </p:nvPr>
        </p:nvGraphicFramePr>
        <p:xfrm>
          <a:off x="1771876" y="3312983"/>
          <a:ext cx="5192607" cy="11776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80239"/>
                <a:gridCol w="3312368"/>
              </a:tblGrid>
              <a:tr h="219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위험 요소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6E5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위험 관리 기법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6E57"/>
                    </a:solidFill>
                  </a:tcPr>
                </a:tc>
              </a:tr>
              <a:tr h="302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인력부족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BA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유능한 인력 모집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교차 교육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BAA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비 현실적 일정 및 예산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1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일정 예측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세부적인 비용 예측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1EF"/>
                    </a:solidFill>
                  </a:tcPr>
                </a:tc>
              </a:tr>
              <a:tr h="313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잘못된 인터페이스 개발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BA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시나리오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사용자 분류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기능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스타일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업무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BAAF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27820" y="4556835"/>
            <a:ext cx="64807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6E5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000" dirty="0" smtClean="0">
                <a:solidFill>
                  <a:srgbClr val="FF6E5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문제점 해결방안</a:t>
            </a:r>
            <a:endParaRPr lang="en-US" altLang="ko-KR" sz="2000" dirty="0" smtClean="0">
              <a:solidFill>
                <a:srgbClr val="FF6E5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1" fontAlgn="base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인력부족은 나머지 팀원들이 주 업무를 분배하여 작업한다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 fontAlgn="base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예정과 비용에 맞게 꼭 필요한 것만 넣는다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 fontAlgn="base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작업 시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디버깅을 통해 해결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445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개발환경 및 성능시험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25"/>
          <p:cNvSpPr txBox="1">
            <a:spLocks noChangeArrowheads="1"/>
          </p:cNvSpPr>
          <p:nvPr/>
        </p:nvSpPr>
        <p:spPr bwMode="auto">
          <a:xfrm>
            <a:off x="326505" y="2212643"/>
            <a:ext cx="23762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 dirty="0" smtClean="0">
                <a:solidFill>
                  <a:srgbClr val="FF6E5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개발환경</a:t>
            </a:r>
            <a:endParaRPr lang="ko-KR" altLang="en-US" sz="2400" dirty="0" smtClean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326505" y="4284071"/>
            <a:ext cx="23762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 dirty="0" smtClean="0">
                <a:solidFill>
                  <a:srgbClr val="FF6E5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성능시험</a:t>
            </a:r>
          </a:p>
        </p:txBody>
      </p:sp>
      <p:pic>
        <p:nvPicPr>
          <p:cNvPr id="3074" name="Picture 2" descr="http://www.betaarchive.com/wiki/images/f/f2/Windows_7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57708"/>
            <a:ext cx="2514545" cy="38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upload.wikimedia.org/wikipedia/en/archive/8/88/20150908182316!Java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3069" y="1810198"/>
            <a:ext cx="2302303" cy="230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optimusinfo.com/wp-content/uploads/2012/07/Redmi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5401" y="2699002"/>
            <a:ext cx="1299533" cy="129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rubenerd.com/files/2013/icon.gi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41040" y="2925828"/>
            <a:ext cx="1956431" cy="81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54597" y="4786607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 조원의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 설치 후 구동되는지 확인</a:t>
            </a:r>
            <a:endParaRPr lang="en-US" altLang="ko-KR" dirty="0" smtClean="0"/>
          </a:p>
          <a:p>
            <a:r>
              <a:rPr lang="ko-KR" altLang="en-US" dirty="0" smtClean="0"/>
              <a:t>▶ 게임 인터페이스가 잘 작동하는지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5316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참고문헌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7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1754073" y="2328370"/>
            <a:ext cx="0" cy="11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http://www.iconpng.com/png/flaticon_stationery/book1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913" y="2256362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3688" y="2365038"/>
            <a:ext cx="6659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/>
              <a:t>▶</a:t>
            </a:r>
            <a:r>
              <a:rPr lang="en-US" altLang="ko-KR" sz="1600" dirty="0"/>
              <a:t>pro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(</a:t>
            </a:r>
            <a:r>
              <a:rPr lang="ko-KR" altLang="en-US" sz="1600" dirty="0"/>
              <a:t>출판사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인사이드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저자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스캇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사콘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fontAlgn="base"/>
            <a:r>
              <a:rPr lang="ko-KR" altLang="en-US" sz="1600" dirty="0"/>
              <a:t>▶자바의 神 </a:t>
            </a:r>
            <a:r>
              <a:rPr lang="en-US" altLang="ko-KR" sz="1600" dirty="0"/>
              <a:t>vol.2 </a:t>
            </a:r>
            <a:r>
              <a:rPr lang="ko-KR" altLang="en-US" sz="1600" dirty="0"/>
              <a:t>주요 </a:t>
            </a:r>
            <a:r>
              <a:rPr lang="en-US" altLang="ko-KR" sz="1600" dirty="0"/>
              <a:t>API </a:t>
            </a:r>
            <a:r>
              <a:rPr lang="ko-KR" altLang="en-US" sz="1600" dirty="0" err="1"/>
              <a:t>응용편</a:t>
            </a:r>
            <a:r>
              <a:rPr lang="en-US" altLang="ko-KR" sz="1600" dirty="0"/>
              <a:t>(</a:t>
            </a:r>
            <a:r>
              <a:rPr lang="ko-KR" altLang="en-US" sz="1600" dirty="0"/>
              <a:t>출판사 </a:t>
            </a:r>
            <a:r>
              <a:rPr lang="en-US" altLang="ko-KR" sz="1600" dirty="0"/>
              <a:t>: </a:t>
            </a:r>
            <a:r>
              <a:rPr lang="ko-KR" altLang="en-US" sz="1600" dirty="0" err="1" smtClean="0"/>
              <a:t>로드북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저자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이상민</a:t>
            </a:r>
            <a:r>
              <a:rPr lang="en-US" altLang="ko-KR" sz="1600" dirty="0" smtClean="0"/>
              <a:t>)</a:t>
            </a:r>
          </a:p>
          <a:p>
            <a:pPr fontAlgn="base"/>
            <a:r>
              <a:rPr lang="ko-KR" altLang="en-US" sz="1600" dirty="0"/>
              <a:t>▶자바 네트워크 프로그래밍</a:t>
            </a:r>
            <a:r>
              <a:rPr lang="en-US" altLang="ko-KR" sz="1600" dirty="0"/>
              <a:t>(</a:t>
            </a:r>
            <a:r>
              <a:rPr lang="ko-KR" altLang="en-US" sz="1600" dirty="0"/>
              <a:t>출판사</a:t>
            </a:r>
            <a:r>
              <a:rPr lang="en-US" altLang="ko-KR" sz="1600" dirty="0"/>
              <a:t> : </a:t>
            </a:r>
            <a:r>
              <a:rPr lang="ko-KR" altLang="en-US" sz="1600" dirty="0" err="1"/>
              <a:t>한빛미디어</a:t>
            </a:r>
            <a:r>
              <a:rPr lang="en-US" altLang="ko-KR" sz="1600" dirty="0"/>
              <a:t>, </a:t>
            </a:r>
            <a:r>
              <a:rPr lang="ko-KR" altLang="en-US" sz="1600" dirty="0"/>
              <a:t>저자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엘리어트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헤럴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r>
              <a:rPr lang="ko-KR" altLang="en-US" sz="1600" dirty="0"/>
              <a:t>▶</a:t>
            </a:r>
            <a:r>
              <a:rPr lang="ko-KR" altLang="en-US" sz="1600" dirty="0" err="1"/>
              <a:t>네이버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블로그</a:t>
            </a:r>
            <a:endParaRPr lang="ko-KR" altLang="en-US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0532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282482" y="2708920"/>
            <a:ext cx="45790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Q&amp;A</a:t>
            </a:r>
            <a:endParaRPr lang="ko-KR" altLang="en-US" sz="6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44982" y="0"/>
            <a:ext cx="9105760" cy="6848475"/>
          </a:xfrm>
          <a:prstGeom prst="rect">
            <a:avLst/>
          </a:prstGeom>
          <a:solidFill>
            <a:schemeClr val="bg1"/>
          </a:solidFill>
          <a:ln w="508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육각형 3"/>
          <p:cNvSpPr/>
          <p:nvPr/>
        </p:nvSpPr>
        <p:spPr>
          <a:xfrm>
            <a:off x="285890" y="2127176"/>
            <a:ext cx="1730700" cy="1473972"/>
          </a:xfrm>
          <a:prstGeom prst="hexagon">
            <a:avLst/>
          </a:prstGeom>
          <a:solidFill>
            <a:srgbClr val="FF6E57"/>
          </a:solidFill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rgbClr val="FF6E57"/>
              </a:solidFill>
            </a:endParaRPr>
          </a:p>
        </p:txBody>
      </p:sp>
      <p:sp>
        <p:nvSpPr>
          <p:cNvPr id="5" name="육각형 4"/>
          <p:cNvSpPr/>
          <p:nvPr/>
        </p:nvSpPr>
        <p:spPr>
          <a:xfrm>
            <a:off x="1625130" y="3450050"/>
            <a:ext cx="1730700" cy="1446164"/>
          </a:xfrm>
          <a:prstGeom prst="hexagon">
            <a:avLst/>
          </a:prstGeom>
          <a:solidFill>
            <a:srgbClr val="FF6E57"/>
          </a:solidFill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rgbClr val="FF6E57"/>
              </a:solidFill>
            </a:endParaRPr>
          </a:p>
        </p:txBody>
      </p:sp>
      <p:sp>
        <p:nvSpPr>
          <p:cNvPr id="6" name="육각형 5"/>
          <p:cNvSpPr/>
          <p:nvPr/>
        </p:nvSpPr>
        <p:spPr>
          <a:xfrm>
            <a:off x="2947915" y="2125793"/>
            <a:ext cx="1730700" cy="1446164"/>
          </a:xfrm>
          <a:prstGeom prst="hexagon">
            <a:avLst/>
          </a:prstGeom>
          <a:solidFill>
            <a:srgbClr val="FF6E57"/>
          </a:solidFill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rgbClr val="FF6E57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918176" y="3113439"/>
            <a:ext cx="784859" cy="975418"/>
          </a:xfrm>
          <a:prstGeom prst="line">
            <a:avLst/>
          </a:prstGeom>
          <a:ln w="34925">
            <a:solidFill>
              <a:srgbClr val="FF6E5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육각형 6"/>
          <p:cNvSpPr/>
          <p:nvPr/>
        </p:nvSpPr>
        <p:spPr>
          <a:xfrm>
            <a:off x="4293223" y="3442525"/>
            <a:ext cx="1730700" cy="1446164"/>
          </a:xfrm>
          <a:prstGeom prst="hexagon">
            <a:avLst/>
          </a:prstGeom>
          <a:solidFill>
            <a:srgbClr val="FF6E57"/>
          </a:solidFill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rgbClr val="FF6E57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2657951" y="2935320"/>
            <a:ext cx="1006332" cy="1193026"/>
          </a:xfrm>
          <a:prstGeom prst="line">
            <a:avLst/>
          </a:prstGeom>
          <a:ln w="34925">
            <a:solidFill>
              <a:srgbClr val="FF6E5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947249" y="3171580"/>
            <a:ext cx="756442" cy="920749"/>
          </a:xfrm>
          <a:prstGeom prst="line">
            <a:avLst/>
          </a:prstGeom>
          <a:ln w="34925">
            <a:solidFill>
              <a:srgbClr val="FF6E5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5327" y="385966"/>
            <a:ext cx="2189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b="1" spc="-150" dirty="0" smtClean="0">
                <a:solidFill>
                  <a:srgbClr val="FF6E57"/>
                </a:solidFill>
              </a:rPr>
              <a:t>contents</a:t>
            </a:r>
            <a:endParaRPr lang="ko-KR" altLang="en-US" sz="3600" b="1" spc="-150" dirty="0">
              <a:solidFill>
                <a:srgbClr val="FF6E57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47915" y="2507390"/>
            <a:ext cx="1733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조직구성 및 </a:t>
            </a:r>
            <a:endParaRPr lang="en-US" altLang="ko-KR" sz="2000" b="1" spc="-1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인력배치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3071" y="2599723"/>
            <a:ext cx="1324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개요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24" y="2125793"/>
            <a:ext cx="50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spc="-150" dirty="0" smtClean="0">
                <a:solidFill>
                  <a:srgbClr val="FF6E57"/>
                </a:solidFill>
              </a:rPr>
              <a:t>1</a:t>
            </a:r>
            <a:endParaRPr lang="ko-KR" altLang="en-US" sz="2800" b="1" spc="-150" dirty="0">
              <a:solidFill>
                <a:srgbClr val="FF6E57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0524" y="4415899"/>
            <a:ext cx="50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spc="-150" dirty="0" smtClean="0">
                <a:solidFill>
                  <a:srgbClr val="FF6E57"/>
                </a:solidFill>
              </a:rPr>
              <a:t>2</a:t>
            </a:r>
            <a:endParaRPr lang="ko-KR" altLang="en-US" sz="2800" b="1" spc="-150" dirty="0">
              <a:solidFill>
                <a:srgbClr val="FF6E57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5255" y="2127165"/>
            <a:ext cx="50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spc="-150" dirty="0" smtClean="0">
                <a:solidFill>
                  <a:srgbClr val="FF6E57"/>
                </a:solidFill>
              </a:rPr>
              <a:t>3</a:t>
            </a:r>
            <a:endParaRPr lang="ko-KR" altLang="en-US" sz="2800" b="1" spc="-150" dirty="0">
              <a:solidFill>
                <a:srgbClr val="FF6E57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54208" y="4393813"/>
            <a:ext cx="50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spc="-150" dirty="0" smtClean="0">
                <a:solidFill>
                  <a:srgbClr val="FF6E57"/>
                </a:solidFill>
              </a:rPr>
              <a:t>4</a:t>
            </a:r>
            <a:endParaRPr lang="ko-KR" altLang="en-US" sz="2800" b="1" spc="-150" dirty="0">
              <a:solidFill>
                <a:srgbClr val="FF6E57"/>
              </a:solidFill>
            </a:endParaRPr>
          </a:p>
        </p:txBody>
      </p:sp>
      <p:sp>
        <p:nvSpPr>
          <p:cNvPr id="25" name="육각형 24"/>
          <p:cNvSpPr/>
          <p:nvPr/>
        </p:nvSpPr>
        <p:spPr>
          <a:xfrm>
            <a:off x="5649154" y="2126398"/>
            <a:ext cx="1730700" cy="1446164"/>
          </a:xfrm>
          <a:prstGeom prst="hexagon">
            <a:avLst/>
          </a:prstGeom>
          <a:solidFill>
            <a:srgbClr val="FF6E57"/>
          </a:solidFill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rgbClr val="FF6E57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8412626" y="2959334"/>
            <a:ext cx="715941" cy="1015641"/>
          </a:xfrm>
          <a:prstGeom prst="line">
            <a:avLst/>
          </a:prstGeom>
          <a:ln w="34925">
            <a:solidFill>
              <a:srgbClr val="FF6E5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2"/>
          <p:cNvSpPr txBox="1"/>
          <p:nvPr/>
        </p:nvSpPr>
        <p:spPr>
          <a:xfrm>
            <a:off x="5355658" y="2125793"/>
            <a:ext cx="50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spc="-150" dirty="0" smtClean="0">
                <a:solidFill>
                  <a:srgbClr val="FF6E57"/>
                </a:solidFill>
              </a:rPr>
              <a:t>5</a:t>
            </a:r>
            <a:endParaRPr lang="ko-KR" altLang="en-US" sz="2800" b="1" spc="-150" dirty="0">
              <a:solidFill>
                <a:srgbClr val="FF6E57"/>
              </a:solidFill>
            </a:endParaRPr>
          </a:p>
        </p:txBody>
      </p:sp>
      <p:sp>
        <p:nvSpPr>
          <p:cNvPr id="41" name="육각형 40"/>
          <p:cNvSpPr/>
          <p:nvPr/>
        </p:nvSpPr>
        <p:spPr>
          <a:xfrm>
            <a:off x="7018324" y="3441869"/>
            <a:ext cx="1730700" cy="1446164"/>
          </a:xfrm>
          <a:prstGeom prst="hexagon">
            <a:avLst/>
          </a:prstGeom>
          <a:solidFill>
            <a:srgbClr val="FF6E57"/>
          </a:solidFill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rgbClr val="FF6E57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25095" y="2607787"/>
            <a:ext cx="138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기술관리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68992" y="3963010"/>
            <a:ext cx="1668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일정예측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11929" y="3811664"/>
            <a:ext cx="1624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개발환경 및 </a:t>
            </a:r>
            <a:endParaRPr lang="en-US" altLang="ko-KR" sz="2000" b="1" spc="-1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성능시험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4549606" y="2915617"/>
            <a:ext cx="698203" cy="997128"/>
          </a:xfrm>
          <a:prstGeom prst="line">
            <a:avLst/>
          </a:prstGeom>
          <a:ln w="34925">
            <a:solidFill>
              <a:srgbClr val="FF6E5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H="1">
            <a:off x="5127792" y="3246627"/>
            <a:ext cx="1006332" cy="1193026"/>
          </a:xfrm>
          <a:prstGeom prst="line">
            <a:avLst/>
          </a:prstGeom>
          <a:ln w="34925">
            <a:solidFill>
              <a:srgbClr val="FF6E5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2"/>
          <p:cNvSpPr txBox="1"/>
          <p:nvPr/>
        </p:nvSpPr>
        <p:spPr>
          <a:xfrm>
            <a:off x="6774369" y="4372994"/>
            <a:ext cx="50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spc="-150" dirty="0">
                <a:solidFill>
                  <a:srgbClr val="FF6E57"/>
                </a:solidFill>
              </a:rPr>
              <a:t>6</a:t>
            </a:r>
            <a:endParaRPr lang="ko-KR" altLang="en-US" sz="2800" b="1" spc="-150" dirty="0">
              <a:solidFill>
                <a:srgbClr val="FF6E57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37925" y="3972116"/>
            <a:ext cx="1995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</a:rPr>
              <a:t>WBS  </a:t>
            </a:r>
            <a:r>
              <a:rPr lang="ko-KR" altLang="en-US" sz="2000" b="1" spc="-150" dirty="0" smtClean="0">
                <a:solidFill>
                  <a:schemeClr val="bg1"/>
                </a:solidFill>
              </a:rPr>
              <a:t>및 절차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flipH="1">
            <a:off x="33891" y="2959335"/>
            <a:ext cx="715941" cy="1015641"/>
          </a:xfrm>
          <a:prstGeom prst="line">
            <a:avLst/>
          </a:prstGeom>
          <a:ln w="34925">
            <a:solidFill>
              <a:srgbClr val="FF6E5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850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http://www.trainingzone.co.uk/sites/default/files/images/question_m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87195" y="2531453"/>
            <a:ext cx="3008820" cy="225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36" name="직선 연결선 135"/>
          <p:cNvCxnSpPr/>
          <p:nvPr/>
        </p:nvCxnSpPr>
        <p:spPr>
          <a:xfrm>
            <a:off x="3305462" y="3337825"/>
            <a:ext cx="0" cy="14502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개요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프로젝트 개요</a:t>
            </a:r>
            <a:endParaRPr lang="en-US" altLang="ko-KR" sz="105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나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프로젝트 산출물</a:t>
            </a:r>
            <a:endParaRPr lang="en-US" altLang="ko-KR" sz="1050" dirty="0" smtClean="0"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050" name="Picture 2" descr="https://cdn2.iconfinder.com/data/icons/windows-8-metro-style/512/money_ba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7270" y="3283597"/>
            <a:ext cx="1428013" cy="142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dn.flaticon.com/png/256/4532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41565" y="3203892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직선 연결선 136"/>
          <p:cNvCxnSpPr/>
          <p:nvPr/>
        </p:nvCxnSpPr>
        <p:spPr>
          <a:xfrm>
            <a:off x="5393694" y="3283597"/>
            <a:ext cx="0" cy="14502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452937" y="4727882"/>
            <a:ext cx="1691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Cyber money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576519" y="4788455"/>
            <a:ext cx="1691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Heavy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862023" y="4788068"/>
            <a:ext cx="1691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Difficult rule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2064" name="Picture 16" descr="http://www.clipartbest.com/cliparts/biy/76e/biy76eE6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57507"/>
            <a:ext cx="4000237" cy="261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39" grpId="0"/>
      <p:bldP spid="1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개요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6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프로젝트 개요</a:t>
            </a:r>
            <a:endParaRPr lang="en-US" altLang="ko-KR" sz="1050" dirty="0" smtClean="0"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나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프로젝트 산출물</a:t>
            </a:r>
            <a:endParaRPr lang="en-US" altLang="ko-KR" sz="105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2065978"/>
            <a:ext cx="720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Tx/>
              <a:buChar char="-"/>
            </a:pPr>
            <a:r>
              <a:rPr lang="ko-KR" altLang="en-US" sz="1600" dirty="0" smtClean="0"/>
              <a:t>오목에 </a:t>
            </a:r>
            <a:r>
              <a:rPr lang="ko-KR" altLang="en-US" sz="1600" dirty="0"/>
              <a:t>대한 정의와 </a:t>
            </a:r>
            <a:r>
              <a:rPr lang="ko-KR" altLang="en-US" sz="1600" dirty="0" smtClean="0"/>
              <a:t>규칙</a:t>
            </a:r>
            <a:endParaRPr lang="en-US" altLang="ko-KR" sz="1600" dirty="0" smtClean="0"/>
          </a:p>
          <a:p>
            <a:pPr marL="342900" indent="-342900" fontAlgn="base">
              <a:buFontTx/>
              <a:buChar char="-"/>
            </a:pPr>
            <a:endParaRPr lang="ko-KR" altLang="en-US" sz="1600" dirty="0"/>
          </a:p>
          <a:p>
            <a:pPr marL="342900" indent="-342900" fontAlgn="base">
              <a:buFontTx/>
              <a:buChar char="-"/>
            </a:pPr>
            <a:r>
              <a:rPr lang="ko-KR" altLang="en-US" sz="1600" dirty="0" smtClean="0"/>
              <a:t>오목 </a:t>
            </a:r>
            <a:r>
              <a:rPr lang="ko-KR" altLang="en-US" sz="1600" dirty="0"/>
              <a:t>프로그램에 대한 소스 및 </a:t>
            </a:r>
            <a:r>
              <a:rPr lang="en-US" altLang="ko-KR" sz="1600" dirty="0"/>
              <a:t>GUI </a:t>
            </a:r>
            <a:r>
              <a:rPr lang="ko-KR" altLang="en-US" sz="1600" dirty="0" smtClean="0"/>
              <a:t>환경</a:t>
            </a:r>
            <a:endParaRPr lang="en-US" altLang="ko-KR" sz="1600" dirty="0" smtClean="0"/>
          </a:p>
          <a:p>
            <a:pPr marL="342900" indent="-342900" fontAlgn="base">
              <a:buFontTx/>
              <a:buChar char="-"/>
            </a:pPr>
            <a:endParaRPr lang="ko-KR" altLang="en-US" sz="1600" dirty="0"/>
          </a:p>
          <a:p>
            <a:pPr marL="342900" indent="-342900" fontAlgn="base">
              <a:buFontTx/>
              <a:buChar char="-"/>
            </a:pPr>
            <a:r>
              <a:rPr lang="ko-KR" altLang="en-US" sz="1600" dirty="0" smtClean="0"/>
              <a:t>관리용 </a:t>
            </a:r>
            <a:r>
              <a:rPr lang="ko-KR" altLang="en-US" sz="1600" dirty="0"/>
              <a:t>서버 </a:t>
            </a:r>
            <a:endParaRPr lang="en-US" altLang="ko-KR" sz="1600" dirty="0" smtClean="0"/>
          </a:p>
          <a:p>
            <a:pPr marL="342900" indent="-342900" fontAlgn="base">
              <a:buFontTx/>
              <a:buChar char="-"/>
            </a:pPr>
            <a:endParaRPr lang="ko-KR" altLang="en-US" sz="1600" dirty="0"/>
          </a:p>
          <a:p>
            <a:pPr marL="342900" indent="-342900" fontAlgn="base">
              <a:buFontTx/>
              <a:buChar char="-"/>
            </a:pPr>
            <a:r>
              <a:rPr lang="ko-KR" altLang="en-US" sz="1600" dirty="0" smtClean="0"/>
              <a:t>통합 </a:t>
            </a:r>
            <a:r>
              <a:rPr lang="ko-KR" altLang="en-US" sz="1600" dirty="0"/>
              <a:t>연동 </a:t>
            </a:r>
            <a:r>
              <a:rPr lang="ko-KR" altLang="en-US" sz="1600" dirty="0" smtClean="0"/>
              <a:t>모듈</a:t>
            </a:r>
            <a:endParaRPr lang="en-US" altLang="ko-KR" sz="1600" dirty="0" smtClean="0"/>
          </a:p>
          <a:p>
            <a:pPr marL="342900" indent="-342900" fontAlgn="base">
              <a:buFontTx/>
              <a:buChar char="-"/>
            </a:pPr>
            <a:endParaRPr lang="ko-KR" altLang="en-US" sz="1600" dirty="0"/>
          </a:p>
          <a:p>
            <a:pPr marL="342900" indent="-342900" fontAlgn="base">
              <a:buFontTx/>
              <a:buChar char="-"/>
            </a:pPr>
            <a:r>
              <a:rPr lang="ko-KR" altLang="en-US" sz="1600" dirty="0" smtClean="0"/>
              <a:t>채팅 창</a:t>
            </a:r>
            <a:endParaRPr lang="en-US" altLang="ko-KR" sz="1600" dirty="0" smtClean="0"/>
          </a:p>
          <a:p>
            <a:pPr marL="342900" indent="-342900" fontAlgn="base">
              <a:buFontTx/>
              <a:buChar char="-"/>
            </a:pPr>
            <a:endParaRPr lang="en-US" altLang="ko-KR" sz="1600" dirty="0"/>
          </a:p>
          <a:p>
            <a:pPr marL="342900" indent="-342900" fontAlgn="base">
              <a:buFontTx/>
              <a:buChar char="-"/>
            </a:pPr>
            <a:r>
              <a:rPr lang="ko-KR" altLang="en-US" sz="1600" dirty="0" smtClean="0"/>
              <a:t>나가기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예약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기권 등의 게임 </a:t>
            </a:r>
            <a:r>
              <a:rPr lang="ko-KR" altLang="en-US" sz="1600" dirty="0"/>
              <a:t>인</a:t>
            </a:r>
            <a:r>
              <a:rPr lang="ko-KR" altLang="en-US" sz="1600" dirty="0" smtClean="0"/>
              <a:t>터페이스</a:t>
            </a:r>
            <a:endParaRPr lang="en-US" altLang="ko-KR" sz="1600" dirty="0" smtClean="0"/>
          </a:p>
          <a:p>
            <a:pPr marL="342900" indent="-342900" fontAlgn="base">
              <a:buFontTx/>
              <a:buChar char="-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75096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일정 예측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회의 일정</a:t>
            </a:r>
            <a:endParaRPr lang="en-US" altLang="ko-KR" sz="105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나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1050" dirty="0" err="1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간트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차트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51944536"/>
              </p:ext>
            </p:extLst>
          </p:nvPr>
        </p:nvGraphicFramePr>
        <p:xfrm>
          <a:off x="1259136" y="2276872"/>
          <a:ext cx="6768752" cy="30963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38507"/>
                <a:gridCol w="4130245"/>
              </a:tblGrid>
              <a:tr h="442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회의 내용</a:t>
                      </a:r>
                      <a:endParaRPr lang="ko-KR" altLang="en-US" dirty="0"/>
                    </a:p>
                  </a:txBody>
                  <a:tcPr>
                    <a:solidFill>
                      <a:srgbClr val="FF6E5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회의 일자</a:t>
                      </a:r>
                      <a:endParaRPr lang="ko-KR" altLang="en-US" dirty="0"/>
                    </a:p>
                  </a:txBody>
                  <a:tcPr>
                    <a:solidFill>
                      <a:srgbClr val="FF6E57"/>
                    </a:solidFill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계획</a:t>
                      </a:r>
                      <a:endParaRPr lang="ko-KR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BA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9/15</a:t>
                      </a:r>
                      <a:endParaRPr lang="ko-KR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BAAF"/>
                    </a:solidFill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요구분석</a:t>
                      </a:r>
                      <a:endParaRPr lang="ko-KR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1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9/22</a:t>
                      </a:r>
                      <a:endParaRPr lang="ko-KR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1EF"/>
                    </a:solidFill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설계</a:t>
                      </a:r>
                      <a:endParaRPr lang="ko-KR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BA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10/2,</a:t>
                      </a:r>
                      <a:r>
                        <a:rPr lang="en-US" altLang="ko-KR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10/6, 10/20</a:t>
                      </a:r>
                      <a:endParaRPr lang="ko-KR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BAAF"/>
                    </a:solidFill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구현</a:t>
                      </a:r>
                      <a:endParaRPr lang="ko-KR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1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11/3, 11/10,</a:t>
                      </a:r>
                      <a:r>
                        <a:rPr lang="en-US" altLang="ko-KR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11/17</a:t>
                      </a:r>
                      <a:endParaRPr lang="ko-KR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1EF"/>
                    </a:solidFill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테스트</a:t>
                      </a:r>
                      <a:endParaRPr lang="ko-KR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BA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12/1</a:t>
                      </a:r>
                      <a:endParaRPr lang="ko-KR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BAAF"/>
                    </a:solidFill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인수 설치</a:t>
                      </a:r>
                      <a:endParaRPr lang="ko-KR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1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11/21 ,11/25, 11/28</a:t>
                      </a:r>
                      <a:endParaRPr lang="ko-KR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1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일정 예측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회의 일정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나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간트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차트</a:t>
            </a:r>
            <a:endParaRPr lang="en-US" altLang="ko-KR" sz="105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17" name="차트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83669474"/>
              </p:ext>
            </p:extLst>
          </p:nvPr>
        </p:nvGraphicFramePr>
        <p:xfrm>
          <a:off x="179512" y="2132856"/>
          <a:ext cx="8784976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0083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조직구성 및 인력배치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자원 및 조직 구성</a:t>
            </a:r>
            <a:endParaRPr lang="en-US" altLang="ko-KR" sz="105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나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직무 기술</a:t>
            </a:r>
            <a:endParaRPr lang="en-US" altLang="ko-KR" sz="1050" dirty="0" smtClean="0"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635896" y="2492896"/>
            <a:ext cx="1804086" cy="1112108"/>
          </a:xfrm>
          <a:prstGeom prst="ellipse">
            <a:avLst/>
          </a:prstGeom>
          <a:solidFill>
            <a:schemeClr val="bg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팀장</a:t>
            </a:r>
            <a:endParaRPr lang="en-US" altLang="ko-KR" sz="1600" dirty="0" smtClean="0"/>
          </a:p>
          <a:p>
            <a:pPr algn="ctr"/>
            <a:r>
              <a:rPr lang="ko-KR" altLang="en-US" sz="2800" dirty="0" smtClean="0"/>
              <a:t>이광원</a:t>
            </a:r>
            <a:endParaRPr lang="ko-KR" altLang="en-US" sz="2800" dirty="0"/>
          </a:p>
        </p:txBody>
      </p:sp>
      <p:sp>
        <p:nvSpPr>
          <p:cNvPr id="20" name="타원 19"/>
          <p:cNvSpPr/>
          <p:nvPr/>
        </p:nvSpPr>
        <p:spPr>
          <a:xfrm>
            <a:off x="1827991" y="3613742"/>
            <a:ext cx="1804086" cy="1112108"/>
          </a:xfrm>
          <a:prstGeom prst="ellipse">
            <a:avLst/>
          </a:prstGeom>
          <a:solidFill>
            <a:schemeClr val="bg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팀원</a:t>
            </a:r>
            <a:endParaRPr lang="en-US" altLang="ko-KR" sz="1600" dirty="0" smtClean="0"/>
          </a:p>
          <a:p>
            <a:pPr algn="ctr"/>
            <a:r>
              <a:rPr lang="ko-KR" altLang="en-US" sz="2800" dirty="0" smtClean="0"/>
              <a:t>서봉현</a:t>
            </a:r>
            <a:endParaRPr lang="ko-KR" altLang="en-US" sz="2800" dirty="0"/>
          </a:p>
        </p:txBody>
      </p:sp>
      <p:sp>
        <p:nvSpPr>
          <p:cNvPr id="21" name="타원 20"/>
          <p:cNvSpPr/>
          <p:nvPr/>
        </p:nvSpPr>
        <p:spPr>
          <a:xfrm>
            <a:off x="3635896" y="4822547"/>
            <a:ext cx="1804086" cy="1112108"/>
          </a:xfrm>
          <a:prstGeom prst="ellipse">
            <a:avLst/>
          </a:prstGeom>
          <a:solidFill>
            <a:schemeClr val="bg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팀원</a:t>
            </a:r>
            <a:endParaRPr lang="en-US" altLang="ko-KR" sz="1600" dirty="0" smtClean="0"/>
          </a:p>
          <a:p>
            <a:pPr algn="ctr"/>
            <a:r>
              <a:rPr lang="ko-KR" altLang="en-US" sz="2800" dirty="0" smtClean="0"/>
              <a:t>차민수</a:t>
            </a:r>
            <a:endParaRPr lang="ko-KR" altLang="en-US" sz="2800" dirty="0"/>
          </a:p>
        </p:txBody>
      </p:sp>
      <p:sp>
        <p:nvSpPr>
          <p:cNvPr id="29" name="타원 28"/>
          <p:cNvSpPr/>
          <p:nvPr/>
        </p:nvSpPr>
        <p:spPr>
          <a:xfrm>
            <a:off x="5439982" y="3657721"/>
            <a:ext cx="1804086" cy="1112108"/>
          </a:xfrm>
          <a:prstGeom prst="ellipse">
            <a:avLst/>
          </a:prstGeom>
          <a:solidFill>
            <a:schemeClr val="bg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팀원</a:t>
            </a:r>
            <a:endParaRPr lang="en-US" altLang="ko-KR" sz="1600" dirty="0" smtClean="0"/>
          </a:p>
          <a:p>
            <a:pPr algn="ctr"/>
            <a:r>
              <a:rPr lang="ko-KR" altLang="en-US" sz="2800" dirty="0" smtClean="0"/>
              <a:t>김서연</a:t>
            </a:r>
            <a:endParaRPr lang="ko-KR" altLang="en-US" sz="2800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4537939" y="3728322"/>
            <a:ext cx="2870" cy="927425"/>
          </a:xfrm>
          <a:prstGeom prst="straightConnector1">
            <a:avLst/>
          </a:prstGeom>
          <a:ln w="63500">
            <a:solidFill>
              <a:srgbClr val="FF6E57">
                <a:alpha val="46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3762848" y="4213775"/>
            <a:ext cx="1529232" cy="16344"/>
          </a:xfrm>
          <a:prstGeom prst="straightConnector1">
            <a:avLst/>
          </a:prstGeom>
          <a:ln w="63500">
            <a:solidFill>
              <a:srgbClr val="FF6E57">
                <a:alpha val="46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왼쪽/위쪽 화살표 33"/>
          <p:cNvSpPr/>
          <p:nvPr/>
        </p:nvSpPr>
        <p:spPr>
          <a:xfrm>
            <a:off x="5686564" y="4950319"/>
            <a:ext cx="908214" cy="856564"/>
          </a:xfrm>
          <a:prstGeom prst="leftUpArrow">
            <a:avLst>
              <a:gd name="adj1" fmla="val 14217"/>
              <a:gd name="adj2" fmla="val 27696"/>
              <a:gd name="adj3" fmla="val 25000"/>
            </a:avLst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/위쪽 화살표 34"/>
          <p:cNvSpPr/>
          <p:nvPr/>
        </p:nvSpPr>
        <p:spPr>
          <a:xfrm rot="5400000">
            <a:off x="2506925" y="4848372"/>
            <a:ext cx="908214" cy="856564"/>
          </a:xfrm>
          <a:prstGeom prst="leftUpArrow">
            <a:avLst>
              <a:gd name="adj1" fmla="val 14217"/>
              <a:gd name="adj2" fmla="val 27696"/>
              <a:gd name="adj3" fmla="val 25000"/>
            </a:avLst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왼쪽/위쪽 화살표 35"/>
          <p:cNvSpPr/>
          <p:nvPr/>
        </p:nvSpPr>
        <p:spPr>
          <a:xfrm rot="16200000">
            <a:off x="5718255" y="2697694"/>
            <a:ext cx="908214" cy="856564"/>
          </a:xfrm>
          <a:prstGeom prst="leftUpArrow">
            <a:avLst>
              <a:gd name="adj1" fmla="val 14217"/>
              <a:gd name="adj2" fmla="val 27696"/>
              <a:gd name="adj3" fmla="val 25000"/>
            </a:avLst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왼쪽/위쪽 화살표 36"/>
          <p:cNvSpPr/>
          <p:nvPr/>
        </p:nvSpPr>
        <p:spPr>
          <a:xfrm rot="10800000">
            <a:off x="2542184" y="2671869"/>
            <a:ext cx="908214" cy="856564"/>
          </a:xfrm>
          <a:prstGeom prst="leftUpArrow">
            <a:avLst>
              <a:gd name="adj1" fmla="val 14217"/>
              <a:gd name="adj2" fmla="val 27696"/>
              <a:gd name="adj3" fmla="val 25000"/>
            </a:avLst>
          </a:prstGeom>
          <a:solidFill>
            <a:srgbClr val="FF6E5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25"/>
          <p:cNvSpPr txBox="1">
            <a:spLocks noChangeArrowheads="1"/>
          </p:cNvSpPr>
          <p:nvPr/>
        </p:nvSpPr>
        <p:spPr bwMode="auto">
          <a:xfrm>
            <a:off x="323528" y="1615462"/>
            <a:ext cx="352598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3200" dirty="0" err="1" smtClean="0">
                <a:solidFill>
                  <a:srgbClr val="FF6E5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분산형</a:t>
            </a:r>
            <a:r>
              <a:rPr lang="ko-KR" alt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팀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조직구성</a:t>
            </a:r>
            <a:endParaRPr lang="en-US" altLang="ko-KR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조직구성 및 인력배치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07504" y="171747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자원 및 조직 구성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나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직무기술</a:t>
            </a:r>
            <a:endParaRPr lang="en-US" altLang="ko-KR" sz="105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89820971"/>
              </p:ext>
            </p:extLst>
          </p:nvPr>
        </p:nvGraphicFramePr>
        <p:xfrm>
          <a:off x="467544" y="2437552"/>
          <a:ext cx="7992888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503440"/>
                <a:gridCol w="1614724"/>
                <a:gridCol w="1533988"/>
                <a:gridCol w="1042652"/>
                <a:gridCol w="1217964"/>
              </a:tblGrid>
              <a:tr h="461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팀원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프로그래밍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GUI(swing)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네트워크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디버깅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02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 광원</a:t>
                      </a:r>
                      <a:endParaRPr lang="ko-KR" alt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FF6E57"/>
                          </a:solidFill>
                        </a:rPr>
                        <a:t>★★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6E57"/>
                          </a:solidFill>
                        </a:rPr>
                        <a:t>★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6E57"/>
                          </a:solidFill>
                        </a:rPr>
                        <a:t>★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FF6E57"/>
                          </a:solidFill>
                        </a:rPr>
                        <a:t>★★★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6E57"/>
                          </a:solidFill>
                        </a:rPr>
                        <a:t>★★★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 봉현</a:t>
                      </a:r>
                      <a:endParaRPr lang="ko-KR" altLang="en-US" sz="2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FF6E57"/>
                          </a:solidFill>
                        </a:rPr>
                        <a:t>★★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6E57"/>
                          </a:solidFill>
                        </a:rPr>
                        <a:t>★★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FF6E57"/>
                          </a:solidFill>
                        </a:rPr>
                        <a:t>★★★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6E57"/>
                          </a:solidFill>
                        </a:rPr>
                        <a:t>★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6E57"/>
                          </a:solidFill>
                        </a:rPr>
                        <a:t>★★★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차 민수</a:t>
                      </a:r>
                      <a:endParaRPr lang="ko-KR" alt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FF6E57"/>
                          </a:solidFill>
                        </a:rPr>
                        <a:t>★★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FF6E57"/>
                          </a:solidFill>
                        </a:rPr>
                        <a:t>★★★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6E57"/>
                          </a:solidFill>
                        </a:rPr>
                        <a:t>★★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6E57"/>
                          </a:solidFill>
                        </a:rPr>
                        <a:t>★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6E57"/>
                          </a:solidFill>
                        </a:rPr>
                        <a:t>★★★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김 서연</a:t>
                      </a:r>
                      <a:endParaRPr lang="ko-KR" alt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FF6E57"/>
                          </a:solidFill>
                        </a:rPr>
                        <a:t>★★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FF6E57"/>
                          </a:solidFill>
                        </a:rPr>
                        <a:t>★★★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6E57"/>
                          </a:solidFill>
                        </a:rPr>
                        <a:t>★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6E57"/>
                          </a:solidFill>
                        </a:rPr>
                        <a:t>★★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6E57"/>
                          </a:solidFill>
                        </a:rPr>
                        <a:t>★★★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36296" y="46531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dirty="0" smtClean="0">
                <a:solidFill>
                  <a:srgbClr val="FF6E57"/>
                </a:solidFill>
              </a:rPr>
              <a:t>★책임</a:t>
            </a:r>
            <a:endParaRPr lang="ko-KR" altLang="en-US" dirty="0">
              <a:solidFill>
                <a:srgbClr val="FF6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004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WBS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및 절차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그림 10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499" y="1941126"/>
            <a:ext cx="8886952" cy="4004252"/>
          </a:xfrm>
          <a:prstGeom prst="rect">
            <a:avLst/>
          </a:prstGeom>
        </p:spPr>
      </p:pic>
      <p:sp>
        <p:nvSpPr>
          <p:cNvPr id="71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WBS</a:t>
            </a:r>
          </a:p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나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절차</a:t>
            </a:r>
            <a:endParaRPr lang="en-US" altLang="ko-KR" sz="1050" dirty="0" smtClean="0"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394</Words>
  <Application>Microsoft Office PowerPoint</Application>
  <PresentationFormat>화면 슬라이드 쇼(4:3)</PresentationFormat>
  <Paragraphs>159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굴림</vt:lpstr>
      <vt:lpstr>Arial</vt:lpstr>
      <vt:lpstr>배달의민족 한나</vt:lpstr>
      <vt:lpstr>HY궁서B</vt:lpstr>
      <vt:lpstr>휴먼둥근헤드라인</vt:lpstr>
      <vt:lpstr>맑은 고딕</vt:lpstr>
      <vt:lpstr>나눔고딕 ExtraBold</vt:lpstr>
      <vt:lpstr>나눔바른고딕</vt:lpstr>
      <vt:lpstr>휴먼모음T</vt:lpstr>
      <vt:lpstr>나눔고딕</vt:lpstr>
      <vt:lpstr>Office 테마</vt:lpstr>
      <vt:lpstr>슬라이드 0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Registered User</cp:lastModifiedBy>
  <cp:revision>85</cp:revision>
  <dcterms:created xsi:type="dcterms:W3CDTF">2014-05-20T10:28:59Z</dcterms:created>
  <dcterms:modified xsi:type="dcterms:W3CDTF">2015-09-25T13:47:33Z</dcterms:modified>
</cp:coreProperties>
</file>