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275" r:id="rId2"/>
    <p:sldId id="290" r:id="rId3"/>
    <p:sldId id="278" r:id="rId4"/>
    <p:sldId id="293" r:id="rId5"/>
    <p:sldId id="269" r:id="rId6"/>
    <p:sldId id="284" r:id="rId7"/>
    <p:sldId id="285" r:id="rId8"/>
    <p:sldId id="286" r:id="rId9"/>
    <p:sldId id="287" r:id="rId10"/>
    <p:sldId id="288" r:id="rId11"/>
    <p:sldId id="289" r:id="rId12"/>
    <p:sldId id="292" r:id="rId13"/>
    <p:sldId id="291" r:id="rId14"/>
    <p:sldId id="271" r:id="rId15"/>
    <p:sldId id="27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0D901-E768-4405-866F-399C00B82D4E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1069A-D5AD-4D2B-88C1-592EB3F87B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8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935E8-ED57-443E-9DD0-68293D8CC6CA}" type="datetimeFigureOut">
              <a:rPr lang="ko-KR" altLang="en-US" smtClean="0"/>
              <a:pPr/>
              <a:t>2015-10-15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6948264" y="6381328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248297"/>
            <a:ext cx="4680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요구분석</a:t>
            </a:r>
            <a:endParaRPr lang="en-US" altLang="ko-KR" sz="4800" dirty="0" smtClean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  <a:p>
            <a:r>
              <a:rPr lang="en-US" altLang="ko-KR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PPT </a:t>
            </a:r>
            <a:r>
              <a:rPr lang="ko-KR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3" pitchFamily="18" charset="-127"/>
                <a:ea typeface="바른돋움 3" pitchFamily="18" charset="-127"/>
              </a:rPr>
              <a:t>템플릿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192" y="4941168"/>
            <a:ext cx="3672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김서연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21311793</a:t>
            </a:r>
          </a:p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이광원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21213387</a:t>
            </a:r>
            <a:endParaRPr lang="ko-KR" alt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서봉현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21111779</a:t>
            </a:r>
          </a:p>
          <a:p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차민수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21211923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132856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933056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180481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Use Case Diagram</a:t>
            </a: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기능 요구 사항 명세서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200" dirty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1979712" y="1959223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5</a:t>
            </a:r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기타 </a:t>
            </a:r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use case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시나리오</a:t>
            </a:r>
            <a:endParaRPr lang="en-US" altLang="ko-KR" sz="2400" dirty="0" smtClean="0"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457043"/>
              </p:ext>
            </p:extLst>
          </p:nvPr>
        </p:nvGraphicFramePr>
        <p:xfrm>
          <a:off x="1475656" y="2441000"/>
          <a:ext cx="6384032" cy="2844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6565"/>
                <a:gridCol w="5177467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D62F0"/>
                          </a:solidFill>
                        </a:rPr>
                        <a:t>개요</a:t>
                      </a:r>
                      <a:endParaRPr lang="ko-KR" altLang="en-US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게임방식의 추가 기능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관계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 시작 전에 준비완료 상태 확인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기본흐름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명이 들어오면 상태 표시를 통해 접속여부 알림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준비완료가 됐을 시에 게임을 시작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기권을 누르면 게임이 끝나고 패배</a:t>
                      </a:r>
                      <a:endParaRPr lang="en-US" altLang="ko-KR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나가기 예약버튼을 통해 게임을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나감</a:t>
                      </a:r>
                      <a:endParaRPr lang="ko-KR" alt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예외흐름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채팅 창에 상황을 표시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이기는 사람이 선공을 계속 시작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192106824" descr="EMB0000370845f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76" y="1844824"/>
            <a:ext cx="6408712" cy="35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요구사항 명세서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487" y="98072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외부 인터페이스 요구</a:t>
            </a:r>
            <a:endParaRPr lang="en-US" altLang="ko-KR" sz="1200" dirty="0" smtClean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기능적 요건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 기능적 요건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25"/>
          <p:cNvSpPr txBox="1">
            <a:spLocks noChangeArrowheads="1"/>
          </p:cNvSpPr>
          <p:nvPr/>
        </p:nvSpPr>
        <p:spPr bwMode="auto">
          <a:xfrm>
            <a:off x="1367644" y="5519533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외부 인터페이스요구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r>
              <a:rPr lang="en-US" altLang="ko-KR" sz="12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GUI</a:t>
            </a:r>
            <a:r>
              <a:rPr lang="ko-KR" altLang="en-US" sz="12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를 아래와 같이 구상한다</a:t>
            </a:r>
            <a:r>
              <a:rPr lang="en-US" altLang="ko-KR" sz="12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.</a:t>
            </a:r>
          </a:p>
        </p:txBody>
      </p:sp>
      <p:cxnSp>
        <p:nvCxnSpPr>
          <p:cNvPr id="105" name="직선 연결선 104"/>
          <p:cNvCxnSpPr/>
          <p:nvPr/>
        </p:nvCxnSpPr>
        <p:spPr>
          <a:xfrm>
            <a:off x="1367644" y="5525840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0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요구사항 명세서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487" y="98072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외부 인터페이스 요구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기능적 요건</a:t>
            </a:r>
            <a:endParaRPr lang="en-US" altLang="ko-KR" sz="1200" dirty="0" smtClean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비 기능적 요건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367644" y="5525840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1367644" y="2167362"/>
            <a:ext cx="56886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성능요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지연</a:t>
            </a:r>
            <a:r>
              <a:rPr lang="en-US" altLang="ko-KR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누락</a:t>
            </a:r>
            <a:r>
              <a:rPr lang="en-US" altLang="ko-KR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문세사랑</a:t>
            </a:r>
            <a:endParaRPr lang="en-US" altLang="ko-KR" sz="14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7644" y="3068959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예외조건 및 이의처리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1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E-maul, </a:t>
            </a:r>
            <a:r>
              <a:rPr lang="ko-KR" altLang="en-US" sz="1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로그인 </a:t>
            </a: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알림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0310" y="4005064"/>
            <a:ext cx="6378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사용자인터페이스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직관성</a:t>
            </a:r>
            <a:r>
              <a:rPr lang="en-US" altLang="ko-KR" sz="1400" dirty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 err="1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시인성</a:t>
            </a:r>
            <a:endParaRPr lang="en-US" altLang="ko-KR" sz="14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53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03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요구사항 명세서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3487" y="980728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외부 인터페이스 요구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기능적 요건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다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비 기능적 요건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1367644" y="5525840"/>
            <a:ext cx="64087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1367644" y="5525840"/>
            <a:ext cx="4634028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/>
          <p:cNvSpPr txBox="1">
            <a:spLocks noChangeArrowheads="1"/>
          </p:cNvSpPr>
          <p:nvPr/>
        </p:nvSpPr>
        <p:spPr bwMode="auto">
          <a:xfrm>
            <a:off x="1367644" y="2167362"/>
            <a:ext cx="41133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1.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안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안전성이 최우선</a:t>
            </a:r>
            <a:endParaRPr lang="en-US" altLang="ko-KR" sz="14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7644" y="3068959"/>
            <a:ext cx="3592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2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하드웨어 요구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endParaRPr lang="ko-KR" altLang="en-US" sz="1400" dirty="0" smtClean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0310" y="4005064"/>
            <a:ext cx="381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3.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자원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인력에 대한 제약조건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책임감</a:t>
            </a:r>
            <a:r>
              <a:rPr lang="en-US" altLang="ko-KR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, </a:t>
            </a:r>
            <a:r>
              <a:rPr lang="ko-KR" altLang="en-US" sz="1400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일정지장</a:t>
            </a:r>
            <a:endParaRPr lang="en-US" altLang="ko-KR" sz="1400" dirty="0">
              <a:solidFill>
                <a:srgbClr val="1D62F0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12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04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인수 조건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/>
          <p:cNvGrpSpPr/>
          <p:nvPr/>
        </p:nvGrpSpPr>
        <p:grpSpPr>
          <a:xfrm>
            <a:off x="2147768" y="2919414"/>
            <a:ext cx="1459033" cy="1296144"/>
            <a:chOff x="1231235" y="2924944"/>
            <a:chExt cx="1459033" cy="1296144"/>
          </a:xfrm>
          <a:solidFill>
            <a:schemeClr val="bg1">
              <a:lumMod val="50000"/>
            </a:schemeClr>
          </a:solidFill>
        </p:grpSpPr>
        <p:sp>
          <p:nvSpPr>
            <p:cNvPr id="26" name="타원 25"/>
            <p:cNvSpPr/>
            <p:nvPr/>
          </p:nvSpPr>
          <p:spPr>
            <a:xfrm>
              <a:off x="1231235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이등변 삼각형 33"/>
            <p:cNvSpPr/>
            <p:nvPr/>
          </p:nvSpPr>
          <p:spPr>
            <a:xfrm rot="5400000">
              <a:off x="2415209" y="3459486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846954" y="2919414"/>
            <a:ext cx="1451933" cy="1296144"/>
            <a:chOff x="2966526" y="2924944"/>
            <a:chExt cx="1451933" cy="1296144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7" name="타원 26"/>
            <p:cNvSpPr/>
            <p:nvPr/>
          </p:nvSpPr>
          <p:spPr>
            <a:xfrm>
              <a:off x="2966526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이등변 삼각형 34"/>
            <p:cNvSpPr/>
            <p:nvPr/>
          </p:nvSpPr>
          <p:spPr>
            <a:xfrm rot="5400000">
              <a:off x="4143400" y="3459487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539040" y="2919414"/>
            <a:ext cx="1444834" cy="1296144"/>
            <a:chOff x="4701817" y="2924944"/>
            <a:chExt cx="1444834" cy="1296144"/>
          </a:xfrm>
          <a:solidFill>
            <a:srgbClr val="1D62F0"/>
          </a:solidFill>
        </p:grpSpPr>
        <p:sp>
          <p:nvSpPr>
            <p:cNvPr id="28" name="타원 27"/>
            <p:cNvSpPr/>
            <p:nvPr/>
          </p:nvSpPr>
          <p:spPr>
            <a:xfrm>
              <a:off x="4701817" y="2924944"/>
              <a:ext cx="1296144" cy="129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/>
            <p:cNvSpPr/>
            <p:nvPr/>
          </p:nvSpPr>
          <p:spPr>
            <a:xfrm rot="5400000">
              <a:off x="5871592" y="3459488"/>
              <a:ext cx="334117" cy="2160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2173735" y="3240426"/>
            <a:ext cx="1896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Windows 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    O/s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33364" y="3178871"/>
            <a:ext cx="1224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충분한 하드</a:t>
            </a:r>
            <a:endParaRPr lang="en-US" altLang="ko-KR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89548" y="3178871"/>
            <a:ext cx="1368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smtClean="0">
                <a:solidFill>
                  <a:schemeClr val="bg1"/>
                </a:solidFill>
                <a:latin typeface="바른돋움 1" pitchFamily="18" charset="-127"/>
                <a:ea typeface="바른돋움 1" pitchFamily="18" charset="-127"/>
              </a:rPr>
              <a:t>인터넷 연결</a:t>
            </a:r>
            <a:endParaRPr lang="en-US" altLang="ko-KR" sz="2200" dirty="0" smtClean="0">
              <a:solidFill>
                <a:schemeClr val="bg1"/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5736" y="2824361"/>
            <a:ext cx="4680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err="1" smtClean="0">
                <a:solidFill>
                  <a:srgbClr val="1D62F0"/>
                </a:solidFill>
                <a:latin typeface="바른돋움 3" pitchFamily="18" charset="-127"/>
                <a:ea typeface="바른돋움 3" pitchFamily="18" charset="-127"/>
              </a:rPr>
              <a:t>QnA</a:t>
            </a:r>
            <a:endParaRPr lang="en-US" altLang="ko-KR" sz="4800" dirty="0" smtClean="0">
              <a:solidFill>
                <a:srgbClr val="1D62F0"/>
              </a:solidFill>
              <a:latin typeface="바른돋움 3" pitchFamily="18" charset="-127"/>
              <a:ea typeface="바른돋움 3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195736" y="2708920"/>
            <a:ext cx="46800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3789040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195736" y="2756545"/>
            <a:ext cx="46800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/>
          <p:cNvCxnSpPr/>
          <p:nvPr/>
        </p:nvCxnSpPr>
        <p:spPr>
          <a:xfrm>
            <a:off x="3673996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/>
          <p:cNvGrpSpPr/>
          <p:nvPr/>
        </p:nvGrpSpPr>
        <p:grpSpPr>
          <a:xfrm>
            <a:off x="5350073" y="2329830"/>
            <a:ext cx="1929656" cy="436376"/>
            <a:chOff x="5350073" y="2329830"/>
            <a:chExt cx="1929656" cy="436376"/>
          </a:xfrm>
        </p:grpSpPr>
        <p:sp>
          <p:nvSpPr>
            <p:cNvPr id="48" name="직사각형 47"/>
            <p:cNvSpPr/>
            <p:nvPr/>
          </p:nvSpPr>
          <p:spPr>
            <a:xfrm rot="20700000">
              <a:off x="5350073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6991697" y="2329830"/>
              <a:ext cx="288032" cy="288032"/>
              <a:chOff x="1403648" y="1484784"/>
              <a:chExt cx="288032" cy="288032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4" name="그룹 63"/>
          <p:cNvGrpSpPr/>
          <p:nvPr/>
        </p:nvGrpSpPr>
        <p:grpSpPr>
          <a:xfrm>
            <a:off x="3640930" y="2636775"/>
            <a:ext cx="1886468" cy="441419"/>
            <a:chOff x="3640930" y="2636775"/>
            <a:chExt cx="1886468" cy="441419"/>
          </a:xfrm>
        </p:grpSpPr>
        <p:sp>
          <p:nvSpPr>
            <p:cNvPr id="47" name="직사각형 46"/>
            <p:cNvSpPr/>
            <p:nvPr/>
          </p:nvSpPr>
          <p:spPr>
            <a:xfrm rot="900000">
              <a:off x="3640930" y="2636775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/>
            <p:cNvGrpSpPr/>
            <p:nvPr/>
          </p:nvGrpSpPr>
          <p:grpSpPr>
            <a:xfrm rot="1800000">
              <a:off x="5239366" y="2790162"/>
              <a:ext cx="288032" cy="288032"/>
              <a:chOff x="1403648" y="1484784"/>
              <a:chExt cx="288032" cy="288032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3" name="그룹 62"/>
          <p:cNvGrpSpPr/>
          <p:nvPr/>
        </p:nvGrpSpPr>
        <p:grpSpPr>
          <a:xfrm>
            <a:off x="1893691" y="2324497"/>
            <a:ext cx="1939179" cy="441709"/>
            <a:chOff x="1893691" y="2324497"/>
            <a:chExt cx="1939179" cy="441709"/>
          </a:xfrm>
        </p:grpSpPr>
        <p:sp>
          <p:nvSpPr>
            <p:cNvPr id="11" name="직사각형 10"/>
            <p:cNvSpPr/>
            <p:nvPr/>
          </p:nvSpPr>
          <p:spPr>
            <a:xfrm rot="20700000">
              <a:off x="1893691" y="2637540"/>
              <a:ext cx="1800000" cy="128666"/>
            </a:xfrm>
            <a:prstGeom prst="rect">
              <a:avLst/>
            </a:prstGeom>
            <a:solidFill>
              <a:srgbClr val="1D62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3544838" y="2324497"/>
              <a:ext cx="288032" cy="288032"/>
              <a:chOff x="1403648" y="1484784"/>
              <a:chExt cx="288032" cy="288032"/>
            </a:xfrm>
          </p:grpSpPr>
          <p:sp>
            <p:nvSpPr>
              <p:cNvPr id="21" name="타원 20"/>
              <p:cNvSpPr/>
              <p:nvPr/>
            </p:nvSpPr>
            <p:spPr>
              <a:xfrm>
                <a:off x="1403648" y="1484784"/>
                <a:ext cx="288032" cy="288032"/>
              </a:xfrm>
              <a:prstGeom prst="ellipse">
                <a:avLst/>
              </a:prstGeom>
              <a:solidFill>
                <a:srgbClr val="1D62F0">
                  <a:alpha val="7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1475656" y="1556792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1763688" y="2780928"/>
            <a:ext cx="288032" cy="288032"/>
            <a:chOff x="1403648" y="1484784"/>
            <a:chExt cx="288032" cy="288032"/>
          </a:xfrm>
        </p:grpSpPr>
        <p:sp>
          <p:nvSpPr>
            <p:cNvPr id="17" name="타원 16"/>
            <p:cNvSpPr/>
            <p:nvPr/>
          </p:nvSpPr>
          <p:spPr>
            <a:xfrm>
              <a:off x="1403648" y="1484784"/>
              <a:ext cx="288032" cy="288032"/>
            </a:xfrm>
            <a:prstGeom prst="ellipse">
              <a:avLst/>
            </a:prstGeom>
            <a:solidFill>
              <a:srgbClr val="1D62F0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1475656" y="1556792"/>
              <a:ext cx="144016" cy="144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91680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01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</a:t>
            </a:r>
            <a:endParaRPr lang="ko-KR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91880" y="3934797"/>
            <a:ext cx="15841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02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48064" y="3931315"/>
            <a:ext cx="17281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03</a:t>
            </a:r>
          </a:p>
          <a:p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요구사항명세서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76256" y="3933056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1D62F0"/>
                </a:solidFill>
                <a:latin typeface="바른돋움 1" pitchFamily="18" charset="-127"/>
                <a:ea typeface="바른돋움 1" pitchFamily="18" charset="-127"/>
              </a:rPr>
              <a:t>04</a:t>
            </a:r>
          </a:p>
          <a:p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인수조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건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>
            <a:off x="1907704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364088" y="3068960"/>
            <a:ext cx="0" cy="86400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092280" y="2569096"/>
            <a:ext cx="0" cy="1363960"/>
          </a:xfrm>
          <a:prstGeom prst="line">
            <a:avLst/>
          </a:prstGeom>
          <a:ln>
            <a:solidFill>
              <a:srgbClr val="1D62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3528" y="491173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2" pitchFamily="18" charset="-127"/>
                <a:ea typeface="바른돋움 2" pitchFamily="18" charset="-127"/>
              </a:rPr>
              <a:t>목차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바른돋움 2" pitchFamily="18" charset="-127"/>
              <a:ea typeface="바른돋움 2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3528" y="1052736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CONTENTS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58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0" y="2420888"/>
            <a:ext cx="9144000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 smtClean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용량확보를 통해 시스템의 지연을 줄여 실행이 잘 되도록 설계</a:t>
            </a:r>
            <a:endParaRPr lang="en-US" altLang="ko-KR" sz="1000" dirty="0" smtClean="0"/>
          </a:p>
          <a:p>
            <a:pPr fontAlgn="base"/>
            <a:endParaRPr lang="ko-KR" altLang="en-US" sz="900" dirty="0" smtClean="0"/>
          </a:p>
          <a:p>
            <a:pPr fontAlgn="base"/>
            <a:r>
              <a:rPr lang="ko-KR" altLang="en-US" sz="2000" dirty="0" smtClean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항상 백업파일을 준비해 서버운영에 어려움이 없게 한다</a:t>
            </a:r>
            <a:r>
              <a:rPr lang="en-US" altLang="ko-KR" sz="2000" dirty="0" smtClean="0"/>
              <a:t>.</a:t>
            </a:r>
            <a:endParaRPr lang="ko-KR" altLang="en-US" sz="900" dirty="0" smtClean="0"/>
          </a:p>
          <a:p>
            <a:pPr fontAlgn="base"/>
            <a:r>
              <a:rPr lang="ko-KR" altLang="en-US" sz="2000" dirty="0" smtClean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이용자의 상태표시 및 알림 말로 현재 상태 및 부재현황 확인 </a:t>
            </a:r>
            <a:endParaRPr lang="en-US" altLang="ko-KR" sz="2000" dirty="0" smtClean="0"/>
          </a:p>
          <a:p>
            <a:pPr fontAlgn="base"/>
            <a:endParaRPr lang="ko-KR" altLang="en-US" sz="900" dirty="0" smtClean="0"/>
          </a:p>
          <a:p>
            <a:pPr fontAlgn="base"/>
            <a:r>
              <a:rPr lang="ko-KR" altLang="en-US" sz="2000" dirty="0" smtClean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err="1" smtClean="0"/>
              <a:t>이식성이</a:t>
            </a:r>
            <a:r>
              <a:rPr lang="ko-KR" altLang="en-US" sz="2000" dirty="0" smtClean="0"/>
              <a:t> 좋은 </a:t>
            </a:r>
            <a:r>
              <a:rPr lang="en-US" altLang="ko-KR" sz="2000" dirty="0" smtClean="0"/>
              <a:t>java</a:t>
            </a:r>
            <a:r>
              <a:rPr lang="ko-KR" altLang="en-US" sz="2000" dirty="0" smtClean="0"/>
              <a:t>를 사용한다</a:t>
            </a:r>
            <a:r>
              <a:rPr lang="en-US" altLang="ko-KR" sz="2000" dirty="0" smtClean="0"/>
              <a:t>.</a:t>
            </a:r>
            <a:endParaRPr lang="ko-KR" altLang="en-US" sz="900" dirty="0" smtClean="0"/>
          </a:p>
          <a:p>
            <a:pPr fontAlgn="base"/>
            <a:r>
              <a:rPr lang="ko-KR" altLang="en-US" sz="2000" dirty="0" smtClean="0"/>
              <a:t>	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오목 룰에 알고리즘을 짠다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ko-KR" altLang="en-US" sz="900" dirty="0" smtClean="0"/>
          </a:p>
          <a:p>
            <a:pPr fontAlgn="base"/>
            <a:r>
              <a:rPr lang="ko-KR" altLang="en-US" sz="2000" dirty="0" smtClean="0"/>
              <a:t>	</a:t>
            </a:r>
            <a:r>
              <a:rPr lang="en-US" altLang="ko-KR" sz="2000" dirty="0" smtClean="0"/>
              <a:t>-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사용자의 요구에 따라 게임을 설계 </a:t>
            </a:r>
            <a:endParaRPr lang="ko-KR" altLang="en-US" sz="2000" dirty="0"/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시스템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목</a:t>
            </a:r>
            <a:r>
              <a:rPr lang="ko-KR" altLang="en-US" sz="1200" dirty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적</a:t>
            </a:r>
            <a:endParaRPr lang="en-US" altLang="ko-KR" sz="1200" dirty="0" smtClean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목표</a:t>
            </a:r>
            <a:endParaRPr lang="ko-KR" altLang="en-US" sz="12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07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01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개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요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34" name="TextBox 25"/>
          <p:cNvSpPr txBox="1">
            <a:spLocks noChangeArrowheads="1"/>
          </p:cNvSpPr>
          <p:nvPr/>
        </p:nvSpPr>
        <p:spPr bwMode="auto">
          <a:xfrm>
            <a:off x="-2628" y="2060848"/>
            <a:ext cx="9144000" cy="338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- 1:1</a:t>
            </a:r>
            <a:r>
              <a:rPr lang="ko-KR" altLang="en-US" sz="2000" dirty="0"/>
              <a:t>간 혹은 다수의 이용자 간 채팅 서비스 제공 </a:t>
            </a:r>
            <a:endParaRPr lang="en-US" altLang="ko-KR" sz="1000" dirty="0"/>
          </a:p>
          <a:p>
            <a:pPr fontAlgn="base"/>
            <a:endParaRPr lang="ko-KR" altLang="en-US" sz="900" dirty="0"/>
          </a:p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사용자 관리 </a:t>
            </a:r>
            <a:r>
              <a:rPr lang="ko-KR" altLang="en-US" sz="2000" dirty="0" smtClean="0"/>
              <a:t>서버</a:t>
            </a:r>
            <a:endParaRPr lang="en-US" altLang="ko-KR" sz="2000" dirty="0" smtClean="0"/>
          </a:p>
          <a:p>
            <a:pPr fontAlgn="base"/>
            <a:endParaRPr lang="ko-KR" altLang="en-US" sz="900" dirty="0"/>
          </a:p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이용자의 상태표시 및 </a:t>
            </a:r>
            <a:r>
              <a:rPr lang="ko-KR" altLang="en-US" sz="2000" dirty="0" smtClean="0"/>
              <a:t>알림 말로 </a:t>
            </a:r>
            <a:r>
              <a:rPr lang="ko-KR" altLang="en-US" sz="2000" dirty="0"/>
              <a:t>현재 상태 및 부재현황 확인 </a:t>
            </a:r>
            <a:endParaRPr lang="en-US" altLang="ko-KR" sz="2000" dirty="0" smtClean="0"/>
          </a:p>
          <a:p>
            <a:pPr fontAlgn="base"/>
            <a:endParaRPr lang="ko-KR" altLang="en-US" sz="900" dirty="0"/>
          </a:p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fontAlgn="base"/>
            <a:endParaRPr lang="ko-KR" altLang="en-US" sz="900" dirty="0"/>
          </a:p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오목 룰에 알고리즘을 짠다</a:t>
            </a:r>
            <a:r>
              <a:rPr lang="en-US" altLang="ko-KR" sz="2000" dirty="0" smtClean="0"/>
              <a:t>.</a:t>
            </a:r>
          </a:p>
          <a:p>
            <a:pPr fontAlgn="base"/>
            <a:endParaRPr lang="ko-KR" altLang="en-US" sz="900" dirty="0"/>
          </a:p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추가적인 기능 </a:t>
            </a:r>
            <a:r>
              <a:rPr lang="ko-KR" altLang="en-US" sz="2000" dirty="0" smtClean="0"/>
              <a:t>개발</a:t>
            </a:r>
            <a:r>
              <a:rPr lang="en-US" altLang="ko-KR" sz="2000" dirty="0"/>
              <a:t> </a:t>
            </a:r>
            <a:endParaRPr lang="en-US" altLang="ko-KR" sz="2000" dirty="0" smtClean="0"/>
          </a:p>
          <a:p>
            <a:pPr fontAlgn="base"/>
            <a:r>
              <a:rPr lang="en-US" altLang="ko-KR" sz="2000" dirty="0"/>
              <a:t>	 </a:t>
            </a:r>
            <a:r>
              <a:rPr lang="en-US" altLang="ko-KR" sz="2000" dirty="0" smtClean="0"/>
              <a:t> (</a:t>
            </a:r>
            <a:r>
              <a:rPr lang="ko-KR" altLang="en-US" sz="2000" dirty="0"/>
              <a:t>나가기 예약과 기권</a:t>
            </a:r>
            <a:r>
              <a:rPr lang="en-US" altLang="ko-KR" sz="2000" dirty="0"/>
              <a:t>, </a:t>
            </a:r>
            <a:r>
              <a:rPr lang="ko-KR" altLang="en-US" sz="2000" dirty="0"/>
              <a:t>서로 준비를 누르면 게임이 실행</a:t>
            </a:r>
            <a:r>
              <a:rPr lang="en-US" altLang="ko-KR" sz="2000" dirty="0" smtClean="0"/>
              <a:t>)</a:t>
            </a:r>
          </a:p>
          <a:p>
            <a:pPr fontAlgn="base"/>
            <a:endParaRPr lang="ko-KR" altLang="en-US" sz="900" dirty="0"/>
          </a:p>
          <a:p>
            <a:pPr fontAlgn="base"/>
            <a:r>
              <a:rPr lang="ko-KR" altLang="en-US" sz="2000" dirty="0"/>
              <a:t>	</a:t>
            </a:r>
            <a:r>
              <a:rPr lang="en-US" altLang="ko-KR" sz="2000" dirty="0"/>
              <a:t>- </a:t>
            </a:r>
            <a:r>
              <a:rPr lang="ko-KR" altLang="en-US" sz="2000" dirty="0"/>
              <a:t>안정적인 시스템 개발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시스템 </a:t>
            </a: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목</a:t>
            </a:r>
            <a:r>
              <a:rPr lang="ko-KR" altLang="en-US" sz="1200" dirty="0">
                <a:latin typeface="나눔바른고딕" pitchFamily="50" charset="-127"/>
                <a:ea typeface="나눔바른고딕" pitchFamily="50" charset="-127"/>
              </a:rPr>
              <a:t>적</a:t>
            </a:r>
            <a:endParaRPr lang="en-US" altLang="ko-KR" sz="1200" dirty="0" smtClean="0">
              <a:latin typeface="나눔바른고딕" pitchFamily="50" charset="-127"/>
              <a:ea typeface="나눔바른고딕" pitchFamily="50" charset="-127"/>
            </a:endParaRP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목표</a:t>
            </a:r>
            <a:endParaRPr lang="ko-KR" altLang="en-US" sz="1200" dirty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742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322148368" descr="EMB0000032c73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09" y="2283662"/>
            <a:ext cx="7279635" cy="34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Use Case Diagram</a:t>
            </a: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기능 요구 사항 명세서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눈물 방울 75"/>
          <p:cNvSpPr/>
          <p:nvPr/>
        </p:nvSpPr>
        <p:spPr>
          <a:xfrm rot="8100000">
            <a:off x="7336299" y="2730769"/>
            <a:ext cx="728816" cy="728816"/>
          </a:xfrm>
          <a:prstGeom prst="teardrop">
            <a:avLst/>
          </a:prstGeom>
          <a:solidFill>
            <a:srgbClr val="1D6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25"/>
          <p:cNvSpPr txBox="1">
            <a:spLocks noChangeArrowheads="1"/>
          </p:cNvSpPr>
          <p:nvPr/>
        </p:nvSpPr>
        <p:spPr bwMode="auto">
          <a:xfrm>
            <a:off x="7340667" y="2869041"/>
            <a:ext cx="7200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서로</a:t>
            </a:r>
            <a:endParaRPr lang="en-US" altLang="ko-KR" sz="1200" b="1" dirty="0" smtClean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통신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71600" y="22836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Use Case Diagram</a:t>
            </a: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기능 요구 사항 명세서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200" dirty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1979712" y="1959223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1.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로그인 </a:t>
            </a:r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use case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시나리오</a:t>
            </a:r>
            <a:endParaRPr lang="en-US" altLang="ko-KR" sz="2400" dirty="0" smtClean="0"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83878"/>
              </p:ext>
            </p:extLst>
          </p:nvPr>
        </p:nvGraphicFramePr>
        <p:xfrm>
          <a:off x="1187624" y="2492896"/>
          <a:ext cx="6840760" cy="28346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38448"/>
                <a:gridCol w="5602312"/>
              </a:tblGrid>
              <a:tr h="4697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D62F0"/>
                          </a:solidFill>
                        </a:rPr>
                        <a:t>개요</a:t>
                      </a:r>
                      <a:endParaRPr lang="ko-KR" altLang="en-US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회원 가입의 절차 없이 서버의 </a:t>
                      </a:r>
                      <a:r>
                        <a:rPr lang="en-US" altLang="ko-KR" b="0" dirty="0" smtClean="0"/>
                        <a:t>IP</a:t>
                      </a:r>
                      <a:r>
                        <a:rPr lang="ko-KR" altLang="en-US" b="0" dirty="0" smtClean="0"/>
                        <a:t>와 </a:t>
                      </a:r>
                      <a:r>
                        <a:rPr lang="en-US" altLang="ko-KR" b="0" dirty="0" smtClean="0"/>
                        <a:t>PORT</a:t>
                      </a:r>
                      <a:r>
                        <a:rPr lang="ko-KR" altLang="en-US" b="0" dirty="0" smtClean="0"/>
                        <a:t>만 알면 누구나 입력한 </a:t>
                      </a:r>
                      <a:r>
                        <a:rPr lang="en-US" altLang="ko-KR" b="0" dirty="0" smtClean="0"/>
                        <a:t>NICKNAME</a:t>
                      </a:r>
                      <a:r>
                        <a:rPr lang="ko-KR" altLang="en-US" b="0" baseline="0" dirty="0" smtClean="0"/>
                        <a:t>으로 접속이 가능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관계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서버에 접속하는 사람들 모두 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player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</a:t>
                      </a:r>
                    </a:p>
                    <a:p>
                      <a:pPr latinLnBrk="1"/>
                      <a:r>
                        <a:rPr lang="ko-KR" altLang="en-US" dirty="0" smtClean="0"/>
                        <a:t>게임과 채팅을 즐길 동등한 관계를 가진다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기본흐름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서버 </a:t>
                      </a:r>
                      <a:r>
                        <a:rPr lang="en-US" altLang="ko-KR" dirty="0" smtClean="0"/>
                        <a:t>IP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PORT</a:t>
                      </a:r>
                      <a:r>
                        <a:rPr lang="ko-KR" altLang="en-US" dirty="0" smtClean="0"/>
                        <a:t>를 입력한다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사용할 </a:t>
                      </a:r>
                      <a:r>
                        <a:rPr lang="en-US" altLang="ko-KR" dirty="0" smtClean="0"/>
                        <a:t>NICKNAME</a:t>
                      </a:r>
                      <a:r>
                        <a:rPr lang="ko-KR" altLang="en-US" dirty="0" smtClean="0"/>
                        <a:t>을 입력한다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342900" indent="-342900" latinLnBrk="1">
                        <a:buAutoNum type="arabicParenR"/>
                      </a:pPr>
                      <a:r>
                        <a:rPr lang="ko-KR" altLang="en-US" dirty="0" smtClean="0"/>
                        <a:t>접속을 시도한다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697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예외흐름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서버 </a:t>
                      </a:r>
                      <a:r>
                        <a:rPr lang="en-US" altLang="ko-KR" dirty="0" smtClean="0"/>
                        <a:t>IP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PORT</a:t>
                      </a:r>
                      <a:r>
                        <a:rPr lang="ko-KR" altLang="en-US" dirty="0" smtClean="0"/>
                        <a:t>를 잘못 입력할 경우 </a:t>
                      </a:r>
                      <a:r>
                        <a:rPr lang="en-US" altLang="ko-KR" dirty="0" smtClean="0"/>
                        <a:t>IP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PORT </a:t>
                      </a:r>
                      <a:r>
                        <a:rPr lang="ko-KR" altLang="en-US" dirty="0" smtClean="0"/>
                        <a:t>가 틀렸다는 메시지를 보여 준 후 재입력을 받는다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2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Use Case Diagram</a:t>
            </a: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기능 요구 사항 명세서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200" dirty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1979712" y="1959223"/>
            <a:ext cx="52565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2.</a:t>
            </a:r>
            <a:r>
              <a:rPr lang="ko-KR" altLang="en-US" sz="2400" dirty="0">
                <a:latin typeface="바른돋움 1" pitchFamily="18" charset="-127"/>
                <a:ea typeface="바른돋움 1" pitchFamily="18" charset="-127"/>
              </a:rPr>
              <a:t> 사용자 </a:t>
            </a:r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1,2 use case </a:t>
            </a:r>
            <a:r>
              <a:rPr lang="ko-KR" altLang="en-US" sz="2400" dirty="0">
                <a:latin typeface="바른돋움 1" pitchFamily="18" charset="-127"/>
                <a:ea typeface="바른돋움 1" pitchFamily="18" charset="-127"/>
              </a:rPr>
              <a:t>시나리오</a:t>
            </a:r>
            <a:endParaRPr lang="en-US" altLang="ko-KR" sz="2400" dirty="0">
              <a:latin typeface="바른돋움 1" pitchFamily="18" charset="-127"/>
              <a:ea typeface="바른돋움 1" pitchFamily="18" charset="-127"/>
            </a:endParaRPr>
          </a:p>
          <a:p>
            <a:pPr algn="ctr"/>
            <a:endParaRPr lang="en-US" altLang="ko-KR" sz="2400" dirty="0" smtClean="0"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98230"/>
              </p:ext>
            </p:extLst>
          </p:nvPr>
        </p:nvGraphicFramePr>
        <p:xfrm>
          <a:off x="899592" y="2492896"/>
          <a:ext cx="7704856" cy="3108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56197"/>
                <a:gridCol w="6248659"/>
              </a:tblGrid>
              <a:tr h="57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D62F0"/>
                          </a:solidFill>
                        </a:rPr>
                        <a:t>개요</a:t>
                      </a:r>
                      <a:endParaRPr lang="ko-KR" altLang="en-US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사용자 </a:t>
                      </a:r>
                      <a:r>
                        <a:rPr lang="en-US" altLang="ko-KR" b="0" dirty="0" smtClean="0"/>
                        <a:t>1, 2</a:t>
                      </a:r>
                      <a:r>
                        <a:rPr lang="ko-KR" altLang="en-US" b="0" dirty="0" smtClean="0"/>
                        <a:t>가 게임에 입장했는지 확인한다</a:t>
                      </a:r>
                      <a:endParaRPr lang="en-US" altLang="ko-KR" b="0" dirty="0" smtClean="0"/>
                    </a:p>
                    <a:p>
                      <a:pPr latinLnBrk="1"/>
                      <a:r>
                        <a:rPr lang="ko-KR" altLang="en-US" b="0" dirty="0" smtClean="0"/>
                        <a:t>게임화면에 표시하여 확인한다</a:t>
                      </a:r>
                      <a:endParaRPr lang="ko-KR" altLang="en-US" b="0" dirty="0"/>
                    </a:p>
                  </a:txBody>
                  <a:tcPr/>
                </a:tc>
              </a:tr>
              <a:tr h="57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관계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</a:t>
                      </a:r>
                      <a:r>
                        <a:rPr lang="en-US" altLang="ko-KR" dirty="0" smtClean="0"/>
                        <a:t>1, 2</a:t>
                      </a:r>
                      <a:r>
                        <a:rPr lang="ko-KR" altLang="en-US" dirty="0" smtClean="0"/>
                        <a:t>가</a:t>
                      </a:r>
                      <a:r>
                        <a:rPr lang="ko-KR" altLang="en-US" baseline="0" dirty="0" smtClean="0"/>
                        <a:t> 게임에 입장했는지 확인하는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baseline="0" dirty="0" smtClean="0"/>
                        <a:t>포함 관계를 가진다</a:t>
                      </a:r>
                      <a:r>
                        <a:rPr lang="en-US" altLang="ko-KR" baseline="0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  <a:tr h="10737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기본흐름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</a:t>
                      </a:r>
                      <a:r>
                        <a:rPr lang="ko-KR" altLang="en-US" dirty="0" smtClean="0"/>
                        <a:t>사용자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이 로그인하면 게임화면에 표시되고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2)</a:t>
                      </a:r>
                      <a:r>
                        <a:rPr lang="ko-KR" altLang="en-US" dirty="0" smtClean="0"/>
                        <a:t>상대방에게 </a:t>
                      </a:r>
                      <a:r>
                        <a:rPr lang="ko-KR" altLang="en-US" dirty="0" err="1" smtClean="0"/>
                        <a:t>알림말로</a:t>
                      </a:r>
                      <a:r>
                        <a:rPr lang="ko-KR" altLang="en-US" dirty="0" smtClean="0"/>
                        <a:t> 입장 했다고 알린다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3)</a:t>
                      </a:r>
                      <a:r>
                        <a:rPr lang="ko-KR" altLang="en-US" dirty="0" smtClean="0"/>
                        <a:t>사용자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 로그인하면 게임화면에 표시되고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4)</a:t>
                      </a:r>
                      <a:r>
                        <a:rPr lang="ko-KR" altLang="en-US" dirty="0" smtClean="0"/>
                        <a:t>상대방에게 </a:t>
                      </a:r>
                      <a:r>
                        <a:rPr lang="ko-KR" altLang="en-US" dirty="0" err="1" smtClean="0"/>
                        <a:t>알림말로</a:t>
                      </a:r>
                      <a:r>
                        <a:rPr lang="ko-KR" altLang="en-US" dirty="0" smtClean="0"/>
                        <a:t> 입장 했다고 알린다</a:t>
                      </a:r>
                      <a:endParaRPr lang="ko-KR" altLang="en-US" dirty="0"/>
                    </a:p>
                  </a:txBody>
                  <a:tcPr/>
                </a:tc>
              </a:tr>
              <a:tr h="5781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예외흐름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이 게임에 입장하고 사용자 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 아직 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게임에 입장하지 않으면 사용자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에게 부재현황을 알린다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Use Case Diagram</a:t>
            </a: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기능 요구 사항 명세서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200" dirty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1979712" y="1959223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3</a:t>
            </a:r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.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채팅</a:t>
            </a:r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 use case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시나리오</a:t>
            </a:r>
            <a:endParaRPr lang="en-US" altLang="ko-KR" sz="2400" dirty="0" smtClean="0"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32319"/>
              </p:ext>
            </p:extLst>
          </p:nvPr>
        </p:nvGraphicFramePr>
        <p:xfrm>
          <a:off x="899592" y="2564904"/>
          <a:ext cx="7632848" cy="30025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2588"/>
                <a:gridCol w="6190260"/>
              </a:tblGrid>
              <a:tr h="533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D62F0"/>
                          </a:solidFill>
                        </a:rPr>
                        <a:t>개요</a:t>
                      </a:r>
                      <a:endParaRPr lang="ko-KR" altLang="en-US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게임 사용자끼리 </a:t>
                      </a:r>
                      <a:r>
                        <a:rPr lang="en-US" altLang="ko-KR" b="0" dirty="0" smtClean="0"/>
                        <a:t>1</a:t>
                      </a:r>
                      <a:r>
                        <a:rPr lang="ko-KR" altLang="en-US" b="0" dirty="0" smtClean="0"/>
                        <a:t>대</a:t>
                      </a:r>
                      <a:r>
                        <a:rPr lang="en-US" altLang="ko-KR" b="0" dirty="0" smtClean="0"/>
                        <a:t>1 </a:t>
                      </a:r>
                      <a:r>
                        <a:rPr lang="ko-KR" altLang="en-US" b="0" dirty="0" smtClean="0"/>
                        <a:t>채팅이 가능하도록 </a:t>
                      </a:r>
                      <a:r>
                        <a:rPr lang="ko-KR" altLang="en-US" b="0" dirty="0" err="1" smtClean="0"/>
                        <a:t>대화창을</a:t>
                      </a:r>
                      <a:r>
                        <a:rPr lang="ko-KR" altLang="en-US" b="0" dirty="0" smtClean="0"/>
                        <a:t> 만든다</a:t>
                      </a:r>
                      <a:r>
                        <a:rPr lang="en-US" altLang="ko-KR" b="0" dirty="0" smtClean="0"/>
                        <a:t>.</a:t>
                      </a:r>
                      <a:endParaRPr lang="ko-KR" altLang="en-US" b="0" dirty="0"/>
                    </a:p>
                  </a:txBody>
                  <a:tcPr/>
                </a:tc>
              </a:tr>
              <a:tr h="533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관계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1(home) :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먼저 서버에 접속한 사용자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2(join) : </a:t>
                      </a:r>
                      <a:r>
                        <a:rPr lang="ko-KR" altLang="en-US" dirty="0" smtClean="0"/>
                        <a:t>후에 서버에 접속한 사용자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  <a:tr h="991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기본흐름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 </a:t>
                      </a:r>
                      <a:r>
                        <a:rPr lang="ko-KR" altLang="en-US" dirty="0" smtClean="0"/>
                        <a:t>서버에 접속 시 </a:t>
                      </a:r>
                      <a:r>
                        <a:rPr lang="ko-KR" altLang="en-US" dirty="0" err="1" smtClean="0"/>
                        <a:t>대화창과</a:t>
                      </a:r>
                      <a:r>
                        <a:rPr lang="ko-KR" altLang="en-US" dirty="0" smtClean="0"/>
                        <a:t> 접속한 사람의 목록은 자동적으로 떠 있다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2) </a:t>
                      </a:r>
                      <a:r>
                        <a:rPr lang="ko-KR" altLang="en-US" baseline="0" dirty="0" smtClean="0"/>
                        <a:t>게임에 종속된 </a:t>
                      </a:r>
                      <a:r>
                        <a:rPr lang="ko-KR" altLang="en-US" baseline="0" dirty="0" err="1" smtClean="0"/>
                        <a:t>대화창이므로</a:t>
                      </a:r>
                      <a:r>
                        <a:rPr lang="ko-KR" altLang="en-US" baseline="0" dirty="0" smtClean="0"/>
                        <a:t> 접속하자마자 채팅이 가능하다</a:t>
                      </a:r>
                      <a:endParaRPr lang="ko-KR" altLang="en-US" dirty="0"/>
                    </a:p>
                  </a:txBody>
                  <a:tcPr/>
                </a:tc>
              </a:tr>
              <a:tr h="5337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예외흐름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대화를 중지하고 싶은 경우 나가기 버튼을 클릭하여 게임서버와 연결을 끊는다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3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1173"/>
            <a:ext cx="691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02 </a:t>
            </a:r>
            <a:r>
              <a:rPr lang="ko-KR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바른돋움 1" pitchFamily="18" charset="-127"/>
                <a:ea typeface="바른돋움 1" pitchFamily="18" charset="-127"/>
              </a:rPr>
              <a:t>종합적 기술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바른돋움 1" pitchFamily="18" charset="-127"/>
              <a:ea typeface="바른돋움 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1078270"/>
            <a:ext cx="691276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ko-KR" altLang="en-US" sz="1200" dirty="0" smtClean="0">
                <a:latin typeface="나눔바른고딕" pitchFamily="50" charset="-127"/>
                <a:ea typeface="나눔바른고딕" pitchFamily="50" charset="-127"/>
              </a:rPr>
              <a:t>가</a:t>
            </a:r>
            <a:r>
              <a:rPr lang="en-US" altLang="ko-KR" sz="1200" dirty="0" smtClean="0">
                <a:latin typeface="나눔바른고딕" pitchFamily="50" charset="-127"/>
                <a:ea typeface="나눔바른고딕" pitchFamily="50" charset="-127"/>
              </a:rPr>
              <a:t>. Use Case Diagram</a:t>
            </a:r>
          </a:p>
          <a:p>
            <a:pPr>
              <a:lnSpc>
                <a:spcPts val="1600"/>
              </a:lnSpc>
            </a:pP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나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기능 요구 사항 명세서</a:t>
            </a:r>
            <a:r>
              <a:rPr lang="en-US" altLang="ko-KR" sz="1200" dirty="0" smtClean="0">
                <a:solidFill>
                  <a:srgbClr val="1D62F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200" dirty="0">
              <a:solidFill>
                <a:srgbClr val="1D62F0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95536" y="1700808"/>
            <a:ext cx="835292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395536" y="332656"/>
            <a:ext cx="83529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>
            <a:spLocks noChangeArrowheads="1"/>
          </p:cNvSpPr>
          <p:nvPr/>
        </p:nvSpPr>
        <p:spPr bwMode="auto">
          <a:xfrm>
            <a:off x="1979712" y="1959223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4.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오목 게임</a:t>
            </a:r>
            <a:r>
              <a:rPr lang="en-US" altLang="ko-KR" sz="2400" dirty="0">
                <a:latin typeface="바른돋움 1" pitchFamily="18" charset="-127"/>
                <a:ea typeface="바른돋움 1" pitchFamily="18" charset="-127"/>
              </a:rPr>
              <a:t> </a:t>
            </a:r>
            <a:r>
              <a:rPr lang="en-US" altLang="ko-KR" sz="2400" dirty="0" smtClean="0">
                <a:latin typeface="바른돋움 1" pitchFamily="18" charset="-127"/>
                <a:ea typeface="바른돋움 1" pitchFamily="18" charset="-127"/>
              </a:rPr>
              <a:t>use case </a:t>
            </a:r>
            <a:r>
              <a:rPr lang="ko-KR" altLang="en-US" sz="2400" dirty="0" smtClean="0">
                <a:latin typeface="바른돋움 1" pitchFamily="18" charset="-127"/>
                <a:ea typeface="바른돋움 1" pitchFamily="18" charset="-127"/>
              </a:rPr>
              <a:t>시나리오</a:t>
            </a:r>
            <a:endParaRPr lang="en-US" altLang="ko-KR" sz="2400" dirty="0" smtClean="0">
              <a:latin typeface="바른돋움 1" pitchFamily="18" charset="-127"/>
              <a:ea typeface="바른돋움 1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89855"/>
              </p:ext>
            </p:extLst>
          </p:nvPr>
        </p:nvGraphicFramePr>
        <p:xfrm>
          <a:off x="1619672" y="2564904"/>
          <a:ext cx="6552728" cy="23681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78019"/>
                <a:gridCol w="5374709"/>
              </a:tblGrid>
              <a:tr h="4428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1D62F0"/>
                          </a:solidFill>
                        </a:rPr>
                        <a:t>개요</a:t>
                      </a:r>
                      <a:endParaRPr lang="ko-KR" altLang="en-US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/>
                        <a:t>사용자간의 준비완료를</a:t>
                      </a:r>
                      <a:r>
                        <a:rPr lang="ko-KR" altLang="en-US" b="0" baseline="0" dirty="0" smtClean="0"/>
                        <a:t> 통해 게임</a:t>
                      </a:r>
                      <a:endParaRPr lang="ko-KR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관계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과 사용자</a:t>
                      </a:r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가 서로 한 턴씩 게임시작</a:t>
                      </a:r>
                      <a:endParaRPr lang="ko-KR" altLang="en-US" dirty="0"/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기본흐름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smtClean="0"/>
                        <a:t>B</a:t>
                      </a:r>
                      <a:r>
                        <a:rPr lang="ko-KR" altLang="en-US" dirty="0" smtClean="0"/>
                        <a:t>가 각각 마우스로 돌</a:t>
                      </a:r>
                      <a:r>
                        <a:rPr lang="ko-KR" altLang="en-US" baseline="0" dirty="0" smtClean="0"/>
                        <a:t>을 놓을 위치를 클릭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2) </a:t>
                      </a:r>
                      <a:r>
                        <a:rPr lang="ko-KR" altLang="en-US" baseline="0" dirty="0" smtClean="0"/>
                        <a:t>사용자 중에 한 명이 먼저 </a:t>
                      </a:r>
                      <a:r>
                        <a:rPr lang="en-US" altLang="ko-KR" baseline="0" dirty="0" smtClean="0"/>
                        <a:t>5</a:t>
                      </a:r>
                      <a:r>
                        <a:rPr lang="ko-KR" altLang="en-US" baseline="0" dirty="0" smtClean="0"/>
                        <a:t>줄을 완성하면 승리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3) </a:t>
                      </a:r>
                      <a:r>
                        <a:rPr lang="ko-KR" altLang="en-US" baseline="0" dirty="0" smtClean="0"/>
                        <a:t>다음 판에서는 이긴 사람이 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smtClean="0">
                          <a:solidFill>
                            <a:srgbClr val="1D62F0"/>
                          </a:solidFill>
                        </a:rPr>
                        <a:t>예외흐름</a:t>
                      </a:r>
                      <a:endParaRPr lang="ko-KR" altLang="en-US" b="1" dirty="0">
                        <a:solidFill>
                          <a:srgbClr val="1D62F0"/>
                        </a:solidFill>
                      </a:endParaRP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-</a:t>
                      </a:r>
                      <a:r>
                        <a:rPr lang="ko-KR" altLang="en-US" dirty="0" smtClean="0"/>
                        <a:t>가로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세로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대각선이 같은 색깔의 돌로 </a:t>
                      </a:r>
                      <a:r>
                        <a:rPr lang="en-US" altLang="ko-KR" dirty="0" smtClean="0"/>
                        <a:t>3x3</a:t>
                      </a:r>
                      <a:r>
                        <a:rPr lang="ko-KR" altLang="en-US" dirty="0" smtClean="0"/>
                        <a:t>가 되면 놓을 수 없다</a:t>
                      </a:r>
                      <a:r>
                        <a:rPr lang="en-US" altLang="ko-KR" dirty="0" smtClean="0"/>
                        <a:t>.</a:t>
                      </a:r>
                    </a:p>
                  </a:txBody>
                  <a:tcPr>
                    <a:solidFill>
                      <a:srgbClr val="1D62F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590</Words>
  <Application>Microsoft Office PowerPoint</Application>
  <PresentationFormat>화면 슬라이드 쇼(4:3)</PresentationFormat>
  <Paragraphs>158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sw</cp:lastModifiedBy>
  <cp:revision>52</cp:revision>
  <dcterms:created xsi:type="dcterms:W3CDTF">2014-07-24T06:00:16Z</dcterms:created>
  <dcterms:modified xsi:type="dcterms:W3CDTF">2015-10-15T09:57:59Z</dcterms:modified>
</cp:coreProperties>
</file>