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2"/>
    <p:sldId id="257" r:id="rId3"/>
    <p:sldId id="266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eoil" initials="s" lastIdx="1" clrIdx="0">
    <p:extLst>
      <p:ext uri="{19B8F6BF-5375-455C-9EA6-DF929625EA0E}">
        <p15:presenceInfo xmlns:p15="http://schemas.microsoft.com/office/powerpoint/2012/main" userId="seoi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7ECFD"/>
    <a:srgbClr val="FFFF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64" d="100"/>
          <a:sy n="164" d="100"/>
        </p:scale>
        <p:origin x="9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029DF2-DF79-4949-B82F-C7BC9C967D90}" type="datetimeFigureOut">
              <a:rPr lang="ko-KR" altLang="en-US" smtClean="0"/>
              <a:t>2025-04-15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347413-CDCA-474C-B2C1-B00ECF78B1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67828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EBB7C309-11BA-420F-B186-679523CA737B}" type="datetimeFigureOut">
              <a:rPr lang="ko-KR" altLang="en-US" smtClean="0"/>
              <a:t>2025-04-15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B4BF2B1-74A2-4FB4-8C39-F1060058BD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418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C309-11BA-420F-B186-679523CA737B}" type="datetimeFigureOut">
              <a:rPr lang="ko-KR" altLang="en-US" smtClean="0"/>
              <a:t>2025-04-15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BF2B1-74A2-4FB4-8C39-F1060058BD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9375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C309-11BA-420F-B186-679523CA737B}" type="datetimeFigureOut">
              <a:rPr lang="ko-KR" altLang="en-US" smtClean="0"/>
              <a:t>2025-04-15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BF2B1-74A2-4FB4-8C39-F1060058BD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7045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C309-11BA-420F-B186-679523CA737B}" type="datetimeFigureOut">
              <a:rPr lang="ko-KR" altLang="en-US" smtClean="0"/>
              <a:t>2025-04-15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BF2B1-74A2-4FB4-8C39-F1060058BD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9726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C309-11BA-420F-B186-679523CA737B}" type="datetimeFigureOut">
              <a:rPr lang="ko-KR" altLang="en-US" smtClean="0"/>
              <a:t>2025-04-15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BF2B1-74A2-4FB4-8C39-F1060058BD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0909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C309-11BA-420F-B186-679523CA737B}" type="datetimeFigureOut">
              <a:rPr lang="ko-KR" altLang="en-US" smtClean="0"/>
              <a:t>2025-04-15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BF2B1-74A2-4FB4-8C39-F1060058BD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5028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C309-11BA-420F-B186-679523CA737B}" type="datetimeFigureOut">
              <a:rPr lang="ko-KR" altLang="en-US" smtClean="0"/>
              <a:t>2025-04-15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BF2B1-74A2-4FB4-8C39-F1060058BD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7764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C309-11BA-420F-B186-679523CA737B}" type="datetimeFigureOut">
              <a:rPr lang="ko-KR" altLang="en-US" smtClean="0"/>
              <a:t>2025-04-15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BF2B1-74A2-4FB4-8C39-F1060058BD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9253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C309-11BA-420F-B186-679523CA737B}" type="datetimeFigureOut">
              <a:rPr lang="ko-KR" altLang="en-US" smtClean="0"/>
              <a:t>2025-04-15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BF2B1-74A2-4FB4-8C39-F1060058BD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0950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C309-11BA-420F-B186-679523CA737B}" type="datetimeFigureOut">
              <a:rPr lang="ko-KR" altLang="en-US" smtClean="0"/>
              <a:t>2025-04-15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B4BF2B1-74A2-4FB4-8C39-F1060058BD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2653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EBB7C309-11BA-420F-B186-679523CA737B}" type="datetimeFigureOut">
              <a:rPr lang="ko-KR" altLang="en-US" smtClean="0"/>
              <a:t>2025-04-15</a:t>
            </a:fld>
            <a:endParaRPr lang="ko-KR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B4BF2B1-74A2-4FB4-8C39-F1060058BD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49602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EBB7C309-11BA-420F-B186-679523CA737B}" type="datetimeFigureOut">
              <a:rPr lang="ko-KR" altLang="en-US" smtClean="0"/>
              <a:t>2025-04-15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4B4BF2B1-74A2-4FB4-8C39-F1060058BD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1406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DE5DCE-4FE1-42B2-93BA-183A6C2854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40160" y="1227135"/>
            <a:ext cx="5929967" cy="2408527"/>
          </a:xfrm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ko-KR" altLang="en-US" b="1" dirty="0" err="1"/>
              <a:t>유스케이스</a:t>
            </a:r>
            <a:r>
              <a:rPr lang="ko-KR" altLang="en-US" b="1" dirty="0"/>
              <a:t> 다이어그램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91BA76D-6744-43AA-BBC5-D43A5ACA1A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62332" y="5056871"/>
            <a:ext cx="1807795" cy="685800"/>
          </a:xfrm>
          <a:ln>
            <a:solidFill>
              <a:schemeClr val="bg1"/>
            </a:solidFill>
          </a:ln>
        </p:spPr>
        <p:txBody>
          <a:bodyPr anchor="ctr">
            <a:normAutofit/>
          </a:bodyPr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냉장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Go!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FE1DC7E-6F15-4CBF-938F-763A31A9CE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1309255" y="1381919"/>
            <a:ext cx="7066041" cy="60960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963C637-418A-42C9-BB26-E39599B58E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873" y="2149580"/>
            <a:ext cx="1710996" cy="3593091"/>
          </a:xfrm>
          <a:prstGeom prst="rect">
            <a:avLst/>
          </a:prstGeom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A05C614-59A8-42FB-A44B-E60B1BFC1F8D}"/>
              </a:ext>
            </a:extLst>
          </p:cNvPr>
          <p:cNvSpPr txBox="1"/>
          <p:nvPr/>
        </p:nvSpPr>
        <p:spPr>
          <a:xfrm>
            <a:off x="7090611" y="6096000"/>
            <a:ext cx="471637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dirty="0" err="1">
                <a:solidFill>
                  <a:schemeClr val="bg1"/>
                </a:solidFill>
              </a:rPr>
              <a:t>김상연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 err="1">
                <a:solidFill>
                  <a:schemeClr val="bg1"/>
                </a:solidFill>
              </a:rPr>
              <a:t>김무일</a:t>
            </a:r>
            <a:r>
              <a:rPr lang="en-US" altLang="ko-KR" dirty="0">
                <a:solidFill>
                  <a:schemeClr val="bg1"/>
                </a:solidFill>
              </a:rPr>
              <a:t>,</a:t>
            </a:r>
            <a:r>
              <a:rPr lang="ko-KR" altLang="en-US" dirty="0">
                <a:solidFill>
                  <a:schemeClr val="bg1"/>
                </a:solidFill>
              </a:rPr>
              <a:t> 박민수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 err="1">
                <a:solidFill>
                  <a:schemeClr val="bg1"/>
                </a:solidFill>
              </a:rPr>
              <a:t>김신중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322D8C-C896-4E04-F91E-89D6033EDDCC}"/>
              </a:ext>
            </a:extLst>
          </p:cNvPr>
          <p:cNvSpPr txBox="1"/>
          <p:nvPr/>
        </p:nvSpPr>
        <p:spPr>
          <a:xfrm>
            <a:off x="242427" y="229666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/>
              <a:t>25.04.15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1548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A793684D-72DE-4D0F-BF42-10D4CADF89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77628"/>
          </a:xfr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50B4CE3-F1D9-49C4-AA9F-638D4B971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1446" y="1482434"/>
            <a:ext cx="2389908" cy="578311"/>
          </a:xfrm>
          <a:solidFill>
            <a:srgbClr val="FFFFD9"/>
          </a:solidFill>
        </p:spPr>
        <p:txBody>
          <a:bodyPr>
            <a:normAutofit fontScale="90000"/>
          </a:bodyPr>
          <a:lstStyle/>
          <a:p>
            <a:pPr algn="ctr"/>
            <a:r>
              <a:rPr lang="en-US" altLang="ko-KR" sz="48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… … …</a:t>
            </a:r>
            <a:endParaRPr lang="ko-KR" altLang="en-US" sz="48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BD600FB3-7BEC-4F75-BCE5-9C32465ADFC5}"/>
              </a:ext>
            </a:extLst>
          </p:cNvPr>
          <p:cNvSpPr txBox="1">
            <a:spLocks/>
          </p:cNvSpPr>
          <p:nvPr/>
        </p:nvSpPr>
        <p:spPr>
          <a:xfrm>
            <a:off x="7335982" y="2060745"/>
            <a:ext cx="3179616" cy="3321747"/>
          </a:xfrm>
          <a:prstGeom prst="rect">
            <a:avLst/>
          </a:prstGeom>
          <a:solidFill>
            <a:srgbClr val="FFFFD9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시나리오</a:t>
            </a:r>
            <a:endParaRPr lang="en-US" altLang="ko-KR" sz="2400" dirty="0" smtClean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 err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유스케이스</a:t>
            </a:r>
            <a:r>
              <a:rPr lang="ko-KR" altLang="en-US" sz="24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다이어그램 </a:t>
            </a:r>
            <a:r>
              <a:rPr lang="en-US" altLang="ko-KR" sz="24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24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이미지</a:t>
            </a:r>
            <a:r>
              <a:rPr lang="en-US" altLang="ko-KR" sz="24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en-US" altLang="ko-KR" sz="24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FCB0CF21-76CA-40D2-AAE6-458A694F125F}"/>
              </a:ext>
            </a:extLst>
          </p:cNvPr>
          <p:cNvSpPr txBox="1">
            <a:spLocks/>
          </p:cNvSpPr>
          <p:nvPr/>
        </p:nvSpPr>
        <p:spPr>
          <a:xfrm>
            <a:off x="2105890" y="1281602"/>
            <a:ext cx="2389908" cy="578311"/>
          </a:xfrm>
          <a:prstGeom prst="rect">
            <a:avLst/>
          </a:prstGeom>
          <a:solidFill>
            <a:srgbClr val="FFFFD9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800" dirty="0">
                <a:solidFill>
                  <a:schemeClr val="bg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recipe</a:t>
            </a:r>
            <a:endParaRPr lang="ko-KR" altLang="en-US" sz="2800" dirty="0">
              <a:solidFill>
                <a:schemeClr val="bg1">
                  <a:lumMod val="8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6073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EE9A2F-A92E-42CA-8E58-CDCA56ECE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499533"/>
            <a:ext cx="10113818" cy="601903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b="1" dirty="0"/>
              <a:t>냉장</a:t>
            </a:r>
            <a:r>
              <a:rPr lang="en-US" altLang="ko-KR" b="1" dirty="0"/>
              <a:t>Go!</a:t>
            </a:r>
            <a:r>
              <a:rPr lang="ko-KR" altLang="en-US" b="1" dirty="0"/>
              <a:t> 시나리오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45AAF67-8225-4BD2-9517-E8CD1D22DD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731" y="1915429"/>
            <a:ext cx="3542418" cy="1637558"/>
          </a:xfrm>
          <a:solidFill>
            <a:srgbClr val="C7ECFD"/>
          </a:solidFill>
        </p:spPr>
        <p:txBody>
          <a:bodyPr>
            <a:normAutofit fontScale="55000" lnSpcReduction="20000"/>
          </a:bodyPr>
          <a:lstStyle/>
          <a:p>
            <a:r>
              <a:rPr lang="en-US" altLang="ko-KR" dirty="0"/>
              <a:t>1. </a:t>
            </a:r>
            <a:r>
              <a:rPr lang="en-US" altLang="ko-KR" b="1" dirty="0"/>
              <a:t>AI </a:t>
            </a:r>
            <a:r>
              <a:rPr lang="ko-KR" altLang="en-US" b="1" dirty="0"/>
              <a:t>레시피 추천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ko-KR" altLang="en-US" dirty="0"/>
              <a:t>사용자가 보유한 재료 정보를 기반으로 </a:t>
            </a:r>
            <a:r>
              <a:rPr lang="en-US" altLang="ko-KR" dirty="0"/>
              <a:t>AI</a:t>
            </a:r>
            <a:r>
              <a:rPr lang="ko-KR" altLang="en-US" dirty="0"/>
              <a:t>가 레시피를 추천한다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추천된 목록에서 사용자는 원하는 레시피를 선택해 상세 정보를 확인할 수 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10" name="내용 개체 틀 5">
            <a:extLst>
              <a:ext uri="{FF2B5EF4-FFF2-40B4-BE49-F238E27FC236}">
                <a16:creationId xmlns:a16="http://schemas.microsoft.com/office/drawing/2014/main" id="{58529124-7D6E-42E1-BE1F-FBE53D2B8BB2}"/>
              </a:ext>
            </a:extLst>
          </p:cNvPr>
          <p:cNvSpPr txBox="1">
            <a:spLocks/>
          </p:cNvSpPr>
          <p:nvPr/>
        </p:nvSpPr>
        <p:spPr>
          <a:xfrm>
            <a:off x="4366341" y="1915428"/>
            <a:ext cx="3542418" cy="1637560"/>
          </a:xfrm>
          <a:prstGeom prst="rect">
            <a:avLst/>
          </a:prstGeom>
          <a:solidFill>
            <a:srgbClr val="C7ECFD"/>
          </a:solidFill>
        </p:spPr>
        <p:txBody>
          <a:bodyPr vert="horz" lIns="91440" tIns="45720" rIns="91440" bIns="45720" rtlCol="0">
            <a:noAutofit/>
          </a:bodyPr>
          <a:lstStyle>
            <a:lvl1pPr marL="91440" indent="-91440" algn="l" defTabSz="914400" rtl="0" eaLnBrk="1" latinLnBrk="1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1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1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1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1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1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1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1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1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/>
              <a:t>2. </a:t>
            </a:r>
            <a:r>
              <a:rPr lang="ko-KR" altLang="en-US" sz="1200" b="1" dirty="0"/>
              <a:t>검색</a:t>
            </a:r>
            <a:endParaRPr lang="en-US" altLang="ko-KR" sz="1200" b="1" dirty="0"/>
          </a:p>
          <a:p>
            <a:pPr>
              <a:lnSpc>
                <a:spcPct val="150000"/>
              </a:lnSpc>
            </a:pPr>
            <a:r>
              <a:rPr lang="ko-KR" altLang="en-US" sz="1200" dirty="0"/>
              <a:t>음식명이나 재료 키워드를 입력하여 관련 레시피를 </a:t>
            </a:r>
            <a:r>
              <a:rPr lang="en-US" altLang="ko-KR" sz="1200" dirty="0"/>
              <a:t> </a:t>
            </a:r>
            <a:r>
              <a:rPr lang="ko-KR" altLang="en-US" sz="1200" dirty="0" smtClean="0"/>
              <a:t>조회한다</a:t>
            </a:r>
            <a:r>
              <a:rPr lang="en-US" altLang="ko-KR" sz="1200" dirty="0" smtClean="0"/>
              <a:t>.  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ko-KR" altLang="en-US" sz="1200" dirty="0"/>
              <a:t>검색 결과에서 원하는 레시피를 선택해 상세 내용을 확인할 수 있다</a:t>
            </a:r>
            <a:r>
              <a:rPr lang="en-US" altLang="ko-KR" sz="1200" dirty="0"/>
              <a:t>.</a:t>
            </a:r>
            <a:r>
              <a:rPr lang="en-US" altLang="ko-KR" sz="2200" dirty="0"/>
              <a:t/>
            </a:r>
            <a:br>
              <a:rPr lang="en-US" altLang="ko-KR" sz="2200" dirty="0"/>
            </a:br>
            <a:endParaRPr lang="ko-KR" altLang="en-US" sz="2200" dirty="0"/>
          </a:p>
        </p:txBody>
      </p:sp>
      <p:sp>
        <p:nvSpPr>
          <p:cNvPr id="12" name="내용 개체 틀 5">
            <a:extLst>
              <a:ext uri="{FF2B5EF4-FFF2-40B4-BE49-F238E27FC236}">
                <a16:creationId xmlns:a16="http://schemas.microsoft.com/office/drawing/2014/main" id="{A00BB0C5-99F3-47AA-BB67-AF2FFB616EE5}"/>
              </a:ext>
            </a:extLst>
          </p:cNvPr>
          <p:cNvSpPr txBox="1">
            <a:spLocks/>
          </p:cNvSpPr>
          <p:nvPr/>
        </p:nvSpPr>
        <p:spPr>
          <a:xfrm>
            <a:off x="8408951" y="1915428"/>
            <a:ext cx="3542418" cy="1637560"/>
          </a:xfrm>
          <a:prstGeom prst="rect">
            <a:avLst/>
          </a:prstGeom>
          <a:solidFill>
            <a:srgbClr val="C7ECFD"/>
          </a:solidFill>
        </p:spPr>
        <p:txBody>
          <a:bodyPr vert="horz" lIns="91440" tIns="45720" rIns="91440" bIns="45720" rtlCol="0">
            <a:noAutofit/>
          </a:bodyPr>
          <a:lstStyle>
            <a:lvl1pPr marL="91440" indent="-91440" algn="l" defTabSz="914400" rtl="0" eaLnBrk="1" latinLnBrk="1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1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1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1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1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1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1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1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1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/>
              <a:t>3. </a:t>
            </a:r>
            <a:r>
              <a:rPr lang="ko-KR" altLang="en-US" sz="1200" b="1" dirty="0"/>
              <a:t>물건 추가 및 관리</a:t>
            </a:r>
            <a:endParaRPr lang="en-US" altLang="ko-KR" sz="1200" b="1" dirty="0"/>
          </a:p>
          <a:p>
            <a:pPr>
              <a:lnSpc>
                <a:spcPct val="150000"/>
              </a:lnSpc>
            </a:pPr>
            <a:r>
              <a:rPr lang="ko-KR" altLang="en-US" sz="1200" dirty="0"/>
              <a:t>사용자가 냉장고 속 재료를 등록하고 목록에서 확인하거나 수정할 수 있다</a:t>
            </a:r>
            <a:r>
              <a:rPr lang="en-US" altLang="ko-KR" sz="1200" dirty="0"/>
              <a:t>.</a:t>
            </a:r>
            <a:br>
              <a:rPr lang="en-US" altLang="ko-KR" sz="1200" dirty="0"/>
            </a:br>
            <a:r>
              <a:rPr lang="ko-KR" altLang="en-US" sz="1200" dirty="0"/>
              <a:t>등록된 재료는 이후 </a:t>
            </a:r>
            <a:r>
              <a:rPr lang="en-US" altLang="ko-KR" sz="1200" dirty="0"/>
              <a:t>AI </a:t>
            </a:r>
            <a:r>
              <a:rPr lang="ko-KR" altLang="en-US" sz="1200" dirty="0"/>
              <a:t>추천이나 레시피 필터링에 활용된다</a:t>
            </a:r>
            <a:r>
              <a:rPr lang="en-US" altLang="ko-KR" sz="1200" dirty="0"/>
              <a:t>.</a:t>
            </a:r>
            <a:r>
              <a:rPr lang="en-US" altLang="ko-KR" sz="2200" dirty="0"/>
              <a:t/>
            </a:r>
            <a:br>
              <a:rPr lang="en-US" altLang="ko-KR" sz="2200" dirty="0"/>
            </a:br>
            <a:endParaRPr lang="ko-KR" altLang="en-US" sz="22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3D39F42-4FEA-4BDC-B2F6-F40AB1C9803F}"/>
              </a:ext>
            </a:extLst>
          </p:cNvPr>
          <p:cNvSpPr/>
          <p:nvPr/>
        </p:nvSpPr>
        <p:spPr>
          <a:xfrm rot="2483625">
            <a:off x="3421930" y="1910527"/>
            <a:ext cx="826984" cy="12186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5948254-90FD-458C-A339-0C317BBF8E45}"/>
              </a:ext>
            </a:extLst>
          </p:cNvPr>
          <p:cNvSpPr/>
          <p:nvPr/>
        </p:nvSpPr>
        <p:spPr>
          <a:xfrm rot="2483625">
            <a:off x="-1975" y="3441383"/>
            <a:ext cx="826984" cy="12186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AA6700F-AD30-4EEC-B1F5-07A30F16F029}"/>
              </a:ext>
            </a:extLst>
          </p:cNvPr>
          <p:cNvSpPr/>
          <p:nvPr/>
        </p:nvSpPr>
        <p:spPr>
          <a:xfrm rot="2483625">
            <a:off x="7538714" y="1967782"/>
            <a:ext cx="826984" cy="12186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40739DE-4874-4D50-9D3C-C45029AA38D2}"/>
              </a:ext>
            </a:extLst>
          </p:cNvPr>
          <p:cNvSpPr/>
          <p:nvPr/>
        </p:nvSpPr>
        <p:spPr>
          <a:xfrm rot="2483625">
            <a:off x="4062703" y="3492054"/>
            <a:ext cx="826984" cy="12186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FD34A02-2B65-42C5-B43E-2EF6611AD9FB}"/>
              </a:ext>
            </a:extLst>
          </p:cNvPr>
          <p:cNvSpPr/>
          <p:nvPr/>
        </p:nvSpPr>
        <p:spPr>
          <a:xfrm rot="2483625">
            <a:off x="11428022" y="1871312"/>
            <a:ext cx="826984" cy="12186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FA3CD20-20E9-477B-930D-100D14A5B65C}"/>
              </a:ext>
            </a:extLst>
          </p:cNvPr>
          <p:cNvSpPr/>
          <p:nvPr/>
        </p:nvSpPr>
        <p:spPr>
          <a:xfrm rot="2483625">
            <a:off x="7995459" y="3475241"/>
            <a:ext cx="826984" cy="12186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내용 개체 틀 5">
            <a:extLst>
              <a:ext uri="{FF2B5EF4-FFF2-40B4-BE49-F238E27FC236}">
                <a16:creationId xmlns:a16="http://schemas.microsoft.com/office/drawing/2014/main" id="{A45AAF67-8225-4BD2-9517-E8CD1D22DDE2}"/>
              </a:ext>
            </a:extLst>
          </p:cNvPr>
          <p:cNvSpPr txBox="1">
            <a:spLocks/>
          </p:cNvSpPr>
          <p:nvPr/>
        </p:nvSpPr>
        <p:spPr>
          <a:xfrm>
            <a:off x="323731" y="3711844"/>
            <a:ext cx="3542418" cy="1969769"/>
          </a:xfrm>
          <a:prstGeom prst="rect">
            <a:avLst/>
          </a:prstGeom>
          <a:solidFill>
            <a:srgbClr val="C7ECFD"/>
          </a:solidFill>
        </p:spPr>
        <p:txBody>
          <a:bodyPr vert="horz" lIns="91440" tIns="45720" rIns="91440" bIns="45720" rtlCol="0">
            <a:normAutofit fontScale="70000" lnSpcReduction="20000"/>
          </a:bodyPr>
          <a:lstStyle>
            <a:lvl1pPr marL="91440" indent="-91440" algn="l" defTabSz="914400" rtl="0" eaLnBrk="1" latinLnBrk="1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1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1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1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1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1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1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1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1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2200" smtClean="0"/>
              <a:t>4. </a:t>
            </a:r>
            <a:r>
              <a:rPr lang="ko-KR" altLang="en-US" sz="2200" b="1" smtClean="0"/>
              <a:t>칼로리 계산기</a:t>
            </a:r>
            <a:endParaRPr lang="en-US" altLang="ko-KR" sz="2200" b="1" smtClean="0"/>
          </a:p>
          <a:p>
            <a:pPr>
              <a:lnSpc>
                <a:spcPct val="150000"/>
              </a:lnSpc>
            </a:pPr>
            <a:r>
              <a:rPr lang="ko-KR" altLang="en-US" sz="2200" smtClean="0"/>
              <a:t>사용자가 음식명을 검색하거나 직접 입력해 칼로리를 계산한다</a:t>
            </a:r>
            <a:r>
              <a:rPr lang="en-US" altLang="ko-KR" sz="220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200" smtClean="0"/>
              <a:t>계산 결과는 건강 관리나 음식 선택에 참고할 수 있다</a:t>
            </a:r>
            <a:r>
              <a:rPr lang="en-US" altLang="ko-KR" sz="2200" smtClean="0"/>
              <a:t>.</a:t>
            </a:r>
            <a:endParaRPr lang="ko-KR" altLang="en-US" sz="2200" dirty="0"/>
          </a:p>
        </p:txBody>
      </p:sp>
      <p:sp>
        <p:nvSpPr>
          <p:cNvPr id="19" name="내용 개체 틀 5">
            <a:extLst>
              <a:ext uri="{FF2B5EF4-FFF2-40B4-BE49-F238E27FC236}">
                <a16:creationId xmlns:a16="http://schemas.microsoft.com/office/drawing/2014/main" id="{58529124-7D6E-42E1-BE1F-FBE53D2B8BB2}"/>
              </a:ext>
            </a:extLst>
          </p:cNvPr>
          <p:cNvSpPr txBox="1">
            <a:spLocks/>
          </p:cNvSpPr>
          <p:nvPr/>
        </p:nvSpPr>
        <p:spPr>
          <a:xfrm>
            <a:off x="4366341" y="3711843"/>
            <a:ext cx="3542418" cy="1969769"/>
          </a:xfrm>
          <a:prstGeom prst="rect">
            <a:avLst/>
          </a:prstGeom>
          <a:solidFill>
            <a:srgbClr val="C7ECFD"/>
          </a:solidFill>
        </p:spPr>
        <p:txBody>
          <a:bodyPr vert="horz" lIns="91440" tIns="45720" rIns="91440" bIns="45720" rtlCol="0">
            <a:normAutofit fontScale="62500" lnSpcReduction="20000"/>
          </a:bodyPr>
          <a:lstStyle>
            <a:lvl1pPr marL="91440" indent="-91440" algn="l" defTabSz="914400" rtl="0" eaLnBrk="1" latinLnBrk="1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1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1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1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1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1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1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1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1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2200" dirty="0"/>
              <a:t>5. </a:t>
            </a:r>
            <a:r>
              <a:rPr lang="ko-KR" altLang="en-US" sz="2200" b="1" dirty="0"/>
              <a:t>메모</a:t>
            </a:r>
            <a:r>
              <a:rPr lang="en-US" altLang="ko-KR" sz="2200" b="1" dirty="0"/>
              <a:t>(</a:t>
            </a:r>
            <a:r>
              <a:rPr lang="ko-KR" altLang="en-US" sz="2200" b="1" dirty="0"/>
              <a:t>팝업</a:t>
            </a:r>
            <a:r>
              <a:rPr lang="en-US" altLang="ko-KR" sz="2200" b="1" dirty="0"/>
              <a:t>)</a:t>
            </a:r>
          </a:p>
          <a:p>
            <a:pPr>
              <a:lnSpc>
                <a:spcPct val="160000"/>
              </a:lnSpc>
            </a:pPr>
            <a:r>
              <a:rPr lang="ko-KR" altLang="en-US" dirty="0"/>
              <a:t>중요한 정보나 나중을 위해 입력하는 정보로 메모 창을 선택하면 새로운 팝업창의 형식으로 확인 가능하다</a:t>
            </a:r>
            <a:r>
              <a:rPr lang="en-US" altLang="ko-KR" dirty="0"/>
              <a:t>.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20" name="내용 개체 틀 5">
            <a:extLst>
              <a:ext uri="{FF2B5EF4-FFF2-40B4-BE49-F238E27FC236}">
                <a16:creationId xmlns:a16="http://schemas.microsoft.com/office/drawing/2014/main" id="{A00BB0C5-99F3-47AA-BB67-AF2FFB616EE5}"/>
              </a:ext>
            </a:extLst>
          </p:cNvPr>
          <p:cNvSpPr txBox="1">
            <a:spLocks/>
          </p:cNvSpPr>
          <p:nvPr/>
        </p:nvSpPr>
        <p:spPr>
          <a:xfrm>
            <a:off x="8408951" y="3711843"/>
            <a:ext cx="3542418" cy="1969769"/>
          </a:xfrm>
          <a:prstGeom prst="rect">
            <a:avLst/>
          </a:prstGeom>
          <a:solidFill>
            <a:srgbClr val="C7ECFD"/>
          </a:solidFill>
        </p:spPr>
        <p:txBody>
          <a:bodyPr vert="horz" lIns="91440" tIns="45720" rIns="91440" bIns="45720" rtlCol="0">
            <a:noAutofit/>
          </a:bodyPr>
          <a:lstStyle>
            <a:lvl1pPr marL="91440" indent="-91440" algn="l" defTabSz="914400" rtl="0" eaLnBrk="1" latinLnBrk="1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1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1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1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1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1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1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1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1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200" dirty="0"/>
              <a:t>6. </a:t>
            </a:r>
            <a:r>
              <a:rPr lang="ko-KR" altLang="en-US" sz="1200" b="1" dirty="0"/>
              <a:t>리뷰</a:t>
            </a:r>
            <a:endParaRPr lang="en-US" altLang="ko-KR" sz="1200" b="1" dirty="0"/>
          </a:p>
          <a:p>
            <a:pPr>
              <a:lnSpc>
                <a:spcPct val="150000"/>
              </a:lnSpc>
            </a:pPr>
            <a:r>
              <a:rPr lang="ko-KR" altLang="en-US" sz="1200" dirty="0"/>
              <a:t>레시피에 대한 </a:t>
            </a:r>
            <a:r>
              <a:rPr lang="ko-KR" altLang="en-US" sz="1200" dirty="0" err="1"/>
              <a:t>별점과</a:t>
            </a:r>
            <a:r>
              <a:rPr lang="ko-KR" altLang="en-US" sz="1200" dirty="0"/>
              <a:t> 후기 기능을 통한 작성</a:t>
            </a:r>
            <a:r>
              <a:rPr lang="en-US" altLang="ko-KR" sz="1200" dirty="0"/>
              <a:t>, </a:t>
            </a:r>
            <a:r>
              <a:rPr lang="ko-KR" altLang="en-US" sz="1200" dirty="0"/>
              <a:t>다른 사람의 리뷰도 확인 가능하다</a:t>
            </a:r>
            <a:r>
              <a:rPr lang="en-US" altLang="ko-KR" sz="12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dirty="0"/>
              <a:t>레시피 선택에 도움을 주는 참고 정보로 제공한다</a:t>
            </a:r>
            <a:r>
              <a:rPr lang="en-US" altLang="ko-KR" sz="1200" dirty="0"/>
              <a:t>.</a:t>
            </a:r>
            <a:br>
              <a:rPr lang="en-US" altLang="ko-KR" sz="1200" dirty="0"/>
            </a:br>
            <a:endParaRPr lang="ko-KR" altLang="en-US" sz="12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5948254-90FD-458C-A339-0C317BBF8E45}"/>
              </a:ext>
            </a:extLst>
          </p:cNvPr>
          <p:cNvSpPr/>
          <p:nvPr/>
        </p:nvSpPr>
        <p:spPr>
          <a:xfrm rot="2483625">
            <a:off x="-54832" y="5543018"/>
            <a:ext cx="826984" cy="14658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40739DE-4874-4D50-9D3C-C45029AA38D2}"/>
              </a:ext>
            </a:extLst>
          </p:cNvPr>
          <p:cNvSpPr/>
          <p:nvPr/>
        </p:nvSpPr>
        <p:spPr>
          <a:xfrm rot="2483625">
            <a:off x="4061953" y="5600273"/>
            <a:ext cx="826984" cy="14658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FA3CD20-20E9-477B-930D-100D14A5B65C}"/>
              </a:ext>
            </a:extLst>
          </p:cNvPr>
          <p:cNvSpPr/>
          <p:nvPr/>
        </p:nvSpPr>
        <p:spPr>
          <a:xfrm rot="2483625">
            <a:off x="7951261" y="5503803"/>
            <a:ext cx="826984" cy="14658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1214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EE9A2F-A92E-42CA-8E58-CDCA56ECE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499533"/>
            <a:ext cx="10113818" cy="601903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b="1" dirty="0" err="1"/>
              <a:t>유스케이스</a:t>
            </a:r>
            <a:r>
              <a:rPr lang="ko-KR" altLang="en-US" b="1" dirty="0"/>
              <a:t> 다이어그램</a:t>
            </a:r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244F0202-6465-495C-98DD-DA6CF32D70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1" y="1485900"/>
            <a:ext cx="7789719" cy="4872567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97BF1A1-AC21-4E27-B8FF-69764EDBE47A}"/>
              </a:ext>
            </a:extLst>
          </p:cNvPr>
          <p:cNvSpPr txBox="1"/>
          <p:nvPr/>
        </p:nvSpPr>
        <p:spPr>
          <a:xfrm>
            <a:off x="8551720" y="2227239"/>
            <a:ext cx="3619500" cy="2250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  <a:cs typeface="Courier New" panose="02070309020205020404" pitchFamily="49" charset="0"/>
              </a:rPr>
              <a:t>사용자 맞춤형 음식 추천 앱의 구조를 표현</a:t>
            </a:r>
            <a:endParaRPr kumimoji="0" lang="en-US" altLang="ko-KR" sz="16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j-ea"/>
              <a:ea typeface="+mj-ea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  <a:cs typeface="Courier New" panose="02070309020205020404" pitchFamily="49" charset="0"/>
              </a:rPr>
              <a:t> </a:t>
            </a:r>
            <a:endParaRPr kumimoji="0" lang="en-US" altLang="ko-KR" sz="16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j-ea"/>
              <a:ea typeface="+mj-ea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  <a:cs typeface="Courier New" panose="02070309020205020404" pitchFamily="49" charset="0"/>
              </a:rPr>
              <a:t>사용자의 입력부터 음식 추천, 리뷰 작성, 메모 기능까지 핵심 기능을 객체 지향적으로 구성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08314512"/>
      </p:ext>
    </p:extLst>
  </p:cSld>
  <p:clrMapOvr>
    <a:masterClrMapping/>
  </p:clrMapOvr>
</p:sld>
</file>

<file path=ppt/theme/theme1.xml><?xml version="1.0" encoding="utf-8"?>
<a:theme xmlns:a="http://schemas.openxmlformats.org/drawingml/2006/main" name="메트로폴리탄">
  <a:themeElements>
    <a:clrScheme name="메트로폴리탄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메트로폴리탄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메트로폴리탄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TM03457491[[fn=메트로폴리탄]]</Template>
  <TotalTime>144</TotalTime>
  <Words>163</Words>
  <Application>Microsoft Office PowerPoint</Application>
  <PresentationFormat>와이드스크린</PresentationFormat>
  <Paragraphs>27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0" baseType="lpstr">
      <vt:lpstr>HY견고딕</vt:lpstr>
      <vt:lpstr>맑은 고딕</vt:lpstr>
      <vt:lpstr>Arial</vt:lpstr>
      <vt:lpstr>Calibri Light</vt:lpstr>
      <vt:lpstr>Courier New</vt:lpstr>
      <vt:lpstr>메트로폴리탄</vt:lpstr>
      <vt:lpstr>유스케이스 다이어그램</vt:lpstr>
      <vt:lpstr>… … …</vt:lpstr>
      <vt:lpstr>냉장Go! 시나리오</vt:lpstr>
      <vt:lpstr>유스케이스 다이어그램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유스케이스 다이어그램</dc:title>
  <dc:creator>seoil</dc:creator>
  <cp:lastModifiedBy>USER</cp:lastModifiedBy>
  <cp:revision>53</cp:revision>
  <dcterms:created xsi:type="dcterms:W3CDTF">2025-04-14T04:02:18Z</dcterms:created>
  <dcterms:modified xsi:type="dcterms:W3CDTF">2025-04-15T04:46:47Z</dcterms:modified>
</cp:coreProperties>
</file>