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78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EF289-29F4-4C97-B604-29D3EA51DC25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BF7E3-5F06-49D9-AA41-36E65A48B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9A2258-34B1-48AA-BE21-F51FBC567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A69695C-D596-4D09-8794-B71B271BE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0A36FCD-3560-4F8E-AEBB-9AAE02F8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302B-49C1-4F91-841B-781DDA835F7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CA608B3-87FB-4533-B79B-C622FB3E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50D9F72-0CCA-4C05-86CB-36F4C5CF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9473-D42C-47F0-977D-7D2D124803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155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51DEBA-5DFB-46D6-8785-BB379EFE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BF7650A-A145-4EF5-9A5E-68DD1C596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2B0F5C8-B1A2-4FA1-8F1A-DABA9A4A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302B-49C1-4F91-841B-781DDA835F7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9F3A54-4F68-422A-A5F4-35BF92B2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29418C-E66A-48C0-8082-F1608087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9473-D42C-47F0-977D-7D2D124803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12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57C1C81-97A8-47C1-9A8E-3BD2BA459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B720DD-E451-411B-BA67-4D8BD0545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80E225E-C4F1-4DC0-B876-CFAC8158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302B-49C1-4F91-841B-781DDA835F7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5C1AF9-F1C7-4556-913E-64E603A4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8C6A94-8570-4045-816D-FBEFCCD7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9473-D42C-47F0-977D-7D2D124803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35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751D8F-BDEF-49B5-90A7-D7F94880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DF04B9C-8476-409D-AE19-7E57BE2C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30D743-37EF-4A86-A237-5B170E92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302B-49C1-4F91-841B-781DDA835F7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D41995-F09D-439F-A198-25D203D9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C3A1CB0-53A9-4A26-B5CD-96995E8A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9473-D42C-47F0-977D-7D2D124803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862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D4BD3F-BD9F-43BD-B9B0-2E9E53D4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6F27C71-9ACD-4415-BB48-F3326A90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517045E-CE59-4312-94DE-D004BD49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302B-49C1-4F91-841B-781DDA835F7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3BFD58-3651-472A-B95B-78A950D7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E6AFB8-FC32-4A88-9AB5-648704CA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9473-D42C-47F0-977D-7D2D124803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323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70CE49-6D8C-4D3A-85B4-A05A0CE1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A3BDF37-E538-42FE-B204-7AB9C8277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043901A-0C07-4002-B210-A742B2C57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58992BE-CE5C-4AF2-9351-A0F8DA4B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302B-49C1-4F91-841B-781DDA835F7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51CE606-22FE-45FE-A8BA-72E51DDC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F8E16B2-4E74-4914-9487-6BAF6A0E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9473-D42C-47F0-977D-7D2D124803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132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213B19-F49D-4EB0-B5AE-53D7E4E5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CA6526-BCF7-42D8-8580-0D1419011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A3CD976-DF6F-4B18-B540-981FCFEFF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73A51B1-9460-421F-9CD1-B19B7E55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DEC419E-1ABB-4BC7-BDC1-816073239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36AD2F5-88B7-48DC-9248-71C079DD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302B-49C1-4F91-841B-781DDA835F7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01BC973-508A-4774-98F8-20D8186D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9A26275-EC54-48B7-A2B3-E2F06E2B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9473-D42C-47F0-977D-7D2D124803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993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DD2E7A-CE43-4A34-A3D5-F35A7187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FFC842F-E9E2-458C-9328-774EC2D7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302B-49C1-4F91-841B-781DDA835F7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8766CE3-32D5-4092-AE5B-F510D727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1124981-AE9B-40C3-8998-314E477C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9473-D42C-47F0-977D-7D2D124803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57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282654B-BC28-41AB-9DEE-1BFC1723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302B-49C1-4F91-841B-781DDA835F7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214BAE4-72BD-41B2-8003-BEB341FB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ADBF4BA-B77B-4E9F-8C11-6160D412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9473-D42C-47F0-977D-7D2D124803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450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9D915D-27CC-433C-9FA2-AD581445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81E018C-57A8-44D1-BE47-D1F2065A9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780FD06-AF49-42F5-82AF-DD3D7F0F3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2115C30-8E66-4D5A-822A-110EE92D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302B-49C1-4F91-841B-781DDA835F7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C4BA17B-83E6-449C-A83A-7B64AC91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AA01C00-C01C-48AC-A4C9-C751BDA9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9473-D42C-47F0-977D-7D2D124803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66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AABE08-CB9A-4F26-86F1-5F531D15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F7E4E0B-58B8-4043-AA7D-CEB393F72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6FF7845-A9E4-4E81-9323-CF896903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2142E5-C24B-4F49-8961-2F047969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302B-49C1-4F91-841B-781DDA835F7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8C2D3D1-CC9A-47A9-B2A9-985B29A9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E69DBEF-E8BB-4621-8EE4-A25B1106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9473-D42C-47F0-977D-7D2D124803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219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D14FE8A-2167-4CED-8CB6-309F92AE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9BFDB37-E15E-494C-A34E-1717CA58E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BD94370-F06F-4199-9E42-EEB86E725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302B-49C1-4F91-841B-781DDA835F72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1F92EC6-0B91-4F0B-8F40-2F76C1C26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16996F-5634-4B72-B770-D21C7BA1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9473-D42C-47F0-977D-7D2D124803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998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oracle.com/en/java/javase/11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E8A6310-D803-456B-8662-8C387E440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678"/>
          <a:stretch/>
        </p:blipFill>
        <p:spPr>
          <a:xfrm>
            <a:off x="2757675" y="420131"/>
            <a:ext cx="5315406" cy="59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520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AC56BA-D58C-4553-BC46-6D58466C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1.4.2 JVM </a:t>
            </a:r>
            <a:r>
              <a:rPr lang="ko-KR" altLang="en-US"/>
              <a:t>실행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B74849-8769-4272-AB05-E35A0A56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클래스 로더</a:t>
            </a:r>
            <a:r>
              <a:rPr lang="en-US" altLang="ko-KR"/>
              <a:t>(Class loader)</a:t>
            </a:r>
          </a:p>
          <a:p>
            <a:r>
              <a:rPr lang="ko-KR" altLang="en-US"/>
              <a:t>바이트 코드 검증</a:t>
            </a:r>
            <a:r>
              <a:rPr lang="en-US" altLang="ko-KR"/>
              <a:t>(Byte code verifier)</a:t>
            </a:r>
          </a:p>
          <a:p>
            <a:r>
              <a:rPr lang="en-US" altLang="ko-KR"/>
              <a:t>JIT</a:t>
            </a:r>
            <a:r>
              <a:rPr lang="ko-KR" altLang="en-US"/>
              <a:t> 컴파일러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259A699-E3F6-4F96-82F9-BE8BF3DD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03" y="3589403"/>
            <a:ext cx="6081287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53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0577CC-B521-431D-A561-3ABAA3F9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1.5.1 </a:t>
            </a:r>
            <a:r>
              <a:rPr lang="ko-KR" altLang="en-US"/>
              <a:t>자바 플랫폼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9159915-DDA7-4448-B2B6-38C36941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/>
              <a:t>SE(Java</a:t>
            </a:r>
            <a:r>
              <a:rPr lang="ko-KR" altLang="en-US"/>
              <a:t> </a:t>
            </a:r>
            <a:r>
              <a:rPr lang="en-US" altLang="ko-KR"/>
              <a:t>Platform,</a:t>
            </a:r>
            <a:r>
              <a:rPr lang="ko-KR" altLang="en-US"/>
              <a:t> </a:t>
            </a:r>
            <a:r>
              <a:rPr lang="en-US" altLang="ko-KR"/>
              <a:t>Standard Edition)</a:t>
            </a:r>
          </a:p>
          <a:p>
            <a:pPr marL="457200" lvl="1" indent="0">
              <a:buNone/>
            </a:pPr>
            <a:r>
              <a:rPr lang="ko-KR" altLang="en-US"/>
              <a:t>데스크톱</a:t>
            </a:r>
            <a:r>
              <a:rPr lang="en-US" altLang="ko-KR"/>
              <a:t>, </a:t>
            </a:r>
            <a:r>
              <a:rPr lang="ko-KR" altLang="en-US"/>
              <a:t>서버</a:t>
            </a:r>
            <a:r>
              <a:rPr lang="en-US" altLang="ko-KR"/>
              <a:t>, </a:t>
            </a:r>
            <a:r>
              <a:rPr lang="ko-KR" altLang="en-US"/>
              <a:t>임베디드 시스템 개발을 위한 표준 자바 플랫폼으로 자바의 기본 개발환경을 제공</a:t>
            </a:r>
            <a:endParaRPr lang="en-US" altLang="ko-KR"/>
          </a:p>
          <a:p>
            <a:r>
              <a:rPr lang="en-US" altLang="ko-KR"/>
              <a:t>Java EE(Java Enterprise Edition)</a:t>
            </a:r>
          </a:p>
          <a:p>
            <a:pPr marL="457200" lvl="1" indent="0">
              <a:buNone/>
            </a:pPr>
            <a:r>
              <a:rPr lang="en-US" altLang="ko-KR"/>
              <a:t>Java SE</a:t>
            </a:r>
            <a:r>
              <a:rPr lang="ko-KR" altLang="en-US"/>
              <a:t>에 웹 서버 역할을 추가한 것으로 자바 애플리케이션을 동작시킬 수 있는 컨테이너 등을 표준화한 플랫폼</a:t>
            </a:r>
            <a:endParaRPr lang="en-US" altLang="ko-KR"/>
          </a:p>
          <a:p>
            <a:r>
              <a:rPr lang="en-US" altLang="ko-KR"/>
              <a:t>Java ME(Java Micro Edition)</a:t>
            </a:r>
          </a:p>
          <a:p>
            <a:pPr marL="457200" lvl="1" indent="0">
              <a:buNone/>
            </a:pPr>
            <a:r>
              <a:rPr lang="ko-KR" altLang="en-US"/>
              <a:t>모바일이나 내장형 장치처럼 리소스가 제한된 소형 장치에서 실행되는 자바 애플리케이션을 위해 경량화된 기술들을 지원하는 플랫</a:t>
            </a:r>
          </a:p>
        </p:txBody>
      </p:sp>
    </p:spTree>
    <p:extLst>
      <p:ext uri="{BB962C8B-B14F-4D97-AF65-F5344CB8AC3E}">
        <p14:creationId xmlns:p14="http://schemas.microsoft.com/office/powerpoint/2010/main" xmlns="" val="164062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8AB98D-E868-42C7-BFE5-73C7D5AD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1.5.2 JDK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1BC979A-5E3B-4D6D-8B72-309DDA1A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http://www.oracle.com/technetwork/java/javase/downloads/index.html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183F555-1825-401E-9E06-0CD8B912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59" y="2778178"/>
            <a:ext cx="5182049" cy="24462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4016AAA-6F4E-4681-ACE5-68EC8789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767" y="4227158"/>
            <a:ext cx="5189670" cy="225571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xmlns="" id="{5E29E6BC-2608-46CA-A38B-BBB77931F55C}"/>
              </a:ext>
            </a:extLst>
          </p:cNvPr>
          <p:cNvSpPr/>
          <p:nvPr/>
        </p:nvSpPr>
        <p:spPr>
          <a:xfrm>
            <a:off x="5033639" y="3338004"/>
            <a:ext cx="1447060" cy="7642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xmlns="" id="{6BB9EC45-A8DF-48C2-AA6A-92F44A7A8C24}"/>
              </a:ext>
            </a:extLst>
          </p:cNvPr>
          <p:cNvSpPr/>
          <p:nvPr/>
        </p:nvSpPr>
        <p:spPr>
          <a:xfrm>
            <a:off x="5584903" y="3973867"/>
            <a:ext cx="577790" cy="49966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D9FD7AE-22DB-4A76-86AE-03AF1B3D3C0E}"/>
              </a:ext>
            </a:extLst>
          </p:cNvPr>
          <p:cNvSpPr/>
          <p:nvPr/>
        </p:nvSpPr>
        <p:spPr>
          <a:xfrm>
            <a:off x="6069367" y="4714043"/>
            <a:ext cx="440810" cy="3953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131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DA83E2-2C0B-4F86-9F4F-55EA1300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1.5.2 JDK Documentation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19D3E4-254C-453B-AA94-C36D5ECF2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https://docs.oracle.com/en/java/javase/11/</a:t>
            </a:r>
            <a:endParaRPr lang="ko-KR" altLang="en-US"/>
          </a:p>
        </p:txBody>
      </p:sp>
      <p:pic>
        <p:nvPicPr>
          <p:cNvPr id="1026" name="Picture 2" descr="SNAGHTML11e5da64">
            <a:extLst>
              <a:ext uri="{FF2B5EF4-FFF2-40B4-BE49-F238E27FC236}">
                <a16:creationId xmlns:a16="http://schemas.microsoft.com/office/drawing/2014/main" xmlns="" id="{FF740337-B273-4E22-940E-24A8DC3DD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6615" y="2490511"/>
            <a:ext cx="5029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4686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30CD80-BF55-48E5-83F0-6FA97896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1.5.2 JDK</a:t>
            </a:r>
            <a:r>
              <a:rPr lang="ko-KR" altLang="en-US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BE1632E-2199-4B25-8F56-5E3AE4E9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내려받은 파일을 더블 클릭하여 시스템에 </a:t>
            </a:r>
            <a:r>
              <a:rPr lang="en-US" altLang="ko-KR"/>
              <a:t>JDK </a:t>
            </a:r>
            <a:r>
              <a:rPr lang="ko-KR" altLang="en-US"/>
              <a:t>설치 시작</a:t>
            </a:r>
          </a:p>
        </p:txBody>
      </p:sp>
      <p:pic>
        <p:nvPicPr>
          <p:cNvPr id="2050" name="그림 1">
            <a:extLst>
              <a:ext uri="{FF2B5EF4-FFF2-40B4-BE49-F238E27FC236}">
                <a16:creationId xmlns:a16="http://schemas.microsoft.com/office/drawing/2014/main" xmlns="" id="{8A7E39B6-9460-41BF-9070-2E63D1A3E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2012" y="2549526"/>
            <a:ext cx="4762500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그림 1">
            <a:extLst>
              <a:ext uri="{FF2B5EF4-FFF2-40B4-BE49-F238E27FC236}">
                <a16:creationId xmlns:a16="http://schemas.microsoft.com/office/drawing/2014/main" xmlns="" id="{8510C71F-AE0E-4AED-BE8E-38F2EBD7F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8324" y="2549525"/>
            <a:ext cx="4762500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797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C7857A-F6D0-4A89-93FC-EA9EB570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1.5.2 JDK</a:t>
            </a:r>
            <a:r>
              <a:rPr lang="ko-KR" altLang="en-US"/>
              <a:t> 설치</a:t>
            </a:r>
          </a:p>
        </p:txBody>
      </p:sp>
      <p:pic>
        <p:nvPicPr>
          <p:cNvPr id="3074" name="그림 1">
            <a:extLst>
              <a:ext uri="{FF2B5EF4-FFF2-40B4-BE49-F238E27FC236}">
                <a16:creationId xmlns:a16="http://schemas.microsoft.com/office/drawing/2014/main" xmlns="" id="{D1D883DE-E0AC-4C2A-930D-D7A31EF9B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6817" y="1895707"/>
            <a:ext cx="4762500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그림 1">
            <a:extLst>
              <a:ext uri="{FF2B5EF4-FFF2-40B4-BE49-F238E27FC236}">
                <a16:creationId xmlns:a16="http://schemas.microsoft.com/office/drawing/2014/main" xmlns="" id="{172D41FD-F81D-43E5-A494-52AA78580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18879" y="1895707"/>
            <a:ext cx="573087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7060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CF49FB-FE76-4514-A69E-D0EE61B0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1.5.3 </a:t>
            </a:r>
            <a:r>
              <a:rPr lang="ko-KR" altLang="en-US"/>
              <a:t>자바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06DFA1D-5B05-481B-ACD2-B26C8F92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JAVA_HOME </a:t>
            </a:r>
            <a:r>
              <a:rPr lang="ko-KR" altLang="en-US"/>
              <a:t>설정</a:t>
            </a:r>
          </a:p>
        </p:txBody>
      </p:sp>
      <p:pic>
        <p:nvPicPr>
          <p:cNvPr id="4098" name="그림 1">
            <a:extLst>
              <a:ext uri="{FF2B5EF4-FFF2-40B4-BE49-F238E27FC236}">
                <a16:creationId xmlns:a16="http://schemas.microsoft.com/office/drawing/2014/main" xmlns="" id="{4FE86954-8967-451D-969E-CDBC0E4CE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692" y="2535330"/>
            <a:ext cx="4815403" cy="293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그림 1">
            <a:extLst>
              <a:ext uri="{FF2B5EF4-FFF2-40B4-BE49-F238E27FC236}">
                <a16:creationId xmlns:a16="http://schemas.microsoft.com/office/drawing/2014/main" xmlns="" id="{F2D37EA4-4059-40A4-93CF-CF5F39BE7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2587" y="2687638"/>
            <a:ext cx="158432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그림 1">
            <a:extLst>
              <a:ext uri="{FF2B5EF4-FFF2-40B4-BE49-F238E27FC236}">
                <a16:creationId xmlns:a16="http://schemas.microsoft.com/office/drawing/2014/main" xmlns="" id="{433A11D2-0FE7-4C39-A8C9-ED8A5EB1B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6912" y="1568704"/>
            <a:ext cx="3722696" cy="426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63472B1-8400-4861-9EA8-C16EABE03591}"/>
              </a:ext>
            </a:extLst>
          </p:cNvPr>
          <p:cNvSpPr/>
          <p:nvPr/>
        </p:nvSpPr>
        <p:spPr>
          <a:xfrm>
            <a:off x="6096000" y="3693111"/>
            <a:ext cx="1512163" cy="388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87023C4-1B75-42BB-AC03-A63048A602A8}"/>
              </a:ext>
            </a:extLst>
          </p:cNvPr>
          <p:cNvCxnSpPr/>
          <p:nvPr/>
        </p:nvCxnSpPr>
        <p:spPr>
          <a:xfrm>
            <a:off x="7723573" y="3968318"/>
            <a:ext cx="2299316" cy="1012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483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A5AB64-0170-4536-9EE3-1444EB14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1.5.3 </a:t>
            </a:r>
            <a:r>
              <a:rPr lang="ko-KR" altLang="en-US"/>
              <a:t>자바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5565DC-0B5F-40A2-84BA-D0684C48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JAVA_HOME </a:t>
            </a:r>
            <a:r>
              <a:rPr lang="ko-KR" altLang="en-US"/>
              <a:t>설정</a:t>
            </a:r>
          </a:p>
          <a:p>
            <a:endParaRPr lang="ko-KR" altLang="en-US"/>
          </a:p>
        </p:txBody>
      </p:sp>
      <p:pic>
        <p:nvPicPr>
          <p:cNvPr id="5122" name="그림 1">
            <a:extLst>
              <a:ext uri="{FF2B5EF4-FFF2-40B4-BE49-F238E27FC236}">
                <a16:creationId xmlns:a16="http://schemas.microsoft.com/office/drawing/2014/main" xmlns="" id="{6BFA98CC-7578-4A41-B5F3-694A82E9A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2603" y="2561531"/>
            <a:ext cx="408463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그림 1">
            <a:extLst>
              <a:ext uri="{FF2B5EF4-FFF2-40B4-BE49-F238E27FC236}">
                <a16:creationId xmlns:a16="http://schemas.microsoft.com/office/drawing/2014/main" xmlns="" id="{01351349-5619-4708-8CF3-6344E7BE7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2603" y="4815234"/>
            <a:ext cx="57308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DB80409-6787-4F76-A6FE-5F5BCD85ED38}"/>
              </a:ext>
            </a:extLst>
          </p:cNvPr>
          <p:cNvSpPr/>
          <p:nvPr/>
        </p:nvSpPr>
        <p:spPr>
          <a:xfrm>
            <a:off x="1811045" y="3879542"/>
            <a:ext cx="1438182" cy="586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xmlns="" id="{40571AB5-3079-4293-A436-C3AEA854D841}"/>
              </a:ext>
            </a:extLst>
          </p:cNvPr>
          <p:cNvSpPr/>
          <p:nvPr/>
        </p:nvSpPr>
        <p:spPr>
          <a:xfrm>
            <a:off x="2312633" y="4572515"/>
            <a:ext cx="435006" cy="4854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2635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5937B7-80AC-4388-B702-DF45EF0D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1.5.3 </a:t>
            </a:r>
            <a:r>
              <a:rPr lang="ko-KR" altLang="en-US"/>
              <a:t>자바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EFBA060-0C8F-43A3-B586-3A9BAB3C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path </a:t>
            </a:r>
            <a:r>
              <a:rPr lang="ko-KR" altLang="en-US"/>
              <a:t>설정</a:t>
            </a:r>
          </a:p>
        </p:txBody>
      </p:sp>
      <p:pic>
        <p:nvPicPr>
          <p:cNvPr id="6146" name="그림 1">
            <a:extLst>
              <a:ext uri="{FF2B5EF4-FFF2-40B4-BE49-F238E27FC236}">
                <a16:creationId xmlns:a16="http://schemas.microsoft.com/office/drawing/2014/main" xmlns="" id="{4FE1540A-D405-45AB-AAA1-BABC8DE22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7738" y="2623676"/>
            <a:ext cx="408463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그림 1">
            <a:extLst>
              <a:ext uri="{FF2B5EF4-FFF2-40B4-BE49-F238E27FC236}">
                <a16:creationId xmlns:a16="http://schemas.microsoft.com/office/drawing/2014/main" xmlns="" id="{D61BE57A-4079-4C79-8106-E6F256901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4887" y="1798637"/>
            <a:ext cx="515937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0140950-BF97-4212-9850-C14A0A5550E5}"/>
              </a:ext>
            </a:extLst>
          </p:cNvPr>
          <p:cNvSpPr/>
          <p:nvPr/>
        </p:nvSpPr>
        <p:spPr>
          <a:xfrm>
            <a:off x="9667783" y="2130641"/>
            <a:ext cx="1447060" cy="493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65F5921-1507-4D03-B93F-708ECE4E43AD}"/>
              </a:ext>
            </a:extLst>
          </p:cNvPr>
          <p:cNvSpPr/>
          <p:nvPr/>
        </p:nvSpPr>
        <p:spPr>
          <a:xfrm>
            <a:off x="8993080" y="6311900"/>
            <a:ext cx="1118585" cy="460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132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5937B7-80AC-4388-B702-DF45EF0D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1.5.3 </a:t>
            </a:r>
            <a:r>
              <a:rPr lang="ko-KR" altLang="en-US"/>
              <a:t>자바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EFBA060-0C8F-43A3-B586-3A9BAB3C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path </a:t>
            </a:r>
            <a:r>
              <a:rPr lang="ko-KR" altLang="en-US"/>
              <a:t>설정</a:t>
            </a:r>
          </a:p>
        </p:txBody>
      </p:sp>
      <p:pic>
        <p:nvPicPr>
          <p:cNvPr id="7170" name="그림 1">
            <a:extLst>
              <a:ext uri="{FF2B5EF4-FFF2-40B4-BE49-F238E27FC236}">
                <a16:creationId xmlns:a16="http://schemas.microsoft.com/office/drawing/2014/main" xmlns="" id="{075F6A96-A790-413E-BB57-AC897C64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3853" y="2462290"/>
            <a:ext cx="4100405" cy="402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그림 1">
            <a:extLst>
              <a:ext uri="{FF2B5EF4-FFF2-40B4-BE49-F238E27FC236}">
                <a16:creationId xmlns:a16="http://schemas.microsoft.com/office/drawing/2014/main" xmlns="" id="{6E899535-BFC1-4F2B-A409-3111B55F8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0163" y="2462290"/>
            <a:ext cx="39084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그림 1">
            <a:extLst>
              <a:ext uri="{FF2B5EF4-FFF2-40B4-BE49-F238E27FC236}">
                <a16:creationId xmlns:a16="http://schemas.microsoft.com/office/drawing/2014/main" xmlns="" id="{7D0C1BD2-15D7-4108-A31C-69BC155C6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2258" y="5112767"/>
            <a:ext cx="57308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8C21214-0EB8-4CB3-BF9F-2F1156705ADD}"/>
              </a:ext>
            </a:extLst>
          </p:cNvPr>
          <p:cNvSpPr/>
          <p:nvPr/>
        </p:nvSpPr>
        <p:spPr>
          <a:xfrm>
            <a:off x="4235339" y="4074712"/>
            <a:ext cx="1118585" cy="460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508790-8B88-4766-A7FA-2AFC4F73C49D}"/>
              </a:ext>
            </a:extLst>
          </p:cNvPr>
          <p:cNvSpPr/>
          <p:nvPr/>
        </p:nvSpPr>
        <p:spPr>
          <a:xfrm>
            <a:off x="5769040" y="5077258"/>
            <a:ext cx="2336272" cy="453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569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5870B4-281F-4118-8A0F-FA753E3A6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01 </a:t>
            </a:r>
            <a:r>
              <a:rPr lang="ko-KR" altLang="en-US"/>
              <a:t>자바 소개 및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</a:t>
            </a:r>
            <a:r>
              <a:rPr lang="ko-KR" altLang="en-US"/>
              <a:t>개발환경 구축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6F36253-7AEF-4CD9-BA81-E1BAEABAE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3455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5670A6-24AE-49C7-8B2D-2C78C638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1.5.4 </a:t>
            </a:r>
            <a:r>
              <a:rPr lang="ko-KR" altLang="en-US"/>
              <a:t>자바 개발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5F1E7F-D41C-4FE3-A655-07562A24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컴파일러 </a:t>
            </a:r>
            <a:r>
              <a:rPr lang="en-US" altLang="ko-KR"/>
              <a:t>: javac</a:t>
            </a:r>
          </a:p>
          <a:p>
            <a:r>
              <a:rPr lang="ko-KR" altLang="en-US"/>
              <a:t>실행 도구 </a:t>
            </a:r>
            <a:r>
              <a:rPr lang="en-US" altLang="ko-KR"/>
              <a:t>: java</a:t>
            </a:r>
          </a:p>
          <a:p>
            <a:r>
              <a:rPr lang="ko-KR" altLang="en-US"/>
              <a:t>압축 도구 </a:t>
            </a:r>
            <a:r>
              <a:rPr lang="en-US" altLang="ko-KR"/>
              <a:t>: jar</a:t>
            </a:r>
            <a:endParaRPr lang="ko-KR" altLang="en-US"/>
          </a:p>
        </p:txBody>
      </p:sp>
      <p:pic>
        <p:nvPicPr>
          <p:cNvPr id="8194" name="그림 1">
            <a:extLst>
              <a:ext uri="{FF2B5EF4-FFF2-40B4-BE49-F238E27FC236}">
                <a16:creationId xmlns:a16="http://schemas.microsoft.com/office/drawing/2014/main" xmlns="" id="{FA8CD41B-00AC-4CF7-8A49-DFFDD021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7946" y="1825625"/>
            <a:ext cx="5730875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66933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D923E7-BA84-47D4-962E-6496A676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2670" cy="1325563"/>
          </a:xfrm>
        </p:spPr>
        <p:txBody>
          <a:bodyPr/>
          <a:lstStyle/>
          <a:p>
            <a:r>
              <a:rPr lang="en-US" altLang="ko-KR"/>
              <a:t>1.6 </a:t>
            </a:r>
            <a:r>
              <a:rPr lang="ko-KR" altLang="en-US"/>
              <a:t>메모장에서 예제 작성 </a:t>
            </a:r>
            <a:r>
              <a:rPr lang="en-US" altLang="ko-KR"/>
              <a:t>– </a:t>
            </a:r>
            <a:r>
              <a:rPr lang="ko-KR" altLang="en-US"/>
              <a:t>자바 소스파일</a:t>
            </a:r>
          </a:p>
        </p:txBody>
      </p:sp>
      <p:pic>
        <p:nvPicPr>
          <p:cNvPr id="9218" name="그림 1">
            <a:extLst>
              <a:ext uri="{FF2B5EF4-FFF2-40B4-BE49-F238E27FC236}">
                <a16:creationId xmlns:a16="http://schemas.microsoft.com/office/drawing/2014/main" xmlns="" id="{AE929C99-768A-4135-B9DF-90269D1D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8496" y="1690688"/>
            <a:ext cx="3654424" cy="19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그림 1">
            <a:extLst>
              <a:ext uri="{FF2B5EF4-FFF2-40B4-BE49-F238E27FC236}">
                <a16:creationId xmlns:a16="http://schemas.microsoft.com/office/drawing/2014/main" xmlns="" id="{BDC895F4-89F8-44C1-89E9-F5789118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8496" y="3799211"/>
            <a:ext cx="6520364" cy="26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그림 1">
            <a:extLst>
              <a:ext uri="{FF2B5EF4-FFF2-40B4-BE49-F238E27FC236}">
                <a16:creationId xmlns:a16="http://schemas.microsoft.com/office/drawing/2014/main" xmlns="" id="{8C9DF327-4714-49AC-A562-0E513DB39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2927" y="1630362"/>
            <a:ext cx="5730875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77781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E595F1-9C1F-4E64-81F6-F61C7E40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1.6.2 </a:t>
            </a:r>
            <a:r>
              <a:rPr lang="ko-KR" altLang="en-US"/>
              <a:t>컴파일</a:t>
            </a:r>
          </a:p>
        </p:txBody>
      </p:sp>
      <p:pic>
        <p:nvPicPr>
          <p:cNvPr id="10243" name="그림 1">
            <a:extLst>
              <a:ext uri="{FF2B5EF4-FFF2-40B4-BE49-F238E27FC236}">
                <a16:creationId xmlns:a16="http://schemas.microsoft.com/office/drawing/2014/main" xmlns="" id="{FA4BF33D-4F7F-4252-B5D1-784D80D3F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6919" y="1769831"/>
            <a:ext cx="50673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그림 1">
            <a:extLst>
              <a:ext uri="{FF2B5EF4-FFF2-40B4-BE49-F238E27FC236}">
                <a16:creationId xmlns:a16="http://schemas.microsoft.com/office/drawing/2014/main" xmlns="" id="{2865CC3D-CF19-42BA-B8F7-45356108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6919" y="3429000"/>
            <a:ext cx="5113337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그림 1">
            <a:extLst>
              <a:ext uri="{FF2B5EF4-FFF2-40B4-BE49-F238E27FC236}">
                <a16:creationId xmlns:a16="http://schemas.microsoft.com/office/drawing/2014/main" xmlns="" id="{80F5D3E5-B152-436F-B08A-EB54760D4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8393"/>
          <a:stretch/>
        </p:blipFill>
        <p:spPr bwMode="auto">
          <a:xfrm>
            <a:off x="6476585" y="1756007"/>
            <a:ext cx="5113337" cy="132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그림 1">
            <a:extLst>
              <a:ext uri="{FF2B5EF4-FFF2-40B4-BE49-F238E27FC236}">
                <a16:creationId xmlns:a16="http://schemas.microsoft.com/office/drawing/2014/main" xmlns="" id="{0AAE3164-B7ED-42D1-823E-01D73072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6585" y="3428999"/>
            <a:ext cx="5113337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8875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F3F41A-7389-4854-AE90-CEC1A895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1.6.2 </a:t>
            </a:r>
            <a:r>
              <a:rPr lang="ko-KR" altLang="en-US"/>
              <a:t>컴파일</a:t>
            </a:r>
          </a:p>
        </p:txBody>
      </p:sp>
      <p:pic>
        <p:nvPicPr>
          <p:cNvPr id="11266" name="그림 1">
            <a:extLst>
              <a:ext uri="{FF2B5EF4-FFF2-40B4-BE49-F238E27FC236}">
                <a16:creationId xmlns:a16="http://schemas.microsoft.com/office/drawing/2014/main" xmlns="" id="{D6A2D927-5A41-42AA-8972-CC3CE33C6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8505" y="1690688"/>
            <a:ext cx="57308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67" name="AutoShape 3">
            <a:extLst>
              <a:ext uri="{FF2B5EF4-FFF2-40B4-BE49-F238E27FC236}">
                <a16:creationId xmlns:a16="http://schemas.microsoft.com/office/drawing/2014/main" xmlns="" id="{F689A387-CEF7-4B26-BD7E-C3B10F861D4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13325" y="3054350"/>
            <a:ext cx="0" cy="3746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1268" name="그림 1">
            <a:extLst>
              <a:ext uri="{FF2B5EF4-FFF2-40B4-BE49-F238E27FC236}">
                <a16:creationId xmlns:a16="http://schemas.microsoft.com/office/drawing/2014/main" xmlns="" id="{7CCDCC9F-9231-40E2-8880-A15A6EB4C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8505" y="4383041"/>
            <a:ext cx="5113337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90572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FADFA3-E8EA-4F65-A4F4-B4BBDCF6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1.6.3 </a:t>
            </a:r>
            <a:r>
              <a:rPr lang="ko-KR" altLang="en-US"/>
              <a:t>실행</a:t>
            </a:r>
          </a:p>
        </p:txBody>
      </p:sp>
      <p:pic>
        <p:nvPicPr>
          <p:cNvPr id="12290" name="그림 1">
            <a:extLst>
              <a:ext uri="{FF2B5EF4-FFF2-40B4-BE49-F238E27FC236}">
                <a16:creationId xmlns:a16="http://schemas.microsoft.com/office/drawing/2014/main" xmlns="" id="{9988EBEF-7922-4563-AB1F-FC23E048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9983" y="1630363"/>
            <a:ext cx="5113337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그림 1">
            <a:extLst>
              <a:ext uri="{FF2B5EF4-FFF2-40B4-BE49-F238E27FC236}">
                <a16:creationId xmlns:a16="http://schemas.microsoft.com/office/drawing/2014/main" xmlns="" id="{A6802F2F-97D4-4BD6-AAF9-9C865368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9983" y="3600219"/>
            <a:ext cx="57308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그림 1">
            <a:extLst>
              <a:ext uri="{FF2B5EF4-FFF2-40B4-BE49-F238E27FC236}">
                <a16:creationId xmlns:a16="http://schemas.microsoft.com/office/drawing/2014/main" xmlns="" id="{CE15CF88-F01C-4FDD-821A-E5C87A142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7128" y="4846638"/>
            <a:ext cx="573087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73336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950872-DF2C-4D7F-A9B3-0FCB2266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1.6.3 </a:t>
            </a:r>
            <a:r>
              <a:rPr lang="ko-KR" altLang="en-US"/>
              <a:t>실행</a:t>
            </a:r>
          </a:p>
        </p:txBody>
      </p:sp>
      <p:pic>
        <p:nvPicPr>
          <p:cNvPr id="13314" name="그림 1">
            <a:extLst>
              <a:ext uri="{FF2B5EF4-FFF2-40B4-BE49-F238E27FC236}">
                <a16:creationId xmlns:a16="http://schemas.microsoft.com/office/drawing/2014/main" xmlns="" id="{B3A60F3A-1B40-4345-B951-1FCDA04FD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405" y="2100663"/>
            <a:ext cx="4810680" cy="200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그림 1">
            <a:extLst>
              <a:ext uri="{FF2B5EF4-FFF2-40B4-BE49-F238E27FC236}">
                <a16:creationId xmlns:a16="http://schemas.microsoft.com/office/drawing/2014/main" xmlns="" id="{F7DB5835-FF45-41A4-959B-542711EC9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1516" y="2100663"/>
            <a:ext cx="4810680" cy="200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CBAE69FB-D957-43F2-BEDA-A5CE28A32DB1}"/>
              </a:ext>
            </a:extLst>
          </p:cNvPr>
          <p:cNvCxnSpPr/>
          <p:nvPr/>
        </p:nvCxnSpPr>
        <p:spPr>
          <a:xfrm>
            <a:off x="994299" y="3062796"/>
            <a:ext cx="86113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6" name="그림 1">
            <a:extLst>
              <a:ext uri="{FF2B5EF4-FFF2-40B4-BE49-F238E27FC236}">
                <a16:creationId xmlns:a16="http://schemas.microsoft.com/office/drawing/2014/main" xmlns="" id="{0DB01FD1-8074-4AC4-8172-3B4920EFF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9333" y="4587728"/>
            <a:ext cx="573087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57179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FED7D7-DE5C-4779-AFA2-0C62D228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1.7 </a:t>
            </a:r>
            <a:r>
              <a:rPr lang="ko-KR" altLang="en-US" sz="4000"/>
              <a:t>이클립스에서 예제 작성</a:t>
            </a:r>
            <a:r>
              <a:rPr lang="en-US" altLang="ko-KR" sz="4000"/>
              <a:t>-</a:t>
            </a:r>
            <a:r>
              <a:rPr lang="ko-KR" altLang="en-US" sz="4000"/>
              <a:t>이클립스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41C40B0-27E3-47A1-B7C8-178D72AB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https://www.eclipse.org/downloads/packages/</a:t>
            </a:r>
            <a:endParaRPr lang="ko-KR" altLang="en-US"/>
          </a:p>
        </p:txBody>
      </p:sp>
      <p:pic>
        <p:nvPicPr>
          <p:cNvPr id="1026" name="그림 1">
            <a:extLst>
              <a:ext uri="{FF2B5EF4-FFF2-40B4-BE49-F238E27FC236}">
                <a16:creationId xmlns:a16="http://schemas.microsoft.com/office/drawing/2014/main" xmlns="" id="{32B33D28-FFD6-489C-BE27-6254A41A6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9176"/>
          <a:stretch/>
        </p:blipFill>
        <p:spPr bwMode="auto">
          <a:xfrm>
            <a:off x="1165256" y="2663302"/>
            <a:ext cx="5737225" cy="1154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그림 1">
            <a:extLst>
              <a:ext uri="{FF2B5EF4-FFF2-40B4-BE49-F238E27FC236}">
                <a16:creationId xmlns:a16="http://schemas.microsoft.com/office/drawing/2014/main" xmlns="" id="{BA323EA3-9B05-4ACB-96C6-87E7AB58B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7122" y="4199322"/>
            <a:ext cx="4000500" cy="1104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그림 1">
            <a:extLst>
              <a:ext uri="{FF2B5EF4-FFF2-40B4-BE49-F238E27FC236}">
                <a16:creationId xmlns:a16="http://schemas.microsoft.com/office/drawing/2014/main" xmlns="" id="{F2AA8A4C-B7BE-4D3F-98AB-FCC64C428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3138" y="4199322"/>
            <a:ext cx="4054475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30551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2350EC-DD09-47F6-A5DE-606D3382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1.7 </a:t>
            </a:r>
            <a:r>
              <a:rPr lang="ko-KR" altLang="en-US" sz="4000"/>
              <a:t>이클립스에서 예제 작성</a:t>
            </a:r>
            <a:r>
              <a:rPr lang="en-US" altLang="ko-KR" sz="4000"/>
              <a:t>-</a:t>
            </a:r>
            <a:r>
              <a:rPr lang="ko-KR" altLang="en-US" sz="4000"/>
              <a:t>이클립스 설치</a:t>
            </a:r>
          </a:p>
        </p:txBody>
      </p:sp>
      <p:pic>
        <p:nvPicPr>
          <p:cNvPr id="2050" name="그림 1">
            <a:extLst>
              <a:ext uri="{FF2B5EF4-FFF2-40B4-BE49-F238E27FC236}">
                <a16:creationId xmlns:a16="http://schemas.microsoft.com/office/drawing/2014/main" xmlns="" id="{A3BAB0C2-7B2A-4A06-9FC0-A955833ED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1064" y="2059888"/>
            <a:ext cx="443547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그림 1">
            <a:extLst>
              <a:ext uri="{FF2B5EF4-FFF2-40B4-BE49-F238E27FC236}">
                <a16:creationId xmlns:a16="http://schemas.microsoft.com/office/drawing/2014/main" xmlns="" id="{F1C76052-FEC1-4F69-812D-3FF8F50A5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5462" y="3293376"/>
            <a:ext cx="2255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4">
            <a:extLst>
              <a:ext uri="{FF2B5EF4-FFF2-40B4-BE49-F238E27FC236}">
                <a16:creationId xmlns:a16="http://schemas.microsoft.com/office/drawing/2014/main" xmlns="" id="{65170DC5-2420-4D78-A3E8-8DF6163ED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480" y="3216382"/>
            <a:ext cx="574675" cy="5349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0649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438CF7-D133-4E83-AACE-FA9C2219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1.7.2 </a:t>
            </a:r>
            <a:r>
              <a:rPr lang="ko-KR" altLang="en-US"/>
              <a:t>자바 소스 작성</a:t>
            </a:r>
            <a:r>
              <a:rPr lang="en-US" altLang="ko-KR"/>
              <a:t>-</a:t>
            </a:r>
            <a:r>
              <a:rPr lang="ko-KR" altLang="en-US"/>
              <a:t>자바 프로젝트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43B16EB-6B2F-4DAF-8CD1-DA220B3D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작업 표시줄의 이클립스 실행 아이콘을 클릭</a:t>
            </a:r>
            <a:endParaRPr lang="ko-KR" altLang="en-US"/>
          </a:p>
        </p:txBody>
      </p:sp>
      <p:pic>
        <p:nvPicPr>
          <p:cNvPr id="3074" name="그림 1">
            <a:extLst>
              <a:ext uri="{FF2B5EF4-FFF2-40B4-BE49-F238E27FC236}">
                <a16:creationId xmlns:a16="http://schemas.microsoft.com/office/drawing/2014/main" xmlns="" id="{302C26FF-3AE8-448F-B298-3EEDB19EF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8202" y="2667793"/>
            <a:ext cx="3291661" cy="170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그림 1">
            <a:extLst>
              <a:ext uri="{FF2B5EF4-FFF2-40B4-BE49-F238E27FC236}">
                <a16:creationId xmlns:a16="http://schemas.microsoft.com/office/drawing/2014/main" xmlns="" id="{FB8694BF-1CB8-4022-9C36-607AB5E7D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6822" y="2594319"/>
            <a:ext cx="5053923" cy="380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xmlns="" id="{71477747-4F94-4858-896C-B9401A5063AE}"/>
              </a:ext>
            </a:extLst>
          </p:cNvPr>
          <p:cNvSpPr/>
          <p:nvPr/>
        </p:nvSpPr>
        <p:spPr>
          <a:xfrm>
            <a:off x="8416031" y="5868140"/>
            <a:ext cx="417251" cy="3088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1473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438CF7-D133-4E83-AACE-FA9C2219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1.7.2 </a:t>
            </a:r>
            <a:r>
              <a:rPr lang="ko-KR" altLang="en-US"/>
              <a:t>자바 소스 작성</a:t>
            </a:r>
            <a:r>
              <a:rPr lang="en-US" altLang="ko-KR"/>
              <a:t>-</a:t>
            </a:r>
            <a:r>
              <a:rPr lang="ko-KR" altLang="en-US"/>
              <a:t>자바 프로젝트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43B16EB-6B2F-4DAF-8CD1-DA220B3D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ko-KR"/>
              <a:t>Project Explorer </a:t>
            </a:r>
            <a:r>
              <a:rPr lang="ko-KR" altLang="ko-KR"/>
              <a:t>창의 빈 곳에 마우스 오른쪽을 누르고 단축 메뉴에서 </a:t>
            </a:r>
            <a:r>
              <a:rPr lang="x-none" altLang="ko-KR" b="1"/>
              <a:t>[New → Project]</a:t>
            </a:r>
            <a:r>
              <a:rPr lang="ko-KR" altLang="ko-KR"/>
              <a:t>를 선택</a:t>
            </a:r>
            <a:endParaRPr lang="ko-KR" altLang="en-US"/>
          </a:p>
        </p:txBody>
      </p:sp>
      <p:pic>
        <p:nvPicPr>
          <p:cNvPr id="4098" name="그림 1">
            <a:extLst>
              <a:ext uri="{FF2B5EF4-FFF2-40B4-BE49-F238E27FC236}">
                <a16:creationId xmlns:a16="http://schemas.microsoft.com/office/drawing/2014/main" xmlns="" id="{912941EA-641C-49B6-B364-F46D5F3F9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9881" y="2818985"/>
            <a:ext cx="4872172" cy="367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그림 1">
            <a:extLst>
              <a:ext uri="{FF2B5EF4-FFF2-40B4-BE49-F238E27FC236}">
                <a16:creationId xmlns:a16="http://schemas.microsoft.com/office/drawing/2014/main" xmlns="" id="{A8CD4CCB-A6F4-40CE-975A-45B3A7BA4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1820" y="2818985"/>
            <a:ext cx="3614537" cy="301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029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DD5CE0A9-D8E1-4FC8-B0A3-35B86E46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1.1. </a:t>
            </a:r>
            <a:r>
              <a:rPr lang="ko-KR" altLang="en-US"/>
              <a:t>프로그램과 프로그래밍 언어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D70EBDF-0DAC-4F17-B92E-BA0B740B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프로그램</a:t>
            </a:r>
            <a:r>
              <a:rPr lang="en-US" altLang="ko-KR" sz="2400"/>
              <a:t>(Program)</a:t>
            </a:r>
            <a:r>
              <a:rPr lang="ko-KR" altLang="en-US" sz="2400"/>
              <a:t>이란</a:t>
            </a:r>
            <a:r>
              <a:rPr lang="en-US" altLang="ko-KR" sz="2400"/>
              <a:t>? </a:t>
            </a:r>
            <a:br>
              <a:rPr lang="en-US" altLang="ko-KR" sz="2400"/>
            </a:br>
            <a:r>
              <a:rPr lang="ko-KR" altLang="en-US" sz="2000" smtClean="0"/>
              <a:t>컴퓨터상에서 </a:t>
            </a:r>
            <a:r>
              <a:rPr lang="ko-KR" altLang="en-US" sz="2000"/>
              <a:t>어떤 일을 처리하려는 목적으로</a:t>
            </a:r>
            <a:r>
              <a:rPr lang="en-US" altLang="ko-KR" sz="2000"/>
              <a:t>, </a:t>
            </a:r>
            <a:r>
              <a:rPr lang="ko-KR" altLang="en-US" sz="2000"/>
              <a:t>개발자가 프로그래밍 언어를 사용하여 어떻게 처리할 것인지를 기술한 </a:t>
            </a:r>
            <a:r>
              <a:rPr lang="ko-KR" altLang="en-US" sz="2000" smtClean="0"/>
              <a:t>것</a:t>
            </a:r>
            <a:r>
              <a:rPr lang="ko-KR" altLang="en-US" sz="2000" smtClean="0"/>
              <a:t>입니다</a:t>
            </a:r>
            <a:r>
              <a:rPr lang="en-US" altLang="ko-KR" sz="2000" smtClean="0"/>
              <a:t>.</a:t>
            </a:r>
            <a:endParaRPr lang="en-US" altLang="ko-KR" sz="2000"/>
          </a:p>
          <a:p>
            <a:r>
              <a:rPr lang="ko-KR" altLang="en-US" sz="2400"/>
              <a:t>라면을 끓이는 기능을 처리하는 프로그램은 다음과 같은 순서로 명령들을 </a:t>
            </a:r>
            <a:r>
              <a:rPr lang="ko-KR" altLang="en-US" sz="2400" smtClean="0"/>
              <a:t>구현합니다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D360E99-EFD9-438A-8ABF-2E682792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54" y="3707294"/>
            <a:ext cx="6871316" cy="239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2480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43C7E1-CB22-4EB3-BD1F-6A6281F2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1.7.2 </a:t>
            </a:r>
            <a:r>
              <a:rPr lang="ko-KR" altLang="en-US"/>
              <a:t>자바 소스 작성</a:t>
            </a:r>
            <a:r>
              <a:rPr lang="en-US" altLang="ko-KR"/>
              <a:t>-</a:t>
            </a:r>
            <a:r>
              <a:rPr lang="ko-KR" altLang="en-US"/>
              <a:t>자바 프로젝트 작성</a:t>
            </a:r>
          </a:p>
        </p:txBody>
      </p:sp>
      <p:pic>
        <p:nvPicPr>
          <p:cNvPr id="5122" name="그림 1">
            <a:extLst>
              <a:ext uri="{FF2B5EF4-FFF2-40B4-BE49-F238E27FC236}">
                <a16:creationId xmlns:a16="http://schemas.microsoft.com/office/drawing/2014/main" xmlns="" id="{80F9D167-D602-4D6F-BCC5-5949E46CE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6717" y="1690688"/>
            <a:ext cx="2930123" cy="205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그림 1">
            <a:extLst>
              <a:ext uri="{FF2B5EF4-FFF2-40B4-BE49-F238E27FC236}">
                <a16:creationId xmlns:a16="http://schemas.microsoft.com/office/drawing/2014/main" xmlns="" id="{C9087C59-02E9-4080-AB45-F044FAFED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6717" y="4034392"/>
            <a:ext cx="4140892" cy="120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">
            <a:extLst>
              <a:ext uri="{FF2B5EF4-FFF2-40B4-BE49-F238E27FC236}">
                <a16:creationId xmlns:a16="http://schemas.microsoft.com/office/drawing/2014/main" xmlns="" id="{9C89AF14-BBED-4369-BE26-55738900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878" y="1690688"/>
            <a:ext cx="3400936" cy="489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48717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2AE56C-E8A4-4D61-A602-9857E209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1.7.2 </a:t>
            </a:r>
            <a:r>
              <a:rPr lang="ko-KR" altLang="en-US" sz="4000"/>
              <a:t>자바 소스 작성</a:t>
            </a:r>
            <a:r>
              <a:rPr lang="en-US" altLang="ko-KR" sz="4000"/>
              <a:t>-</a:t>
            </a:r>
            <a:r>
              <a:rPr lang="ko-KR" altLang="en-US" sz="4000"/>
              <a:t>자바 소스 파일 생성</a:t>
            </a:r>
          </a:p>
        </p:txBody>
      </p:sp>
      <p:pic>
        <p:nvPicPr>
          <p:cNvPr id="6146" name="그림 1">
            <a:extLst>
              <a:ext uri="{FF2B5EF4-FFF2-40B4-BE49-F238E27FC236}">
                <a16:creationId xmlns:a16="http://schemas.microsoft.com/office/drawing/2014/main" xmlns="" id="{370821B6-5DEE-4396-9360-0EB201140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3085" y="1690688"/>
            <a:ext cx="7384915" cy="416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그림 1">
            <a:extLst>
              <a:ext uri="{FF2B5EF4-FFF2-40B4-BE49-F238E27FC236}">
                <a16:creationId xmlns:a16="http://schemas.microsoft.com/office/drawing/2014/main" xmlns="" id="{CCC773C0-F776-411E-AE86-233B2196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7151" y="2228570"/>
            <a:ext cx="3771467" cy="444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21888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F8A0BE-3E6B-4B07-8F1C-75BD887F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1.7.2 </a:t>
            </a:r>
            <a:r>
              <a:rPr lang="ko-KR" altLang="en-US" sz="4000"/>
              <a:t>자바 소스 작성</a:t>
            </a:r>
            <a:r>
              <a:rPr lang="en-US" altLang="ko-KR" sz="4000"/>
              <a:t>-</a:t>
            </a:r>
            <a:r>
              <a:rPr lang="ko-KR" altLang="en-US" sz="4000"/>
              <a:t>자바 소스 파일 생성</a:t>
            </a:r>
          </a:p>
        </p:txBody>
      </p:sp>
      <p:pic>
        <p:nvPicPr>
          <p:cNvPr id="7170" name="그림 1">
            <a:extLst>
              <a:ext uri="{FF2B5EF4-FFF2-40B4-BE49-F238E27FC236}">
                <a16:creationId xmlns:a16="http://schemas.microsoft.com/office/drawing/2014/main" xmlns="" id="{B5C70A80-7553-48B3-BC26-703CD0D68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3892" y="1707119"/>
            <a:ext cx="5737225" cy="163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01-53">
            <a:extLst>
              <a:ext uri="{FF2B5EF4-FFF2-40B4-BE49-F238E27FC236}">
                <a16:creationId xmlns:a16="http://schemas.microsoft.com/office/drawing/2014/main" xmlns="" id="{A1E798F8-E3F4-45AE-8206-73D625E1A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3891" y="3625265"/>
            <a:ext cx="7661877" cy="27400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4466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8520E8-5D94-46F5-9D94-D31F8AD2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1.7.3 </a:t>
            </a:r>
            <a:r>
              <a:rPr lang="ko-KR" altLang="en-US"/>
              <a:t>컴파일</a:t>
            </a:r>
          </a:p>
        </p:txBody>
      </p:sp>
      <p:pic>
        <p:nvPicPr>
          <p:cNvPr id="8194" name="Picture 2" descr="01-53">
            <a:extLst>
              <a:ext uri="{FF2B5EF4-FFF2-40B4-BE49-F238E27FC236}">
                <a16:creationId xmlns:a16="http://schemas.microsoft.com/office/drawing/2014/main" xmlns="" id="{06D79773-11AB-4139-B23E-E83009496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5636"/>
            <a:ext cx="5730875" cy="2049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01-52">
            <a:extLst>
              <a:ext uri="{FF2B5EF4-FFF2-40B4-BE49-F238E27FC236}">
                <a16:creationId xmlns:a16="http://schemas.microsoft.com/office/drawing/2014/main" xmlns="" id="{14A2EBF1-994B-4F7C-9AC2-DD73CC623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197" y="3798022"/>
            <a:ext cx="5730875" cy="2035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01-54">
            <a:extLst>
              <a:ext uri="{FF2B5EF4-FFF2-40B4-BE49-F238E27FC236}">
                <a16:creationId xmlns:a16="http://schemas.microsoft.com/office/drawing/2014/main" xmlns="" id="{6AC339BA-28A0-48FB-8122-FC5E9695A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7415" y="4394446"/>
            <a:ext cx="6226320" cy="222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xmlns="" id="{64619FD5-2C46-4A33-9A98-F36827FD0E11}"/>
              </a:ext>
            </a:extLst>
          </p:cNvPr>
          <p:cNvSpPr/>
          <p:nvPr/>
        </p:nvSpPr>
        <p:spPr>
          <a:xfrm rot="10800000">
            <a:off x="3521642" y="5168262"/>
            <a:ext cx="363984" cy="6790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814DB72-D314-4E40-AA6C-A154DBDB7356}"/>
              </a:ext>
            </a:extLst>
          </p:cNvPr>
          <p:cNvSpPr txBox="1"/>
          <p:nvPr/>
        </p:nvSpPr>
        <p:spPr>
          <a:xfrm>
            <a:off x="3567449" y="481560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; </a:t>
            </a:r>
            <a:r>
              <a:rPr lang="ko-KR" altLang="en-US">
                <a:solidFill>
                  <a:srgbClr val="FF0000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xmlns="" val="471232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CAE961-4591-42AB-B616-A0D07383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1.7.4 </a:t>
            </a:r>
            <a:r>
              <a:rPr lang="ko-KR" altLang="en-US"/>
              <a:t>실행</a:t>
            </a:r>
          </a:p>
        </p:txBody>
      </p:sp>
      <p:pic>
        <p:nvPicPr>
          <p:cNvPr id="9218" name="그림 1">
            <a:extLst>
              <a:ext uri="{FF2B5EF4-FFF2-40B4-BE49-F238E27FC236}">
                <a16:creationId xmlns:a16="http://schemas.microsoft.com/office/drawing/2014/main" xmlns="" id="{6BB746AC-78E5-459A-9395-9A685868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8092" y="1537425"/>
            <a:ext cx="6335888" cy="439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그림 1">
            <a:extLst>
              <a:ext uri="{FF2B5EF4-FFF2-40B4-BE49-F238E27FC236}">
                <a16:creationId xmlns:a16="http://schemas.microsoft.com/office/drawing/2014/main" xmlns="" id="{FDE6C8FB-C8CA-4795-8AE0-D0422B44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77707"/>
            <a:ext cx="5729287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01-58">
            <a:extLst>
              <a:ext uri="{FF2B5EF4-FFF2-40B4-BE49-F238E27FC236}">
                <a16:creationId xmlns:a16="http://schemas.microsoft.com/office/drawing/2014/main" xmlns="" id="{81FEFD09-3595-4B0F-B554-1B8EB578B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8092" y="6046297"/>
            <a:ext cx="3109003" cy="4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97D19727-2147-4B8C-B9C3-26FD20F94149}"/>
              </a:ext>
            </a:extLst>
          </p:cNvPr>
          <p:cNvSpPr/>
          <p:nvPr/>
        </p:nvSpPr>
        <p:spPr>
          <a:xfrm>
            <a:off x="7283980" y="4509856"/>
            <a:ext cx="1185317" cy="6658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BAD004-E217-488D-89AE-4944040C3604}"/>
              </a:ext>
            </a:extLst>
          </p:cNvPr>
          <p:cNvCxnSpPr>
            <a:cxnSpLocks/>
          </p:cNvCxnSpPr>
          <p:nvPr/>
        </p:nvCxnSpPr>
        <p:spPr>
          <a:xfrm flipV="1">
            <a:off x="5637320" y="4927107"/>
            <a:ext cx="1646660" cy="3934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CC718321-D951-44A1-BD5C-BDF73BD86DE2}"/>
              </a:ext>
            </a:extLst>
          </p:cNvPr>
          <p:cNvSpPr/>
          <p:nvPr/>
        </p:nvSpPr>
        <p:spPr>
          <a:xfrm>
            <a:off x="1580225" y="5930283"/>
            <a:ext cx="772358" cy="719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534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883DC8-277B-4559-A847-17BF00F8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1.1. </a:t>
            </a:r>
            <a:r>
              <a:rPr lang="ko-KR" altLang="en-US"/>
              <a:t>프로그램과 프로그래밍 언어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B972E3-BC87-4FA4-AB1B-5129D123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프로그램을 구현하는 언어</a:t>
            </a:r>
            <a:endParaRPr lang="en-US" altLang="ko-KR"/>
          </a:p>
          <a:p>
            <a:pPr marL="457200" lvl="1" indent="0">
              <a:buNone/>
            </a:pPr>
            <a:endParaRPr lang="ko-KR" altLang="en-US"/>
          </a:p>
        </p:txBody>
      </p:sp>
      <p:pic>
        <p:nvPicPr>
          <p:cNvPr id="1026" name="그림 1">
            <a:extLst>
              <a:ext uri="{FF2B5EF4-FFF2-40B4-BE49-F238E27FC236}">
                <a16:creationId xmlns:a16="http://schemas.microsoft.com/office/drawing/2014/main" xmlns="" id="{F6824447-8F7F-444F-A89C-93651A71F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7738" y="2370408"/>
            <a:ext cx="8952806" cy="380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25286A-A575-447A-88DE-FF644232C810}"/>
              </a:ext>
            </a:extLst>
          </p:cNvPr>
          <p:cNvSpPr txBox="1"/>
          <p:nvPr/>
        </p:nvSpPr>
        <p:spPr>
          <a:xfrm>
            <a:off x="1349406" y="6418555"/>
            <a:ext cx="465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프로그래밍 언어 순위</a:t>
            </a:r>
            <a:r>
              <a:rPr lang="en-US" altLang="ko-KR" sz="1200"/>
              <a:t>(</a:t>
            </a:r>
            <a:r>
              <a:rPr lang="ko-KR" altLang="en-US" sz="1200"/>
              <a:t>출처</a:t>
            </a:r>
            <a:r>
              <a:rPr lang="en-US" altLang="ko-KR" sz="1200"/>
              <a:t>: https://www.tiobe.com/tiobe-index/)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147280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18281E-BC38-4EE2-9E4E-F2665D54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/>
              <a:t>자바의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06E16FE-C83A-47C8-A980-DEAD8348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1990</a:t>
            </a:r>
            <a:r>
              <a:rPr lang="ko-KR" altLang="en-US"/>
              <a:t>년말 가전제품에서 동작하는 언어 개발</a:t>
            </a:r>
            <a:r>
              <a:rPr lang="en-US" altLang="ko-KR"/>
              <a:t>-</a:t>
            </a:r>
            <a:r>
              <a:rPr lang="ko-KR" altLang="en-US"/>
              <a:t>오크</a:t>
            </a:r>
            <a:r>
              <a:rPr lang="en-US" altLang="ko-KR"/>
              <a:t>(Oak)</a:t>
            </a:r>
          </a:p>
          <a:p>
            <a:r>
              <a:rPr lang="en-US" altLang="ko-KR"/>
              <a:t>1995</a:t>
            </a:r>
            <a:r>
              <a:rPr lang="ko-KR" altLang="en-US"/>
              <a:t>년 자바</a:t>
            </a:r>
            <a:r>
              <a:rPr lang="en-US" altLang="ko-KR"/>
              <a:t>(Java) 1.0 </a:t>
            </a:r>
            <a:r>
              <a:rPr lang="ko-KR" altLang="en-US"/>
              <a:t>버전 발표</a:t>
            </a:r>
            <a:endParaRPr lang="en-US" altLang="ko-KR"/>
          </a:p>
          <a:p>
            <a:r>
              <a:rPr lang="en-US" altLang="ko-KR"/>
              <a:t>2000</a:t>
            </a:r>
            <a:r>
              <a:rPr lang="ko-KR" altLang="en-US"/>
              <a:t>년대 중반이후 가장 많이 사용하는 프로그래밍 언어</a:t>
            </a:r>
            <a:endParaRPr lang="en-US" altLang="ko-KR"/>
          </a:p>
          <a:p>
            <a:r>
              <a:rPr lang="en-US" altLang="ko-KR"/>
              <a:t>GPL(General</a:t>
            </a:r>
            <a:r>
              <a:rPr lang="ko-KR" altLang="en-US"/>
              <a:t> </a:t>
            </a:r>
            <a:r>
              <a:rPr lang="en-US" altLang="ko-KR"/>
              <a:t>Public</a:t>
            </a:r>
            <a:r>
              <a:rPr lang="ko-KR" altLang="en-US"/>
              <a:t> </a:t>
            </a:r>
            <a:r>
              <a:rPr lang="en-US" altLang="ko-KR"/>
              <a:t>License)</a:t>
            </a:r>
            <a:r>
              <a:rPr lang="ko-KR" altLang="en-US"/>
              <a:t> 라이선스</a:t>
            </a:r>
            <a:endParaRPr lang="en-US" altLang="ko-KR"/>
          </a:p>
          <a:p>
            <a:r>
              <a:rPr lang="en-US" altLang="ko-KR"/>
              <a:t>2009</a:t>
            </a:r>
            <a:r>
              <a:rPr lang="ko-KR" altLang="en-US"/>
              <a:t>년 오라클</a:t>
            </a:r>
            <a:r>
              <a:rPr lang="en-US" altLang="ko-KR"/>
              <a:t>(Oracle)</a:t>
            </a:r>
            <a:r>
              <a:rPr lang="ko-KR" altLang="en-US"/>
              <a:t>로 인수합병</a:t>
            </a:r>
            <a:endParaRPr lang="en-US" altLang="ko-KR"/>
          </a:p>
          <a:p>
            <a:r>
              <a:rPr lang="en-US" altLang="ko-KR"/>
              <a:t>2019</a:t>
            </a:r>
            <a:r>
              <a:rPr lang="ko-KR" altLang="en-US"/>
              <a:t>년부터 유료화 정책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9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B3367B-77CE-46EE-8892-0D81DE7D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프로그램 개발 순서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B5C8BE9-86CF-4AAA-9676-1B34A36A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" y="1690688"/>
            <a:ext cx="2521181" cy="4141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56B8500-C340-456E-8948-6C68C04B3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62" y="1878591"/>
            <a:ext cx="4442845" cy="27739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45A2825-C0E3-4599-8D76-2833A53C70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4" r="6458"/>
          <a:stretch/>
        </p:blipFill>
        <p:spPr>
          <a:xfrm>
            <a:off x="7039992" y="1878591"/>
            <a:ext cx="3160450" cy="38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139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367EA4-2873-44A3-9136-392E1AFF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1.3.3 </a:t>
            </a:r>
            <a:r>
              <a:rPr lang="ko-KR" altLang="en-US"/>
              <a:t>자바 실행 파일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40DDD9C-6594-419A-A53B-AB1343B5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88" y="1748647"/>
            <a:ext cx="6426614" cy="33607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67A52F1-67C5-4A85-A84E-A9DFCE975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517" y="1690688"/>
            <a:ext cx="2679500" cy="461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734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6BA697-2C54-415B-B99A-54577E28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1.4.1 JVM</a:t>
            </a:r>
            <a:r>
              <a:rPr lang="ko-KR" altLang="en-US"/>
              <a:t>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8A2EA4D-EC19-4995-90DA-74EE0EA7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47" y="1880629"/>
            <a:ext cx="4338682" cy="39041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E8D7C11-1188-4E3F-8396-7BD6434D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78" y="1880629"/>
            <a:ext cx="5035561" cy="2815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2A614E1-157D-4B78-A624-809B1813445A}"/>
              </a:ext>
            </a:extLst>
          </p:cNvPr>
          <p:cNvSpPr txBox="1"/>
          <p:nvPr/>
        </p:nvSpPr>
        <p:spPr>
          <a:xfrm>
            <a:off x="1740023" y="597467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자바 실행 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304AD7-3659-4328-8557-668B25BFF8E4}"/>
              </a:ext>
            </a:extLst>
          </p:cNvPr>
          <p:cNvSpPr txBox="1"/>
          <p:nvPr/>
        </p:nvSpPr>
        <p:spPr>
          <a:xfrm>
            <a:off x="6985645" y="5877017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</a:t>
            </a:r>
            <a:r>
              <a:rPr lang="ko-KR" altLang="en-US"/>
              <a:t> 실행 구조</a:t>
            </a:r>
          </a:p>
        </p:txBody>
      </p:sp>
    </p:spTree>
    <p:extLst>
      <p:ext uri="{BB962C8B-B14F-4D97-AF65-F5344CB8AC3E}">
        <p14:creationId xmlns:p14="http://schemas.microsoft.com/office/powerpoint/2010/main" xmlns="" val="186964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375D10-702B-4AF5-AF7B-BEB7BFA6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1.4.2 JVM </a:t>
            </a:r>
            <a:r>
              <a:rPr lang="ko-KR" altLang="en-US"/>
              <a:t>실행 환경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FCA04FE-A704-4D46-9C04-BA7E6949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732" y="1690688"/>
            <a:ext cx="5145410" cy="48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917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359</Words>
  <Application>Microsoft Office PowerPoint</Application>
  <PresentationFormat>사용자 지정</PresentationFormat>
  <Paragraphs>68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슬라이드 1</vt:lpstr>
      <vt:lpstr>01 자바 소개 및        개발환경 구축</vt:lpstr>
      <vt:lpstr>1.1. 프로그램과 프로그래밍 언어 </vt:lpstr>
      <vt:lpstr>1.1. 프로그램과 프로그래밍 언어 </vt:lpstr>
      <vt:lpstr>1.2 자바의 역사</vt:lpstr>
      <vt:lpstr>1.3 프로그램 개발 순서</vt:lpstr>
      <vt:lpstr>1.3.3 자바 실행 파일</vt:lpstr>
      <vt:lpstr>1.4.1 JVM 개요</vt:lpstr>
      <vt:lpstr>1.4.2 JVM 실행 환경</vt:lpstr>
      <vt:lpstr>1.4.2 JVM 실행 환경</vt:lpstr>
      <vt:lpstr>1.5.1 자바 플랫폼</vt:lpstr>
      <vt:lpstr>1.5.2 JDK 설치</vt:lpstr>
      <vt:lpstr>1.5.2 JDK Documentation</vt:lpstr>
      <vt:lpstr>1.5.2 JDK 설치</vt:lpstr>
      <vt:lpstr>1.5.2 JDK 설치</vt:lpstr>
      <vt:lpstr>1.5.3 자바 환경 설정</vt:lpstr>
      <vt:lpstr>1.5.3 자바 환경 설정</vt:lpstr>
      <vt:lpstr>1.5.3 자바 환경 설정</vt:lpstr>
      <vt:lpstr>1.5.3 자바 환경 설정</vt:lpstr>
      <vt:lpstr>1.5.4 자바 개발 도구</vt:lpstr>
      <vt:lpstr>1.6 메모장에서 예제 작성 – 자바 소스파일</vt:lpstr>
      <vt:lpstr>1.6.2 컴파일</vt:lpstr>
      <vt:lpstr>1.6.2 컴파일</vt:lpstr>
      <vt:lpstr>1.6.3 실행</vt:lpstr>
      <vt:lpstr>1.6.3 실행</vt:lpstr>
      <vt:lpstr>1.7 이클립스에서 예제 작성-이클립스 설치</vt:lpstr>
      <vt:lpstr>1.7 이클립스에서 예제 작성-이클립스 설치</vt:lpstr>
      <vt:lpstr>1.7.2 자바 소스 작성-자바 프로젝트 작성</vt:lpstr>
      <vt:lpstr>1.7.2 자바 소스 작성-자바 프로젝트 작성</vt:lpstr>
      <vt:lpstr>1.7.2 자바 소스 작성-자바 프로젝트 작성</vt:lpstr>
      <vt:lpstr>1.7.2 자바 소스 작성-자바 소스 파일 생성</vt:lpstr>
      <vt:lpstr>1.7.2 자바 소스 작성-자바 소스 파일 생성</vt:lpstr>
      <vt:lpstr>1.7.3 컴파일</vt:lpstr>
      <vt:lpstr>1.7.4 실행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오정임 오정임</dc:creator>
  <cp:lastModifiedBy>purum</cp:lastModifiedBy>
  <cp:revision>68</cp:revision>
  <dcterms:created xsi:type="dcterms:W3CDTF">2019-03-25T11:26:05Z</dcterms:created>
  <dcterms:modified xsi:type="dcterms:W3CDTF">2019-10-04T08:45:27Z</dcterms:modified>
</cp:coreProperties>
</file>