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82" r:id="rId5"/>
    <p:sldId id="266" r:id="rId6"/>
    <p:sldId id="267" r:id="rId7"/>
    <p:sldId id="268" r:id="rId8"/>
    <p:sldId id="269" r:id="rId9"/>
    <p:sldId id="270" r:id="rId10"/>
    <p:sldId id="271" r:id="rId11"/>
    <p:sldId id="284" r:id="rId12"/>
    <p:sldId id="297" r:id="rId13"/>
    <p:sldId id="292" r:id="rId14"/>
    <p:sldId id="294" r:id="rId15"/>
    <p:sldId id="295" r:id="rId16"/>
    <p:sldId id="296" r:id="rId17"/>
    <p:sldId id="258" r:id="rId18"/>
    <p:sldId id="272" r:id="rId19"/>
    <p:sldId id="273" r:id="rId20"/>
    <p:sldId id="274" r:id="rId21"/>
    <p:sldId id="276" r:id="rId22"/>
    <p:sldId id="277" r:id="rId23"/>
    <p:sldId id="293" r:id="rId24"/>
    <p:sldId id="301" r:id="rId25"/>
    <p:sldId id="285" r:id="rId26"/>
    <p:sldId id="259" r:id="rId27"/>
    <p:sldId id="302" r:id="rId28"/>
    <p:sldId id="275" r:id="rId29"/>
    <p:sldId id="278" r:id="rId30"/>
    <p:sldId id="279" r:id="rId31"/>
    <p:sldId id="280" r:id="rId32"/>
    <p:sldId id="298" r:id="rId33"/>
    <p:sldId id="300" r:id="rId34"/>
    <p:sldId id="287" r:id="rId35"/>
    <p:sldId id="260" r:id="rId36"/>
    <p:sldId id="281" r:id="rId37"/>
    <p:sldId id="288" r:id="rId38"/>
    <p:sldId id="262" r:id="rId39"/>
    <p:sldId id="289" r:id="rId40"/>
    <p:sldId id="290" r:id="rId41"/>
    <p:sldId id="299" r:id="rId42"/>
    <p:sldId id="264" r:id="rId43"/>
    <p:sldId id="29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A6989-C061-46E3-890B-70C48A140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FDAAFB-8651-443B-9F3D-8C76658E2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034C2-059B-4254-A7D5-AAEAB743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975C-82CC-45F6-B4AC-433965A4123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F31AE-65A2-46A4-80F7-8783077A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8169B-6D5C-485A-B0DA-9420770B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4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E84F3-D2B1-4C01-A54E-653A6E0B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10EC45-0E5A-4CC1-AA51-CD5A73BA2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F6181-0C30-458D-BDC6-976EFB3C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975C-82CC-45F6-B4AC-433965A4123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27B77-D20A-46AF-B194-B203FA86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B22C9-643E-4E7C-9D49-12C3C158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8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594A4B-DC31-4002-85AD-4DFCFA330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B59993-8A25-4967-8C00-E20C5137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71E14-E5BB-4DFB-855E-F6CC92EC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975C-82CC-45F6-B4AC-433965A4123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5F0E5-93FB-4913-9022-7A7C2297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3BF04-B6D6-4639-A20E-4E854809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9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3D07-49E5-4010-B8B7-DAE5CD29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365125"/>
            <a:ext cx="11515344" cy="6864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A88BB-01DF-4107-AF61-49C4C184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10A09-A057-464F-B119-F0A3931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472" y="6369834"/>
            <a:ext cx="2743200" cy="365125"/>
          </a:xfrm>
        </p:spPr>
        <p:txBody>
          <a:bodyPr/>
          <a:lstStyle/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8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352AD-FD6A-41F7-AB64-F58EAA53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8742E-CEFD-47AA-94E5-95F0F0E1E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F5C7B-5A33-46D7-A34B-3C1EBE2A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975C-82CC-45F6-B4AC-433965A4123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5E861-F6D2-4409-BDF5-61627CF3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ECFA2-F8EE-40D9-8D51-F9100F42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0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E2AE6-13B7-4E0E-BC08-2B874B57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26043-4CD3-4726-97DD-8F3EB6A2E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14E4C-6423-4924-B80C-07DD2C9B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D8289-67CE-4F66-9636-EA4B0EE1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975C-82CC-45F6-B4AC-433965A4123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8BBFE-5011-4940-939A-52947006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09026-40D5-4A9B-8990-8E95C35D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E7183-CD24-463D-A1E0-798A3462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58F40-2860-4B57-90BD-45B49C36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8BDFA-9874-4332-857F-63AF0FE4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CB47A0-BF97-421D-B93D-2E5D30356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99BE85-4463-482D-91FA-938A366E4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E4BF7E-D8AD-4DBA-98B6-A0C14637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975C-82CC-45F6-B4AC-433965A4123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230BC-031B-48A5-BF5B-F9213844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1F7E63-B701-4A43-9B83-FA762B01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7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2331A-6370-47CB-947E-837C7110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598F6C-3FCC-4326-BE43-613F6379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975C-82CC-45F6-B4AC-433965A4123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77B9C7-F220-43D8-A2EE-848D7662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34FAAB-F3ED-455A-BEF7-50042C2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6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AB4B85-F502-42A2-A02D-3E0A5772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975C-82CC-45F6-B4AC-433965A4123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95DF1D-486D-42F9-AB52-3F5C399F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C48EF-55E7-4D27-8E6F-997AB5BD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5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D2986-FAD0-4083-A6A8-504E7817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55B45-4C89-4F1D-95D7-32651E4D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0DF67-51E8-4DEA-A95C-6CDF59F5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37BC1-A3C0-4D8C-B792-CC131B8E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975C-82CC-45F6-B4AC-433965A4123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CC850-20CB-42B1-89DD-09097014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C6ED6-1E92-4D2A-A5F4-FAFA7F9F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1F9D5-8F62-4AB6-8104-214361EB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518C15-9FE5-4044-B0BB-437A910B7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266C3A-EEE6-4099-8CFE-3F32FD349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6E90E5-3DEE-41E4-B003-7F0DE6C0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975C-82CC-45F6-B4AC-433965A4123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2A586-38E5-4B88-83EF-A099180A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414F8-8058-4666-A597-8E6AFF17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1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13D2D2-8CBE-48E0-B3A7-34114300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39DC2-6B62-4A86-BAFB-A85AB847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A5DFC-FDF7-4DAB-8B7F-E83779AB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975C-82CC-45F6-B4AC-433965A4123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143D2-2160-4161-82E5-C06802616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11157-DE05-4989-904F-0AB9929D5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C6FA-4AF9-473F-B29B-0988916E3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4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CFB-1A9B-4AAD-B6D4-6E66D9355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E8726-E544-41F8-8F01-447046541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/>
              <a:t>지능 물류 빅데이터 연구소 이상현</a:t>
            </a:r>
          </a:p>
        </p:txBody>
      </p:sp>
    </p:spTree>
    <p:extLst>
      <p:ext uri="{BB962C8B-B14F-4D97-AF65-F5344CB8AC3E}">
        <p14:creationId xmlns:p14="http://schemas.microsoft.com/office/powerpoint/2010/main" val="251230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최소 지폐 수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/>
          <a:p>
            <a:r>
              <a:rPr lang="ko-KR" altLang="en-US" dirty="0"/>
              <a:t>상품 가격 </a:t>
            </a:r>
            <a:r>
              <a:rPr lang="en-US" altLang="ko-KR" dirty="0"/>
              <a:t>152,365</a:t>
            </a:r>
            <a:r>
              <a:rPr lang="ko-KR" altLang="en-US" dirty="0"/>
              <a:t>원을 지불하기 위해 필요한 최소 지폐 장수는 아래와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만원 </a:t>
            </a:r>
            <a:r>
              <a:rPr lang="en-US" altLang="ko-KR" dirty="0"/>
              <a:t>* 3</a:t>
            </a:r>
            <a:r>
              <a:rPr lang="ko-KR" altLang="en-US" dirty="0"/>
              <a:t>장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만원 </a:t>
            </a:r>
            <a:r>
              <a:rPr lang="en-US" altLang="ko-KR" dirty="0"/>
              <a:t>* 0</a:t>
            </a:r>
            <a:r>
              <a:rPr lang="ko-KR" altLang="en-US" dirty="0"/>
              <a:t>장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천원 </a:t>
            </a:r>
            <a:r>
              <a:rPr lang="en-US" altLang="ko-KR" dirty="0"/>
              <a:t>* 0</a:t>
            </a:r>
            <a:r>
              <a:rPr lang="ko-KR" altLang="en-US" dirty="0"/>
              <a:t>장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천원 </a:t>
            </a:r>
            <a:r>
              <a:rPr lang="en-US" altLang="ko-KR" dirty="0"/>
              <a:t>* 2</a:t>
            </a:r>
            <a:r>
              <a:rPr lang="ko-KR" altLang="en-US" dirty="0"/>
              <a:t>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천원 미만은 할인하고 임의의 금액을 지불하기 위해 필요한 지폐 장수를 구하는 프로그램을 작성하세요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31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CFB-1A9B-4AAD-B6D4-6E66D9355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26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수치 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/>
          <a:p>
            <a:r>
              <a:rPr lang="en-US" altLang="ko-KR" dirty="0"/>
              <a:t>0 </a:t>
            </a:r>
            <a:r>
              <a:rPr lang="ko-KR" altLang="en-US" dirty="0"/>
              <a:t>보다 큰 하나의 정수를 입력 받아서 전체 합</a:t>
            </a:r>
            <a:r>
              <a:rPr lang="en-US" altLang="ko-KR" dirty="0"/>
              <a:t>, </a:t>
            </a:r>
            <a:r>
              <a:rPr lang="ko-KR" altLang="en-US" dirty="0"/>
              <a:t>홀수 합</a:t>
            </a:r>
            <a:r>
              <a:rPr lang="en-US" altLang="ko-KR" dirty="0"/>
              <a:t>, </a:t>
            </a:r>
            <a:r>
              <a:rPr lang="ko-KR" altLang="en-US" dirty="0"/>
              <a:t>짝수 합을 출력하세요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n</a:t>
            </a:r>
          </a:p>
          <a:p>
            <a:pPr lvl="1"/>
            <a:r>
              <a:rPr lang="ko-KR" altLang="en-US" dirty="0"/>
              <a:t>전체 합 </a:t>
            </a:r>
            <a:r>
              <a:rPr lang="en-US" altLang="ko-KR" dirty="0"/>
              <a:t>: 1+2+3+ … + (n-1)+n = sum</a:t>
            </a:r>
          </a:p>
          <a:p>
            <a:pPr lvl="1"/>
            <a:r>
              <a:rPr lang="ko-KR" altLang="en-US" dirty="0"/>
              <a:t>홀수 합 </a:t>
            </a:r>
            <a:r>
              <a:rPr lang="en-US" altLang="ko-KR" dirty="0"/>
              <a:t>: 1+3+… = sum</a:t>
            </a:r>
          </a:p>
          <a:p>
            <a:pPr lvl="1"/>
            <a:r>
              <a:rPr lang="ko-KR" altLang="en-US" dirty="0"/>
              <a:t>짝수 합 </a:t>
            </a:r>
            <a:r>
              <a:rPr lang="en-US" altLang="ko-KR" dirty="0"/>
              <a:t>: 2+4+… = sum</a:t>
            </a:r>
          </a:p>
        </p:txBody>
      </p:sp>
    </p:spTree>
    <p:extLst>
      <p:ext uri="{BB962C8B-B14F-4D97-AF65-F5344CB8AC3E}">
        <p14:creationId xmlns:p14="http://schemas.microsoft.com/office/powerpoint/2010/main" val="291139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도형 면적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/>
          <a:p>
            <a:r>
              <a:rPr lang="ko-KR" altLang="en-US" dirty="0"/>
              <a:t>삼각형 또는 사각형을 선택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(if)</a:t>
            </a:r>
          </a:p>
          <a:p>
            <a:pPr lvl="1"/>
            <a:r>
              <a:rPr lang="ko-KR" altLang="en-US" dirty="0"/>
              <a:t>삼각형이면 밑변과 높이를 입력 받아서 면적을 계산해서 출력한다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사각형이면 너비와 높이를 입력 받아서 면적을 계산해서 출력한다</a:t>
            </a:r>
            <a:r>
              <a:rPr lang="en-US" altLang="ko-KR" dirty="0"/>
              <a:t>.</a:t>
            </a:r>
            <a:endParaRPr lang="pt-BR" altLang="ko-KR" dirty="0"/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사각형 </a:t>
            </a:r>
            <a:r>
              <a:rPr lang="en-US" altLang="ko-KR" dirty="0"/>
              <a:t>: </a:t>
            </a:r>
            <a:r>
              <a:rPr lang="ko-KR" altLang="en-US" dirty="0"/>
              <a:t>너비 </a:t>
            </a:r>
            <a:r>
              <a:rPr lang="en-US" altLang="ko-KR" dirty="0"/>
              <a:t>– 10, </a:t>
            </a:r>
            <a:r>
              <a:rPr lang="ko-KR" altLang="en-US" dirty="0"/>
              <a:t>높이 </a:t>
            </a:r>
            <a:r>
              <a:rPr lang="en-US" altLang="ko-KR" dirty="0"/>
              <a:t>– 10, </a:t>
            </a:r>
            <a:r>
              <a:rPr lang="ko-KR" altLang="en-US" dirty="0"/>
              <a:t>면적 </a:t>
            </a:r>
            <a:r>
              <a:rPr lang="en-US" altLang="ko-KR" dirty="0"/>
              <a:t>: 100</a:t>
            </a:r>
          </a:p>
          <a:p>
            <a:pPr lvl="1"/>
            <a:r>
              <a:rPr lang="ko-KR" altLang="en-US" dirty="0"/>
              <a:t>삼각형 </a:t>
            </a:r>
            <a:r>
              <a:rPr lang="en-US" altLang="ko-KR" dirty="0"/>
              <a:t>: </a:t>
            </a:r>
            <a:r>
              <a:rPr lang="ko-KR" altLang="en-US" dirty="0"/>
              <a:t>밑변 </a:t>
            </a:r>
            <a:r>
              <a:rPr lang="en-US" altLang="ko-KR" dirty="0"/>
              <a:t>– 10, </a:t>
            </a:r>
            <a:r>
              <a:rPr lang="ko-KR" altLang="en-US" dirty="0"/>
              <a:t>높이 </a:t>
            </a:r>
            <a:r>
              <a:rPr lang="en-US" altLang="ko-KR" dirty="0"/>
              <a:t>– 10, </a:t>
            </a:r>
            <a:r>
              <a:rPr lang="ko-KR" altLang="en-US" dirty="0"/>
              <a:t>면적 </a:t>
            </a:r>
            <a:r>
              <a:rPr lang="en-US" altLang="ko-KR" dirty="0"/>
              <a:t>: 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10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소수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/>
          <a:p>
            <a:r>
              <a:rPr lang="ko-KR" altLang="en-US" dirty="0"/>
              <a:t>임의의 수를 입력 받아서 해당 수가 소수인지 확인하는 프로그램을 작성해 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7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소수입니다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입력 </a:t>
            </a:r>
            <a:r>
              <a:rPr lang="en-US" altLang="ko-KR" dirty="0">
                <a:sym typeface="Wingdings" panose="05000000000000000000" pitchFamily="2" charset="2"/>
              </a:rPr>
              <a:t>: 9  </a:t>
            </a:r>
            <a:r>
              <a:rPr lang="ko-KR" altLang="en-US" dirty="0">
                <a:sym typeface="Wingdings" panose="05000000000000000000" pitchFamily="2" charset="2"/>
              </a:rPr>
              <a:t>소수가 아닙니다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766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/>
          <a:p>
            <a:r>
              <a:rPr lang="ko-KR" altLang="en-US" dirty="0"/>
              <a:t>임의의 수를 입력 받아서 이진수로 변환해서 출력해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2 </a:t>
            </a:r>
            <a:r>
              <a:rPr lang="en-US" altLang="ko-KR" dirty="0">
                <a:sym typeface="Wingdings" panose="05000000000000000000" pitchFamily="2" charset="2"/>
              </a:rPr>
              <a:t> 10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입력 </a:t>
            </a:r>
            <a:r>
              <a:rPr lang="en-US" altLang="ko-KR" dirty="0">
                <a:sym typeface="Wingdings" panose="05000000000000000000" pitchFamily="2" charset="2"/>
              </a:rPr>
              <a:t>: 13  1101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210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최대공약수 </a:t>
            </a:r>
            <a:r>
              <a:rPr lang="en-US" altLang="ko-KR" dirty="0"/>
              <a:t>&amp; </a:t>
            </a:r>
            <a:r>
              <a:rPr lang="ko-KR" altLang="en-US" dirty="0"/>
              <a:t>최소공배수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/>
          <a:p>
            <a:r>
              <a:rPr lang="ko-KR" altLang="en-US" dirty="0"/>
              <a:t>두</a:t>
            </a:r>
            <a:r>
              <a:rPr lang="en-US" altLang="ko-KR" dirty="0"/>
              <a:t> 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정수를 입력 받아서 최대공약수와 </a:t>
            </a:r>
            <a:r>
              <a:rPr lang="ko-KR" altLang="en-US" dirty="0" err="1"/>
              <a:t>최소공배수를</a:t>
            </a:r>
            <a:r>
              <a:rPr lang="ko-KR" altLang="en-US" dirty="0"/>
              <a:t> 구해서 출력해 봅시다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유클리드 </a:t>
            </a:r>
            <a:r>
              <a:rPr lang="ko-KR" altLang="en-US" sz="1600" dirty="0" err="1"/>
              <a:t>호제법</a:t>
            </a: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/>
              <a:t>입력 받은 두 개의 정수 중 큰 정수를 </a:t>
            </a:r>
            <a:r>
              <a:rPr lang="en-US" altLang="ko-KR" sz="1400" dirty="0"/>
              <a:t>max, </a:t>
            </a:r>
            <a:r>
              <a:rPr lang="ko-KR" altLang="en-US" sz="1400" dirty="0"/>
              <a:t>작은 정수를 </a:t>
            </a:r>
            <a:r>
              <a:rPr lang="en-US" altLang="ko-KR" sz="1400" dirty="0"/>
              <a:t>min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400" dirty="0"/>
              <a:t>max/min = rem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400" dirty="0"/>
              <a:t>rem</a:t>
            </a:r>
            <a:r>
              <a:rPr lang="ko-KR" altLang="en-US" sz="1400" dirty="0"/>
              <a:t>이 </a:t>
            </a:r>
            <a:r>
              <a:rPr lang="en-US" altLang="ko-KR" sz="1400" dirty="0"/>
              <a:t>0</a:t>
            </a:r>
            <a:r>
              <a:rPr lang="ko-KR" altLang="en-US" sz="1400" dirty="0"/>
              <a:t>이면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/>
              <a:t>최대공약수 </a:t>
            </a:r>
            <a:r>
              <a:rPr lang="en-US" altLang="ko-KR" sz="1400" dirty="0"/>
              <a:t>= </a:t>
            </a:r>
            <a:r>
              <a:rPr lang="ko-KR" altLang="en-US" sz="1400" dirty="0"/>
              <a:t>작은 정수</a:t>
            </a:r>
            <a:r>
              <a:rPr lang="en-US" altLang="ko-KR" sz="1400" dirty="0"/>
              <a:t>, </a:t>
            </a:r>
            <a:r>
              <a:rPr lang="ko-KR" altLang="en-US" sz="1400" dirty="0"/>
              <a:t>최소공배수 </a:t>
            </a:r>
            <a:r>
              <a:rPr lang="en-US" altLang="ko-KR" sz="1400" dirty="0"/>
              <a:t>= </a:t>
            </a:r>
            <a:r>
              <a:rPr lang="ko-KR" altLang="en-US" sz="1400" dirty="0"/>
              <a:t>두 정수의 곱 </a:t>
            </a:r>
            <a:r>
              <a:rPr lang="en-US" altLang="ko-KR" sz="1400" dirty="0"/>
              <a:t>/ </a:t>
            </a:r>
            <a:r>
              <a:rPr lang="ko-KR" altLang="en-US" sz="1400" dirty="0"/>
              <a:t>최대공약수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400" dirty="0"/>
              <a:t>rem</a:t>
            </a:r>
            <a:r>
              <a:rPr lang="ko-KR" altLang="en-US" sz="1400" dirty="0"/>
              <a:t>이 </a:t>
            </a:r>
            <a:r>
              <a:rPr lang="en-US" altLang="ko-KR" sz="1400" dirty="0"/>
              <a:t>0</a:t>
            </a:r>
            <a:r>
              <a:rPr lang="ko-KR" altLang="en-US" sz="1400" dirty="0"/>
              <a:t>이 아니면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en-US" altLang="ko-KR" sz="1400" dirty="0"/>
              <a:t>max = min, min = rem, 2</a:t>
            </a:r>
            <a:r>
              <a:rPr lang="ko-KR" altLang="en-US" sz="1400" dirty="0"/>
              <a:t>번 반복</a:t>
            </a:r>
            <a:endParaRPr lang="en-US" altLang="ko-KR" sz="1400" dirty="0"/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12, 18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최대공약수 </a:t>
            </a:r>
            <a:r>
              <a:rPr lang="en-US" altLang="ko-KR" dirty="0">
                <a:sym typeface="Wingdings" panose="05000000000000000000" pitchFamily="2" charset="2"/>
              </a:rPr>
              <a:t>: 6, </a:t>
            </a:r>
            <a:r>
              <a:rPr lang="ko-KR" altLang="en-US" dirty="0">
                <a:sym typeface="Wingdings" panose="05000000000000000000" pitchFamily="2" charset="2"/>
              </a:rPr>
              <a:t>최소공배수 </a:t>
            </a:r>
            <a:r>
              <a:rPr lang="en-US" altLang="ko-KR" dirty="0">
                <a:sym typeface="Wingdings" panose="05000000000000000000" pitchFamily="2" charset="2"/>
              </a:rPr>
              <a:t>: 36</a:t>
            </a:r>
          </a:p>
        </p:txBody>
      </p:sp>
    </p:spTree>
    <p:extLst>
      <p:ext uri="{BB962C8B-B14F-4D97-AF65-F5344CB8AC3E}">
        <p14:creationId xmlns:p14="http://schemas.microsoft.com/office/powerpoint/2010/main" val="266172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예금 복리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은행에 목돈</a:t>
            </a:r>
            <a:r>
              <a:rPr lang="en-US" altLang="ko-KR" dirty="0"/>
              <a:t> a</a:t>
            </a:r>
            <a:r>
              <a:rPr lang="ko-KR" altLang="en-US" dirty="0"/>
              <a:t>를 예금하려 한다</a:t>
            </a:r>
            <a:r>
              <a:rPr lang="en-US" altLang="ko-KR" dirty="0"/>
              <a:t>. </a:t>
            </a:r>
            <a:r>
              <a:rPr lang="ko-KR" altLang="en-US" dirty="0"/>
              <a:t>만기는 </a:t>
            </a:r>
            <a:r>
              <a:rPr lang="en-US" altLang="ko-KR" dirty="0"/>
              <a:t>n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이율은 연 복리로 </a:t>
            </a:r>
            <a:r>
              <a:rPr lang="en-US" altLang="ko-KR" dirty="0"/>
              <a:t>r%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아래 공식을 참고하여 만기 시 수령 금액을 출력하세요</a:t>
            </a:r>
            <a:r>
              <a:rPr lang="en-US" altLang="ko-KR" dirty="0"/>
              <a:t>. (</a:t>
            </a:r>
            <a:r>
              <a:rPr lang="ko-KR" altLang="en-US" dirty="0"/>
              <a:t>소수점 이하 금액은 버릴 것</a:t>
            </a:r>
            <a:r>
              <a:rPr lang="en-US" altLang="ko-KR" dirty="0"/>
              <a:t>)</a:t>
            </a:r>
          </a:p>
          <a:p>
            <a:pPr lvl="1"/>
            <a:endParaRPr lang="pt-BR" altLang="ko-KR" dirty="0"/>
          </a:p>
          <a:p>
            <a:pPr lvl="1"/>
            <a:r>
              <a:rPr lang="pt-BR" altLang="ko-KR" dirty="0"/>
              <a:t>S=a(1+r)</a:t>
            </a:r>
            <a:r>
              <a:rPr lang="pt-BR" altLang="ko-KR" baseline="30000" dirty="0"/>
              <a:t>n</a:t>
            </a:r>
            <a:r>
              <a:rPr lang="pt-BR" altLang="ko-KR" dirty="0"/>
              <a:t> (</a:t>
            </a:r>
            <a:r>
              <a:rPr lang="en-US" altLang="ko-KR" dirty="0"/>
              <a:t>S: </a:t>
            </a:r>
            <a:r>
              <a:rPr lang="ko-KR" altLang="en-US" dirty="0"/>
              <a:t>만기 금액</a:t>
            </a:r>
            <a:r>
              <a:rPr lang="en-US" altLang="ko-KR" dirty="0"/>
              <a:t>, a: </a:t>
            </a:r>
            <a:r>
              <a:rPr lang="ko-KR" altLang="en-US" dirty="0"/>
              <a:t>원금</a:t>
            </a:r>
            <a:r>
              <a:rPr lang="en-US" altLang="ko-KR" dirty="0"/>
              <a:t>, r: </a:t>
            </a:r>
            <a:r>
              <a:rPr lang="ko-KR" altLang="en-US" dirty="0"/>
              <a:t>이율</a:t>
            </a:r>
            <a:r>
              <a:rPr lang="en-US" altLang="ko-KR" dirty="0"/>
              <a:t>, n: </a:t>
            </a:r>
            <a:r>
              <a:rPr lang="ko-KR" altLang="en-US" dirty="0"/>
              <a:t>만기 </a:t>
            </a:r>
            <a:r>
              <a:rPr lang="ko-KR" altLang="en-US" dirty="0" err="1"/>
              <a:t>년수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pt-BR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원금</a:t>
            </a: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: 10,000,000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만기</a:t>
            </a:r>
            <a:r>
              <a:rPr lang="en-US" altLang="ko-KR" dirty="0"/>
              <a:t>(n)</a:t>
            </a:r>
            <a:r>
              <a:rPr lang="ko-KR" altLang="en-US" dirty="0"/>
              <a:t> </a:t>
            </a:r>
            <a:r>
              <a:rPr lang="en-US" altLang="ko-KR" dirty="0"/>
              <a:t>: 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연 복리</a:t>
            </a:r>
            <a:r>
              <a:rPr lang="en-US" altLang="ko-KR" dirty="0"/>
              <a:t>(r)</a:t>
            </a:r>
            <a:r>
              <a:rPr lang="ko-KR" altLang="en-US" dirty="0"/>
              <a:t> </a:t>
            </a:r>
            <a:r>
              <a:rPr lang="en-US" altLang="ko-KR" dirty="0"/>
              <a:t>: 3%</a:t>
            </a:r>
          </a:p>
          <a:p>
            <a:pPr lvl="1"/>
            <a:r>
              <a:rPr lang="ko-KR" altLang="en-US" dirty="0"/>
              <a:t>만기 금액</a:t>
            </a:r>
            <a:r>
              <a:rPr lang="en-US" altLang="ko-KR" dirty="0"/>
              <a:t> : 11,592,741</a:t>
            </a:r>
            <a:r>
              <a:rPr lang="ko-KR" altLang="en-US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97531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시험성적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프로그래밍 수업의 학점은 아래와 같은 기준으로 결정됩니다</a:t>
            </a:r>
            <a:r>
              <a:rPr lang="en-US" altLang="ko-KR" dirty="0"/>
              <a:t>. </a:t>
            </a:r>
            <a:r>
              <a:rPr lang="ko-KR" altLang="en-US" dirty="0"/>
              <a:t>주어진 성적 변수에 대한 학점을 반환하는 메소드 </a:t>
            </a:r>
            <a:r>
              <a:rPr lang="en-US" altLang="ko-KR" dirty="0"/>
              <a:t>grade() </a:t>
            </a:r>
            <a:r>
              <a:rPr lang="ko-KR" altLang="en-US" dirty="0"/>
              <a:t>를 완성하여</a:t>
            </a:r>
            <a:r>
              <a:rPr lang="en-US" altLang="ko-KR" dirty="0"/>
              <a:t>, </a:t>
            </a:r>
            <a:r>
              <a:rPr lang="ko-KR" altLang="en-US" dirty="0"/>
              <a:t>출력 예와 같은 결과를 얻으세요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A+: 95</a:t>
            </a:r>
            <a:r>
              <a:rPr lang="ko-KR" altLang="en-US" dirty="0"/>
              <a:t>점 이상</a:t>
            </a:r>
            <a:r>
              <a:rPr lang="en-US" altLang="ko-KR" dirty="0"/>
              <a:t>, A0: 90</a:t>
            </a:r>
            <a:r>
              <a:rPr lang="ko-KR" altLang="en-US" dirty="0"/>
              <a:t>점 이상</a:t>
            </a:r>
            <a:r>
              <a:rPr lang="en-US" altLang="ko-KR" dirty="0"/>
              <a:t>, B+: 85</a:t>
            </a:r>
            <a:r>
              <a:rPr lang="ko-KR" altLang="en-US" dirty="0"/>
              <a:t>점 이상</a:t>
            </a:r>
            <a:r>
              <a:rPr lang="en-US" altLang="ko-KR" dirty="0"/>
              <a:t>, B0: 80</a:t>
            </a:r>
            <a:r>
              <a:rPr lang="ko-KR" altLang="en-US" dirty="0"/>
              <a:t>점 이상</a:t>
            </a:r>
          </a:p>
          <a:p>
            <a:pPr lvl="1"/>
            <a:r>
              <a:rPr lang="en-US" altLang="ko-KR" dirty="0"/>
              <a:t>C+: 75</a:t>
            </a:r>
            <a:r>
              <a:rPr lang="ko-KR" altLang="en-US" dirty="0"/>
              <a:t>점 이상</a:t>
            </a:r>
            <a:r>
              <a:rPr lang="en-US" altLang="ko-KR" dirty="0"/>
              <a:t>, C0: 70</a:t>
            </a:r>
            <a:r>
              <a:rPr lang="ko-KR" altLang="en-US" dirty="0"/>
              <a:t>점 이상</a:t>
            </a:r>
            <a:r>
              <a:rPr lang="en-US" altLang="ko-KR" dirty="0"/>
              <a:t>, D+: 65</a:t>
            </a:r>
            <a:r>
              <a:rPr lang="ko-KR" altLang="en-US" dirty="0"/>
              <a:t>점 이상</a:t>
            </a:r>
            <a:r>
              <a:rPr lang="en-US" altLang="ko-KR" dirty="0"/>
              <a:t>, D0: 60</a:t>
            </a:r>
            <a:r>
              <a:rPr lang="ko-KR" altLang="en-US" dirty="0"/>
              <a:t>점 이상</a:t>
            </a:r>
            <a:r>
              <a:rPr lang="en-US" altLang="ko-KR" dirty="0"/>
              <a:t>, F : </a:t>
            </a:r>
            <a:r>
              <a:rPr lang="ko-KR" altLang="en-US" dirty="0"/>
              <a:t>그 외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</a:p>
          <a:p>
            <a:pPr lvl="1"/>
            <a:r>
              <a:rPr lang="en-US" altLang="ko-KR" dirty="0"/>
              <a:t>96</a:t>
            </a:r>
            <a:r>
              <a:rPr lang="ko-KR" altLang="en-US" dirty="0"/>
              <a:t>점 </a:t>
            </a:r>
            <a:r>
              <a:rPr lang="en-US" altLang="ko-KR" dirty="0"/>
              <a:t>-&gt; A+</a:t>
            </a:r>
          </a:p>
          <a:p>
            <a:pPr lvl="1"/>
            <a:r>
              <a:rPr lang="en-US" altLang="ko-KR" dirty="0"/>
              <a:t>85</a:t>
            </a:r>
            <a:r>
              <a:rPr lang="ko-KR" altLang="en-US" dirty="0"/>
              <a:t>점 </a:t>
            </a:r>
            <a:r>
              <a:rPr lang="en-US" altLang="ko-KR" dirty="0"/>
              <a:t>-&gt; B+</a:t>
            </a:r>
          </a:p>
          <a:p>
            <a:pPr lvl="1"/>
            <a:r>
              <a:rPr lang="en-US" altLang="ko-KR" dirty="0"/>
              <a:t>76</a:t>
            </a:r>
            <a:r>
              <a:rPr lang="ko-KR" altLang="en-US" dirty="0"/>
              <a:t>점 </a:t>
            </a:r>
            <a:r>
              <a:rPr lang="en-US" altLang="ko-KR" dirty="0"/>
              <a:t>-&gt; C+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40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/>
          <a:p>
            <a:r>
              <a:rPr lang="ko-KR" altLang="en-US" dirty="0"/>
              <a:t>국영수 세 과목의 점수를 입력 받은 뒤 평균을 구해서 </a:t>
            </a:r>
            <a:r>
              <a:rPr lang="en-US" altLang="ko-KR" dirty="0"/>
              <a:t>70</a:t>
            </a:r>
            <a:r>
              <a:rPr lang="ko-KR" altLang="en-US" dirty="0"/>
              <a:t>점 이상일 때 통과가 된다</a:t>
            </a:r>
            <a:r>
              <a:rPr lang="en-US" altLang="ko-KR" dirty="0"/>
              <a:t>. </a:t>
            </a:r>
            <a:r>
              <a:rPr lang="ko-KR" altLang="en-US" dirty="0"/>
              <a:t>임의의 점수를 입력 받아서 통과여부를 판별하는 메소드를 작성하고 결과를 아래 예와 같이 출력하세요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</a:t>
            </a:r>
            <a:r>
              <a:rPr lang="ko-KR" altLang="en-US" dirty="0"/>
              <a:t> 한 과목이라도 </a:t>
            </a:r>
            <a:r>
              <a:rPr lang="en-US" altLang="ko-KR" dirty="0"/>
              <a:t>60</a:t>
            </a:r>
            <a:r>
              <a:rPr lang="ko-KR" altLang="en-US" dirty="0"/>
              <a:t>점 미만이면 과락이 되어 통과하지 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95,65,80, </a:t>
            </a:r>
            <a:r>
              <a:rPr lang="ko-KR" altLang="en-US" dirty="0"/>
              <a:t>총계 </a:t>
            </a:r>
            <a:r>
              <a:rPr lang="en-US" altLang="ko-KR" dirty="0"/>
              <a:t>: 240, </a:t>
            </a:r>
            <a:r>
              <a:rPr lang="ko-KR" altLang="en-US" dirty="0"/>
              <a:t>평균 </a:t>
            </a:r>
            <a:r>
              <a:rPr lang="en-US" altLang="ko-KR" dirty="0"/>
              <a:t>: 80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통과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95,65,55, </a:t>
            </a:r>
            <a:r>
              <a:rPr lang="ko-KR" altLang="en-US" dirty="0"/>
              <a:t>총계 </a:t>
            </a:r>
            <a:r>
              <a:rPr lang="en-US" altLang="ko-KR" dirty="0"/>
              <a:t>: 215, </a:t>
            </a:r>
            <a:r>
              <a:rPr lang="ko-KR" altLang="en-US" dirty="0"/>
              <a:t>평균 </a:t>
            </a:r>
            <a:r>
              <a:rPr lang="en-US" altLang="ko-KR" dirty="0"/>
              <a:t>: 71.67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과락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94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CFB-1A9B-4AAD-B6D4-6E66D9355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 활용</a:t>
            </a:r>
          </a:p>
        </p:txBody>
      </p:sp>
    </p:spTree>
    <p:extLst>
      <p:ext uri="{BB962C8B-B14F-4D97-AF65-F5344CB8AC3E}">
        <p14:creationId xmlns:p14="http://schemas.microsoft.com/office/powerpoint/2010/main" val="323639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switch or</a:t>
            </a:r>
            <a:r>
              <a:rPr lang="ko-KR" altLang="en-US" dirty="0"/>
              <a:t> </a:t>
            </a:r>
            <a:r>
              <a:rPr lang="en-US" altLang="ko-KR" dirty="0"/>
              <a:t>if-else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/>
          <a:p>
            <a:r>
              <a:rPr lang="ko-KR" altLang="en-US" dirty="0"/>
              <a:t>출생연도에 따른 </a:t>
            </a:r>
            <a:r>
              <a:rPr lang="en-US" altLang="ko-KR" dirty="0"/>
              <a:t>12</a:t>
            </a:r>
            <a:r>
              <a:rPr lang="ko-KR" altLang="en-US" dirty="0"/>
              <a:t>간지 동물의 띠를 출력하는</a:t>
            </a:r>
            <a:r>
              <a:rPr lang="en-US" altLang="ko-KR" dirty="0"/>
              <a:t> </a:t>
            </a:r>
            <a:r>
              <a:rPr lang="ko-KR" altLang="en-US" dirty="0"/>
              <a:t>메소드를 완성하고</a:t>
            </a:r>
            <a:r>
              <a:rPr lang="en-US" altLang="ko-KR" dirty="0"/>
              <a:t>, </a:t>
            </a:r>
            <a:r>
              <a:rPr lang="ko-KR" altLang="en-US" dirty="0"/>
              <a:t>출력 예와 같은 결과를 얻으세요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switch</a:t>
            </a:r>
            <a:r>
              <a:rPr lang="ko-KR" altLang="en-US" dirty="0"/>
              <a:t>문으로 구현하고</a:t>
            </a:r>
            <a:r>
              <a:rPr lang="en-US" altLang="ko-KR" dirty="0"/>
              <a:t>, if-else </a:t>
            </a:r>
            <a:r>
              <a:rPr lang="ko-KR" altLang="en-US" dirty="0"/>
              <a:t>문으로도 구현해 보세요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</a:p>
          <a:p>
            <a:pPr lvl="1"/>
            <a:r>
              <a:rPr lang="en-US" altLang="ko-KR" dirty="0"/>
              <a:t>1986</a:t>
            </a:r>
            <a:r>
              <a:rPr lang="ko-KR" altLang="en-US" dirty="0"/>
              <a:t>년 </a:t>
            </a:r>
            <a:r>
              <a:rPr lang="en-US" altLang="ko-KR" dirty="0"/>
              <a:t>=&gt; </a:t>
            </a:r>
            <a:r>
              <a:rPr lang="ko-KR" altLang="en-US" dirty="0"/>
              <a:t>호랑이띠</a:t>
            </a:r>
          </a:p>
          <a:p>
            <a:pPr lvl="1"/>
            <a:r>
              <a:rPr lang="en-US" altLang="ko-KR" dirty="0"/>
              <a:t>1990</a:t>
            </a:r>
            <a:r>
              <a:rPr lang="ko-KR" altLang="en-US" dirty="0"/>
              <a:t>년 </a:t>
            </a:r>
            <a:r>
              <a:rPr lang="en-US" altLang="ko-KR" dirty="0"/>
              <a:t>=&gt; </a:t>
            </a:r>
            <a:r>
              <a:rPr lang="ko-KR" altLang="en-US" dirty="0"/>
              <a:t>말띠</a:t>
            </a:r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en-US" altLang="ko-KR" dirty="0"/>
              <a:t>=&gt; </a:t>
            </a:r>
            <a:r>
              <a:rPr lang="ko-KR" altLang="en-US" dirty="0"/>
              <a:t>용띠</a:t>
            </a:r>
          </a:p>
        </p:txBody>
      </p:sp>
    </p:spTree>
    <p:extLst>
      <p:ext uri="{BB962C8B-B14F-4D97-AF65-F5344CB8AC3E}">
        <p14:creationId xmlns:p14="http://schemas.microsoft.com/office/powerpoint/2010/main" val="378015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구구단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구구단을 출력하는 메소드를 구현해 보세요</a:t>
            </a:r>
            <a:r>
              <a:rPr lang="en-US" altLang="ko-KR" dirty="0"/>
              <a:t>. (1</a:t>
            </a:r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단</a:t>
            </a:r>
            <a:r>
              <a:rPr lang="en-US" altLang="ko-KR" dirty="0"/>
              <a:t>, 3</a:t>
            </a:r>
            <a:r>
              <a:rPr lang="ko-KR" altLang="en-US" dirty="0"/>
              <a:t>단 출력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 출력 예</a:t>
            </a:r>
            <a:endParaRPr lang="en-US" altLang="ko-KR" dirty="0"/>
          </a:p>
          <a:p>
            <a:pPr lvl="1"/>
            <a:r>
              <a:rPr lang="en-US" altLang="ko-KR" dirty="0"/>
              <a:t>2 * 1 = 2	3 * 1 = 3	 4 * 1 = 4</a:t>
            </a:r>
          </a:p>
          <a:p>
            <a:pPr lvl="1"/>
            <a:r>
              <a:rPr lang="en-US" altLang="ko-KR" dirty="0"/>
              <a:t>2 * 2 = 4	3 * 2 = 6	 4 * 2 = 8</a:t>
            </a:r>
          </a:p>
          <a:p>
            <a:pPr lvl="1"/>
            <a:r>
              <a:rPr lang="en-US" altLang="ko-KR" dirty="0"/>
              <a:t>2 * 3 = 6	3 * 3 = 9	 4 * 3 = 12</a:t>
            </a:r>
          </a:p>
          <a:p>
            <a:pPr lvl="1"/>
            <a:r>
              <a:rPr lang="en-US" altLang="ko-KR" dirty="0"/>
              <a:t>2 * 4 = 8	3 * 4 = 12	 4 * 4 = 16</a:t>
            </a:r>
            <a:endParaRPr lang="ko-KR" altLang="en-US" dirty="0"/>
          </a:p>
          <a:p>
            <a:pPr lvl="1"/>
            <a:r>
              <a:rPr lang="en-US" altLang="ko-KR" dirty="0"/>
              <a:t>2 * 5 = 10	3 * 5 = 15	 4 * 5 = 20</a:t>
            </a:r>
            <a:endParaRPr lang="ko-KR" altLang="en-US" dirty="0"/>
          </a:p>
          <a:p>
            <a:pPr lvl="1"/>
            <a:r>
              <a:rPr lang="en-US" altLang="ko-KR" dirty="0"/>
              <a:t>2 * 6 = 12	3 * 6 = 18	 4 * 6 = 24</a:t>
            </a:r>
            <a:endParaRPr lang="ko-KR" altLang="en-US" dirty="0"/>
          </a:p>
          <a:p>
            <a:pPr lvl="1"/>
            <a:r>
              <a:rPr lang="en-US" altLang="ko-KR" dirty="0"/>
              <a:t>2 * 7 = 14	3 * 7 = 21	 4 * 7 = 28</a:t>
            </a:r>
            <a:endParaRPr lang="ko-KR" altLang="en-US" dirty="0"/>
          </a:p>
          <a:p>
            <a:pPr lvl="1"/>
            <a:r>
              <a:rPr lang="en-US" altLang="ko-KR" dirty="0"/>
              <a:t>2 * 8 = 16	3 * 8 = 24	 4 * 8 = 32</a:t>
            </a:r>
            <a:endParaRPr lang="ko-KR" altLang="en-US" dirty="0"/>
          </a:p>
          <a:p>
            <a:pPr lvl="1"/>
            <a:r>
              <a:rPr lang="en-US" altLang="ko-KR" dirty="0"/>
              <a:t>2 * 9 = 18	3 * 9 = 27	 4 * 9 =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1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윤년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/>
          <a:p>
            <a:r>
              <a:rPr lang="ko-KR" altLang="en-US" dirty="0"/>
              <a:t>임의의 년도를 입력 받아서 윤년인지를 판단하는 메소드를 구현해 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로 나누어 떨어지는 해는 윤년</a:t>
            </a:r>
            <a:r>
              <a:rPr lang="en-US" altLang="ko-KR" dirty="0"/>
              <a:t>, </a:t>
            </a:r>
            <a:r>
              <a:rPr lang="ko-KR" altLang="en-US" dirty="0"/>
              <a:t>그 밖의 해는 평년</a:t>
            </a:r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으로 나누어지고</a:t>
            </a:r>
            <a:r>
              <a:rPr lang="en-US" altLang="ko-KR" dirty="0"/>
              <a:t> 400</a:t>
            </a:r>
            <a:r>
              <a:rPr lang="ko-KR" altLang="en-US" dirty="0"/>
              <a:t>으로 나누어지지 않는 해는 평년</a:t>
            </a:r>
          </a:p>
        </p:txBody>
      </p:sp>
    </p:spTree>
    <p:extLst>
      <p:ext uri="{BB962C8B-B14F-4D97-AF65-F5344CB8AC3E}">
        <p14:creationId xmlns:p14="http://schemas.microsoft.com/office/powerpoint/2010/main" val="155535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직선의 교차점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/>
          <a:p>
            <a:r>
              <a:rPr lang="ko-KR" altLang="en-US" dirty="0"/>
              <a:t>두 개의</a:t>
            </a:r>
            <a:r>
              <a:rPr lang="en-US" altLang="ko-KR" dirty="0"/>
              <a:t> </a:t>
            </a:r>
            <a:r>
              <a:rPr lang="ko-KR" altLang="en-US" dirty="0"/>
              <a:t>직선 좌표가 주어졌을 때 두 직선의 교차점을 구해서 출력하세요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en-US" altLang="ko-KR" dirty="0"/>
              <a:t>(x1, y1) – (x2, y2), (x3, y3) – (x4, y4) : (x, y)</a:t>
            </a:r>
          </a:p>
        </p:txBody>
      </p:sp>
    </p:spTree>
    <p:extLst>
      <p:ext uri="{BB962C8B-B14F-4D97-AF65-F5344CB8AC3E}">
        <p14:creationId xmlns:p14="http://schemas.microsoft.com/office/powerpoint/2010/main" val="1995297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경우의 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>
            <a:normAutofit/>
          </a:bodyPr>
          <a:lstStyle/>
          <a:p>
            <a:r>
              <a:rPr lang="en-US" altLang="ko-KR" dirty="0"/>
              <a:t>2g, 3g, 5g</a:t>
            </a:r>
            <a:r>
              <a:rPr lang="ko-KR" altLang="en-US" dirty="0"/>
              <a:t>의 추가 각각 </a:t>
            </a:r>
            <a:r>
              <a:rPr lang="en-US" altLang="ko-KR" dirty="0"/>
              <a:t>10</a:t>
            </a:r>
            <a:r>
              <a:rPr lang="ko-KR" altLang="en-US" dirty="0"/>
              <a:t>개씩 있을 때</a:t>
            </a:r>
            <a:r>
              <a:rPr lang="en-US" altLang="ko-KR" dirty="0"/>
              <a:t>, 10~100</a:t>
            </a:r>
            <a:r>
              <a:rPr lang="ko-KR" altLang="en-US" dirty="0"/>
              <a:t>사이의 임의의 값을 입력 받아서 추의 합이 되는 경우를 찾아서 출력하세요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각각의 추는 </a:t>
            </a:r>
            <a:r>
              <a:rPr lang="en-US" altLang="ko-KR" dirty="0"/>
              <a:t>1</a:t>
            </a:r>
            <a:r>
              <a:rPr lang="ko-KR" altLang="en-US" dirty="0"/>
              <a:t>개 이상은 사용되어야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입력 값 </a:t>
            </a:r>
            <a:r>
              <a:rPr lang="en-US" altLang="ko-KR" dirty="0"/>
              <a:t>: 31</a:t>
            </a:r>
          </a:p>
          <a:p>
            <a:pPr lvl="1" fontAlgn="base"/>
            <a:r>
              <a:rPr lang="ko-KR" altLang="en-US" dirty="0"/>
              <a:t>출력 값</a:t>
            </a:r>
            <a:endParaRPr lang="en-US" altLang="ko-KR" dirty="0"/>
          </a:p>
          <a:p>
            <a:pPr lvl="2" fontAlgn="base"/>
            <a:r>
              <a:rPr lang="en-US" altLang="ko-KR" dirty="0"/>
              <a:t>(1,3,4)(1,3,4)(1,8,3)(2,4,3)(3,5,2)(4,1,4)(4,6,1)(5,2,3)(6,3,2)(7,4,1)(9,1,2)(10,2,1) : 11</a:t>
            </a:r>
            <a:endParaRPr lang="ko-KR" altLang="en-US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028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CFB-1A9B-4AAD-B6D4-6E66D9355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838142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지역별 </a:t>
            </a:r>
            <a:r>
              <a:rPr lang="ko-KR" altLang="en-US" dirty="0" err="1"/>
              <a:t>접속자</a:t>
            </a:r>
            <a:r>
              <a:rPr lang="ko-KR" altLang="en-US" dirty="0"/>
              <a:t> 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이번 한주간 “클라우드 </a:t>
            </a:r>
            <a:r>
              <a:rPr lang="ko-KR" altLang="en-US" dirty="0" err="1"/>
              <a:t>스터딩</a:t>
            </a:r>
            <a:r>
              <a:rPr lang="ko-KR" altLang="en-US" dirty="0"/>
              <a:t>” 사이트 </a:t>
            </a:r>
            <a:r>
              <a:rPr lang="ko-KR" altLang="en-US" dirty="0" err="1"/>
              <a:t>접속자</a:t>
            </a:r>
            <a:r>
              <a:rPr lang="ko-KR" altLang="en-US" dirty="0"/>
              <a:t> 수는 지역별로 나누었을 때</a:t>
            </a:r>
            <a:r>
              <a:rPr lang="en-US" altLang="ko-KR" dirty="0"/>
              <a:t>, </a:t>
            </a:r>
            <a:r>
              <a:rPr lang="ko-KR" altLang="en-US" dirty="0"/>
              <a:t>아래와 같다</a:t>
            </a:r>
            <a:r>
              <a:rPr lang="en-US" altLang="ko-KR" dirty="0"/>
              <a:t>. </a:t>
            </a:r>
            <a:r>
              <a:rPr lang="ko-KR" altLang="en-US" dirty="0"/>
              <a:t>배열로 생성하여 출력 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서울</a:t>
            </a:r>
            <a:r>
              <a:rPr lang="en-US" altLang="ko-KR" dirty="0"/>
              <a:t>: 599 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: 51 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: 46 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대전</a:t>
            </a:r>
            <a:r>
              <a:rPr lang="en-US" altLang="ko-KR" dirty="0"/>
              <a:t>: 43 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: 27 </a:t>
            </a:r>
            <a:r>
              <a:rPr lang="ko-KR" altLang="en-US" dirty="0"/>
              <a:t>명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</a:p>
          <a:p>
            <a:pPr lvl="1"/>
            <a:r>
              <a:rPr lang="ko-KR" altLang="en-US" dirty="0"/>
              <a:t>서울</a:t>
            </a:r>
            <a:r>
              <a:rPr lang="en-US" altLang="ko-KR" dirty="0"/>
              <a:t>: 599 </a:t>
            </a:r>
            <a:r>
              <a:rPr lang="ko-KR" altLang="en-US" dirty="0"/>
              <a:t>명</a:t>
            </a:r>
          </a:p>
          <a:p>
            <a:pPr lvl="1"/>
            <a:r>
              <a:rPr lang="ko-KR" altLang="en-US" dirty="0"/>
              <a:t>부산</a:t>
            </a:r>
            <a:r>
              <a:rPr lang="en-US" altLang="ko-KR" dirty="0"/>
              <a:t>: 51 </a:t>
            </a:r>
            <a:r>
              <a:rPr lang="ko-KR" altLang="en-US" dirty="0"/>
              <a:t>명</a:t>
            </a:r>
          </a:p>
          <a:p>
            <a:pPr lvl="1"/>
            <a:r>
              <a:rPr lang="ko-KR" altLang="en-US" dirty="0"/>
              <a:t>인천</a:t>
            </a:r>
            <a:r>
              <a:rPr lang="en-US" altLang="ko-KR" dirty="0"/>
              <a:t>: 46 </a:t>
            </a:r>
            <a:r>
              <a:rPr lang="ko-KR" altLang="en-US" dirty="0"/>
              <a:t>명</a:t>
            </a:r>
          </a:p>
          <a:p>
            <a:pPr lvl="1"/>
            <a:r>
              <a:rPr lang="ko-KR" altLang="en-US" dirty="0"/>
              <a:t>대전</a:t>
            </a:r>
            <a:r>
              <a:rPr lang="en-US" altLang="ko-KR" dirty="0"/>
              <a:t>: 43 </a:t>
            </a:r>
            <a:r>
              <a:rPr lang="ko-KR" altLang="en-US" dirty="0"/>
              <a:t>명</a:t>
            </a:r>
          </a:p>
          <a:p>
            <a:pPr lvl="1"/>
            <a:r>
              <a:rPr lang="ko-KR" altLang="en-US" dirty="0"/>
              <a:t>대구</a:t>
            </a:r>
            <a:r>
              <a:rPr lang="en-US" altLang="ko-KR" dirty="0"/>
              <a:t>: 27 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11499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정렬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45 </a:t>
            </a:r>
            <a:r>
              <a:rPr lang="ko-KR" altLang="en-US" dirty="0"/>
              <a:t>이하의 랜덤으로 생성한 정수 </a:t>
            </a:r>
            <a:r>
              <a:rPr lang="en-US" altLang="ko-KR" dirty="0"/>
              <a:t>7</a:t>
            </a:r>
            <a:r>
              <a:rPr lang="ko-KR" altLang="en-US" dirty="0"/>
              <a:t>개를 가지는 배열을 만들고 정렬하고자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출력 예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{ 42, 26, 10, 6, 11, 36, 2 }</a:t>
            </a:r>
          </a:p>
          <a:p>
            <a:pPr lvl="1"/>
            <a:r>
              <a:rPr lang="ko-KR" altLang="en-US" dirty="0"/>
              <a:t>출력 </a:t>
            </a:r>
            <a:r>
              <a:rPr lang="en-US" altLang="ko-KR" dirty="0"/>
              <a:t>: { 2, 6, 10, 11, 26, 36, 42 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F56A68-1078-4589-864F-B021B383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56" y="2622103"/>
            <a:ext cx="378195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94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합치기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N+1</a:t>
            </a:r>
            <a:r>
              <a:rPr lang="ko-KR" altLang="en-US" dirty="0"/>
              <a:t>인 두 정수 배열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있을 때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en-US" altLang="ko-KR" dirty="0"/>
              <a:t>C</a:t>
            </a:r>
            <a:r>
              <a:rPr lang="ko-KR" altLang="en-US" dirty="0"/>
              <a:t>를 만들고자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int[] A = { a0, a1, ... , </a:t>
            </a:r>
            <a:r>
              <a:rPr lang="en-US" altLang="ko-KR" dirty="0" err="1"/>
              <a:t>aN</a:t>
            </a:r>
            <a:r>
              <a:rPr lang="en-US" altLang="ko-KR" dirty="0"/>
              <a:t> };</a:t>
            </a:r>
          </a:p>
          <a:p>
            <a:pPr lvl="1"/>
            <a:r>
              <a:rPr lang="en-US" altLang="ko-KR" dirty="0"/>
              <a:t>int[] B = { b0, b1, ... , </a:t>
            </a:r>
            <a:r>
              <a:rPr lang="en-US" altLang="ko-KR" dirty="0" err="1"/>
              <a:t>bN</a:t>
            </a:r>
            <a:r>
              <a:rPr lang="en-US" altLang="ko-KR" dirty="0"/>
              <a:t> };</a:t>
            </a:r>
          </a:p>
          <a:p>
            <a:pPr lvl="1"/>
            <a:r>
              <a:rPr lang="en-US" altLang="ko-KR" dirty="0"/>
              <a:t>int[] C = { a0, b0, a1, b1, ... , </a:t>
            </a:r>
            <a:r>
              <a:rPr lang="en-US" altLang="ko-KR" dirty="0" err="1"/>
              <a:t>aN</a:t>
            </a:r>
            <a:r>
              <a:rPr lang="en-US" altLang="ko-KR" dirty="0"/>
              <a:t>, </a:t>
            </a:r>
            <a:r>
              <a:rPr lang="en-US" altLang="ko-KR" dirty="0" err="1"/>
              <a:t>bN</a:t>
            </a:r>
            <a:r>
              <a:rPr lang="en-US" altLang="ko-KR" dirty="0"/>
              <a:t> };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메소드 </a:t>
            </a:r>
            <a:r>
              <a:rPr lang="en-US" altLang="ko-KR" dirty="0"/>
              <a:t>merge()</a:t>
            </a:r>
            <a:r>
              <a:rPr lang="ko-KR" altLang="en-US" dirty="0"/>
              <a:t>를 완성하고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배열값을</a:t>
            </a:r>
            <a:r>
              <a:rPr lang="ko-KR" altLang="en-US" dirty="0"/>
              <a:t> 출력하세요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84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자모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영어의 모음이 </a:t>
            </a:r>
            <a:r>
              <a:rPr lang="en-US" altLang="ko-KR" dirty="0"/>
              <a:t>A, E, I, O, U</a:t>
            </a:r>
            <a:r>
              <a:rPr lang="ko-KR" altLang="en-US" dirty="0"/>
              <a:t>라 가정했을 때</a:t>
            </a:r>
            <a:r>
              <a:rPr lang="en-US" altLang="ko-KR" dirty="0"/>
              <a:t>, </a:t>
            </a:r>
            <a:r>
              <a:rPr lang="ko-KR" altLang="en-US" dirty="0"/>
              <a:t>문자열의 자음과 모음의 개수를 출력하는</a:t>
            </a:r>
            <a:r>
              <a:rPr lang="en-US" altLang="ko-KR" dirty="0"/>
              <a:t> </a:t>
            </a:r>
            <a:r>
              <a:rPr lang="ko-KR" altLang="en-US" dirty="0"/>
              <a:t>메소드를 작성하세요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toCharArray</a:t>
            </a:r>
            <a:r>
              <a:rPr lang="en-US" altLang="ko-KR" dirty="0"/>
              <a:t> : </a:t>
            </a:r>
            <a:r>
              <a:rPr lang="ko-KR" altLang="en-US" dirty="0"/>
              <a:t>문자열을 문자 배열로 </a:t>
            </a:r>
            <a:r>
              <a:rPr lang="en-US" altLang="ko-KR" dirty="0"/>
              <a:t>String</a:t>
            </a:r>
            <a:r>
              <a:rPr lang="ko-KR" altLang="en-US" dirty="0"/>
              <a:t>의 메소드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출력 예</a:t>
            </a:r>
          </a:p>
          <a:p>
            <a:pPr lvl="1"/>
            <a:r>
              <a:rPr lang="en-US" altLang="ko-KR" dirty="0"/>
              <a:t>Programming is fun! right?	=&gt; </a:t>
            </a:r>
            <a:r>
              <a:rPr lang="ko-KR" altLang="en-US" dirty="0"/>
              <a:t>자음 </a:t>
            </a:r>
            <a:r>
              <a:rPr lang="en-US" altLang="ko-KR" dirty="0"/>
              <a:t>15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모음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413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키보드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키보드에서 데이터를 입력 받아서 화면에 출력해</a:t>
            </a:r>
            <a:r>
              <a:rPr lang="en-US" altLang="ko-KR" dirty="0"/>
              <a:t> </a:t>
            </a:r>
            <a:r>
              <a:rPr lang="ko-KR" altLang="en-US" dirty="0"/>
              <a:t>봅시다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간단한 데이터를 입력 받을 때는 </a:t>
            </a:r>
            <a:r>
              <a:rPr lang="en-US" altLang="ko-KR" dirty="0"/>
              <a:t>Scanner </a:t>
            </a:r>
            <a:r>
              <a:rPr lang="ko-KR" altLang="en-US" dirty="0"/>
              <a:t>객체를 사용합니다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Scanner </a:t>
            </a:r>
            <a:r>
              <a:rPr lang="en-US" altLang="ko-KR" dirty="0" err="1"/>
              <a:t>scanner</a:t>
            </a:r>
            <a:r>
              <a:rPr lang="en-US" altLang="ko-KR" dirty="0"/>
              <a:t> = new Scanner(System.in);</a:t>
            </a:r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inum</a:t>
            </a:r>
            <a:r>
              <a:rPr lang="en-US" altLang="ko-KR" dirty="0"/>
              <a:t> = </a:t>
            </a:r>
            <a:r>
              <a:rPr lang="en-US" altLang="ko-KR" dirty="0" err="1"/>
              <a:t>scanner.nextInt</a:t>
            </a:r>
            <a:r>
              <a:rPr lang="en-US" altLang="ko-KR" dirty="0"/>
              <a:t>();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double </a:t>
            </a:r>
            <a:r>
              <a:rPr lang="en-US" altLang="ko-KR" dirty="0" err="1"/>
              <a:t>dnum</a:t>
            </a:r>
            <a:r>
              <a:rPr lang="en-US" altLang="ko-KR" dirty="0"/>
              <a:t> = </a:t>
            </a:r>
            <a:r>
              <a:rPr lang="en-US" altLang="ko-KR" dirty="0" err="1"/>
              <a:t>scanner.nextDouble</a:t>
            </a:r>
            <a:r>
              <a:rPr lang="en-US" altLang="ko-KR" dirty="0"/>
              <a:t>();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String str = </a:t>
            </a:r>
            <a:r>
              <a:rPr lang="en-US" altLang="ko-KR" dirty="0" err="1"/>
              <a:t>scanner.next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46544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 출력 예와 같은 결과를 얻도록 메소드를 작성해 보세요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출력 예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4 </a:t>
            </a:r>
            <a:r>
              <a:rPr lang="en-US" altLang="ko-KR" dirty="0">
                <a:sym typeface="Wingdings" panose="05000000000000000000" pitchFamily="2" charset="2"/>
              </a:rPr>
              <a:t> 4! = 4 * 3 * 2 * 1 = 24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3309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피보나치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피보나치 수열은 아래와 같은 규칙성을 갖는 특별한 수열입니다</a:t>
            </a:r>
            <a:r>
              <a:rPr lang="en-US" altLang="ko-KR" dirty="0"/>
              <a:t>. </a:t>
            </a:r>
            <a:r>
              <a:rPr lang="ko-KR" altLang="en-US" dirty="0"/>
              <a:t>피보나치 수열을 배열로 만드는 메소드를 구현해 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F</a:t>
            </a:r>
            <a:r>
              <a:rPr lang="en-US" altLang="ko-KR" baseline="-25000" dirty="0"/>
              <a:t>0</a:t>
            </a:r>
            <a:r>
              <a:rPr lang="en-US" altLang="ko-KR" dirty="0"/>
              <a:t>=0</a:t>
            </a:r>
          </a:p>
          <a:p>
            <a:pPr lvl="1"/>
            <a:r>
              <a:rPr lang="en-US" altLang="ko-KR" dirty="0"/>
              <a:t>F</a:t>
            </a:r>
            <a:r>
              <a:rPr lang="en-US" altLang="ko-KR" baseline="-25000" dirty="0"/>
              <a:t>1</a:t>
            </a:r>
            <a:r>
              <a:rPr lang="en-US" altLang="ko-KR" dirty="0"/>
              <a:t>=1</a:t>
            </a:r>
          </a:p>
          <a:p>
            <a:pPr lvl="1"/>
            <a:r>
              <a:rPr lang="en-US" altLang="ko-KR" dirty="0" err="1"/>
              <a:t>F</a:t>
            </a:r>
            <a:r>
              <a:rPr lang="en-US" altLang="ko-KR" baseline="-25000" dirty="0" err="1"/>
              <a:t>n</a:t>
            </a:r>
            <a:r>
              <a:rPr lang="en-US" altLang="ko-KR" dirty="0"/>
              <a:t>=F</a:t>
            </a:r>
            <a:r>
              <a:rPr lang="en-US" altLang="ko-KR" baseline="-25000" dirty="0"/>
              <a:t>n−2</a:t>
            </a:r>
            <a:r>
              <a:rPr lang="en-US" altLang="ko-KR" dirty="0"/>
              <a:t>+F</a:t>
            </a:r>
            <a:r>
              <a:rPr lang="en-US" altLang="ko-KR" baseline="-25000" dirty="0"/>
              <a:t>n−1</a:t>
            </a:r>
            <a:r>
              <a:rPr lang="en-US" altLang="ko-KR" dirty="0"/>
              <a:t>(n≥2)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11</a:t>
            </a:r>
          </a:p>
          <a:p>
            <a:pPr lvl="1"/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en-US" altLang="ko-KR" dirty="0">
                <a:sym typeface="Wingdings" panose="05000000000000000000" pitchFamily="2" charset="2"/>
              </a:rPr>
              <a:t>0, 1, 1, 2, 3, 5, 8, 13, 21, 34, 55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6532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 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3*4 </a:t>
            </a:r>
            <a:r>
              <a:rPr lang="ko-KR" altLang="en-US" dirty="0"/>
              <a:t>행렬과 </a:t>
            </a:r>
            <a:r>
              <a:rPr lang="en-US" altLang="ko-KR" dirty="0"/>
              <a:t>4*3 </a:t>
            </a:r>
            <a:r>
              <a:rPr lang="ko-KR" altLang="en-US" dirty="0"/>
              <a:t>행렬을 선언하고 두 행렬의 곱을 계산해서 출력하세요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372AF3-6D56-43C9-8AAC-4DEDDD27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13" y="2960971"/>
            <a:ext cx="592537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회전 변환 행렬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임의로 입력한 한 점을 원점을 기준으로 임의의 각도로 반시계방향으로 회전했을 때의 좌표를 출력하세요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입력 좌표 </a:t>
            </a:r>
            <a:r>
              <a:rPr lang="en-US" altLang="ko-KR" dirty="0"/>
              <a:t>: 10, 20</a:t>
            </a:r>
          </a:p>
          <a:p>
            <a:pPr lvl="1"/>
            <a:r>
              <a:rPr lang="ko-KR" altLang="en-US" dirty="0"/>
              <a:t>입력 각도 </a:t>
            </a:r>
            <a:r>
              <a:rPr lang="en-US" altLang="ko-KR" dirty="0"/>
              <a:t>: 90</a:t>
            </a:r>
          </a:p>
          <a:p>
            <a:pPr lvl="1"/>
            <a:r>
              <a:rPr lang="ko-KR" altLang="en-US" dirty="0"/>
              <a:t>출력 좌표 </a:t>
            </a:r>
            <a:r>
              <a:rPr lang="en-US" altLang="ko-KR" dirty="0"/>
              <a:t>: -20, 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0E903C-78F0-46E4-946F-D2958A5B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54" y="3378163"/>
            <a:ext cx="4388790" cy="12343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D7277E-DA42-409E-992F-2412C466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51" y="2973860"/>
            <a:ext cx="2341630" cy="20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06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CFB-1A9B-4AAD-B6D4-6E66D9355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05, 06 </a:t>
            </a:r>
            <a:r>
              <a:rPr lang="ko-KR" altLang="en-US" dirty="0"/>
              <a:t>객체지향</a:t>
            </a:r>
          </a:p>
        </p:txBody>
      </p:sp>
    </p:spTree>
    <p:extLst>
      <p:ext uri="{BB962C8B-B14F-4D97-AF65-F5344CB8AC3E}">
        <p14:creationId xmlns:p14="http://schemas.microsoft.com/office/powerpoint/2010/main" val="1301445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원기둥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아래의 필드와 메소드를 갖는 원기둥 클래스를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필드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radius : </a:t>
            </a:r>
            <a:r>
              <a:rPr lang="ko-KR" altLang="en-US" dirty="0"/>
              <a:t>반지름</a:t>
            </a:r>
          </a:p>
          <a:p>
            <a:pPr lvl="2"/>
            <a:r>
              <a:rPr lang="en-US" altLang="ko-KR" dirty="0"/>
              <a:t>height : </a:t>
            </a:r>
            <a:r>
              <a:rPr lang="ko-KR" altLang="en-US" dirty="0"/>
              <a:t>높이</a:t>
            </a:r>
          </a:p>
          <a:p>
            <a:pPr lvl="1"/>
            <a:r>
              <a:rPr lang="ko-KR" altLang="en-US" dirty="0"/>
              <a:t>메소드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 err="1"/>
              <a:t>getVolume</a:t>
            </a:r>
            <a:r>
              <a:rPr lang="en-US" altLang="ko-KR" dirty="0"/>
              <a:t>() : </a:t>
            </a:r>
            <a:r>
              <a:rPr lang="ko-KR" altLang="en-US" dirty="0"/>
              <a:t>부피 반환</a:t>
            </a:r>
          </a:p>
          <a:p>
            <a:pPr lvl="2"/>
            <a:r>
              <a:rPr lang="en-US" altLang="ko-KR" dirty="0" err="1"/>
              <a:t>getArea</a:t>
            </a:r>
            <a:r>
              <a:rPr lang="en-US" altLang="ko-KR" dirty="0"/>
              <a:t>() : </a:t>
            </a:r>
            <a:r>
              <a:rPr lang="ko-KR" altLang="en-US" dirty="0"/>
              <a:t>겉넓이 반환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</a:p>
          <a:p>
            <a:pPr lvl="1"/>
            <a:r>
              <a:rPr lang="ko-KR" altLang="en-US" dirty="0"/>
              <a:t>원기둥의 부피</a:t>
            </a:r>
            <a:r>
              <a:rPr lang="en-US" altLang="ko-KR" dirty="0"/>
              <a:t>: 251.33</a:t>
            </a:r>
          </a:p>
          <a:p>
            <a:pPr lvl="1"/>
            <a:r>
              <a:rPr lang="ko-KR" altLang="en-US" dirty="0"/>
              <a:t>원기둥의 겉넓이</a:t>
            </a:r>
            <a:r>
              <a:rPr lang="en-US" altLang="ko-KR" dirty="0"/>
              <a:t>: 226.19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286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Food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아래의 필드와 메소드를 갖는 </a:t>
            </a:r>
            <a:r>
              <a:rPr lang="en-US" altLang="ko-KR" dirty="0"/>
              <a:t>Food</a:t>
            </a:r>
            <a:r>
              <a:rPr lang="ko-KR" altLang="en-US" dirty="0"/>
              <a:t> 클래스를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필드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이름</a:t>
            </a:r>
          </a:p>
          <a:p>
            <a:pPr lvl="2"/>
            <a:r>
              <a:rPr lang="en-US" altLang="ko-KR" dirty="0"/>
              <a:t>price : </a:t>
            </a:r>
            <a:r>
              <a:rPr lang="ko-KR" altLang="en-US" dirty="0"/>
              <a:t>가격</a:t>
            </a:r>
          </a:p>
          <a:p>
            <a:pPr lvl="1"/>
            <a:r>
              <a:rPr lang="ko-KR" altLang="en-US" dirty="0"/>
              <a:t>메소드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 err="1"/>
              <a:t>toString</a:t>
            </a:r>
            <a:r>
              <a:rPr lang="en-US" altLang="ko-KR" dirty="0"/>
              <a:t> () : </a:t>
            </a:r>
            <a:r>
              <a:rPr lang="ko-KR" altLang="en-US" dirty="0"/>
              <a:t>문자열 출력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</a:p>
          <a:p>
            <a:pPr lvl="1"/>
            <a:r>
              <a:rPr lang="en-US" altLang="ko-KR" dirty="0"/>
              <a:t>Food { name: </a:t>
            </a:r>
            <a:r>
              <a:rPr lang="ko-KR" altLang="en-US" dirty="0"/>
              <a:t>치킨</a:t>
            </a:r>
            <a:r>
              <a:rPr lang="en-US" altLang="ko-KR" dirty="0"/>
              <a:t>, price: 18000</a:t>
            </a:r>
            <a:r>
              <a:rPr lang="ko-KR" altLang="en-US" dirty="0"/>
              <a:t>원 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Food { name: </a:t>
            </a:r>
            <a:r>
              <a:rPr lang="ko-KR" altLang="en-US" dirty="0"/>
              <a:t>피자</a:t>
            </a:r>
            <a:r>
              <a:rPr lang="en-US" altLang="ko-KR" dirty="0"/>
              <a:t>, price: 28000</a:t>
            </a:r>
            <a:r>
              <a:rPr lang="ko-KR" altLang="en-US" dirty="0"/>
              <a:t>원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794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CFB-1A9B-4AAD-B6D4-6E66D9355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 </a:t>
            </a:r>
            <a:r>
              <a:rPr lang="ko-KR" altLang="en-US" dirty="0"/>
              <a:t>상속 </a:t>
            </a:r>
            <a:r>
              <a:rPr lang="en-US" altLang="ko-KR" dirty="0"/>
              <a:t>&amp; </a:t>
            </a:r>
            <a:r>
              <a:rPr lang="ko-KR" altLang="en-US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004451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음료 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아래 그림과 같은 클래스들을 정의하고</a:t>
            </a:r>
            <a:r>
              <a:rPr lang="en-US" altLang="ko-KR" dirty="0"/>
              <a:t>,</a:t>
            </a:r>
            <a:r>
              <a:rPr lang="ko-KR" altLang="en-US" dirty="0"/>
              <a:t> 이들 인스턴스로 구성된 배열을 선언하고 </a:t>
            </a:r>
            <a:r>
              <a:rPr lang="en-US" altLang="ko-KR" dirty="0"/>
              <a:t>drink </a:t>
            </a:r>
            <a:r>
              <a:rPr lang="ko-KR" altLang="en-US" dirty="0"/>
              <a:t>메서드를 출력하세요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Drinks</a:t>
            </a:r>
            <a:r>
              <a:rPr lang="ko-KR" altLang="en-US" dirty="0"/>
              <a:t>는 추상클래스로 정의하고 </a:t>
            </a:r>
            <a:r>
              <a:rPr lang="en-US" altLang="ko-KR" dirty="0"/>
              <a:t>drink() </a:t>
            </a:r>
            <a:r>
              <a:rPr lang="ko-KR" altLang="en-US" dirty="0"/>
              <a:t>라는 추상 메서드를 포함한다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자식 클래스 </a:t>
            </a:r>
            <a:r>
              <a:rPr lang="en-US" altLang="ko-KR" dirty="0"/>
              <a:t>: </a:t>
            </a:r>
            <a:r>
              <a:rPr lang="en-US" altLang="ko-KR" dirty="0" err="1"/>
              <a:t>Juice.drink</a:t>
            </a:r>
            <a:r>
              <a:rPr lang="en-US" altLang="ko-KR" dirty="0"/>
              <a:t>() </a:t>
            </a:r>
            <a:r>
              <a:rPr lang="ko-KR" altLang="en-US" dirty="0"/>
              <a:t>는 </a:t>
            </a:r>
            <a:r>
              <a:rPr lang="en-US" altLang="ko-KR" dirty="0"/>
              <a:t>“</a:t>
            </a:r>
            <a:r>
              <a:rPr lang="ko-KR" altLang="en-US" dirty="0"/>
              <a:t>주스를 마십니다</a:t>
            </a:r>
            <a:r>
              <a:rPr lang="en-US" altLang="ko-KR" dirty="0"/>
              <a:t>.”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형태로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Drinks[] drinks = { …. 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329047-3BC4-4558-B50D-4F826F2D38FC}"/>
              </a:ext>
            </a:extLst>
          </p:cNvPr>
          <p:cNvSpPr/>
          <p:nvPr/>
        </p:nvSpPr>
        <p:spPr>
          <a:xfrm>
            <a:off x="5132685" y="3429000"/>
            <a:ext cx="1939332" cy="55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Drinks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0C936A-5475-4BC4-8150-0768E40C99B3}"/>
              </a:ext>
            </a:extLst>
          </p:cNvPr>
          <p:cNvSpPr/>
          <p:nvPr/>
        </p:nvSpPr>
        <p:spPr>
          <a:xfrm>
            <a:off x="1028281" y="4478843"/>
            <a:ext cx="1939332" cy="55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Juice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13230-98D0-4B47-88D3-8298CCCBC131}"/>
              </a:ext>
            </a:extLst>
          </p:cNvPr>
          <p:cNvSpPr/>
          <p:nvPr/>
        </p:nvSpPr>
        <p:spPr>
          <a:xfrm>
            <a:off x="3078144" y="4478843"/>
            <a:ext cx="1939332" cy="55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Coffee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978522-C9A4-4162-B08D-CBCE9A4E34DF}"/>
              </a:ext>
            </a:extLst>
          </p:cNvPr>
          <p:cNvSpPr/>
          <p:nvPr/>
        </p:nvSpPr>
        <p:spPr>
          <a:xfrm>
            <a:off x="5126334" y="4478843"/>
            <a:ext cx="1939332" cy="55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8A9A74-73F1-4FAC-873E-DF2295C46AC9}"/>
              </a:ext>
            </a:extLst>
          </p:cNvPr>
          <p:cNvSpPr/>
          <p:nvPr/>
        </p:nvSpPr>
        <p:spPr>
          <a:xfrm>
            <a:off x="7177870" y="4478843"/>
            <a:ext cx="1939332" cy="55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Water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CD705-E886-4E2D-8431-C3F98744816B}"/>
              </a:ext>
            </a:extLst>
          </p:cNvPr>
          <p:cNvSpPr/>
          <p:nvPr/>
        </p:nvSpPr>
        <p:spPr>
          <a:xfrm>
            <a:off x="9227733" y="4478843"/>
            <a:ext cx="1939332" cy="55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C71370D-4B78-44FE-902F-5D4EF880959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805012" y="2181504"/>
            <a:ext cx="490275" cy="4104404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3F04F62-3CB4-48FB-B952-AEAF446BB506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4829943" y="3206436"/>
            <a:ext cx="490275" cy="20545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0D3D363-39F3-4B5A-AF48-734A1340DEA5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5400000" flipH="1" flipV="1">
            <a:off x="5854038" y="4230531"/>
            <a:ext cx="490275" cy="63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D82E200-9453-4FA1-BE16-5001A9D4B0F1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6879807" y="3211113"/>
            <a:ext cx="490275" cy="20451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56267A9-6C43-442A-875D-D3A8F3E6B271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16200000" flipV="1">
            <a:off x="7904738" y="2186182"/>
            <a:ext cx="490275" cy="4095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98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CFB-1A9B-4AAD-B6D4-6E66D9355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08 </a:t>
            </a:r>
            <a:r>
              <a:rPr lang="ko-KR" altLang="en-US" dirty="0"/>
              <a:t>다형성과 내부 클래스</a:t>
            </a:r>
          </a:p>
        </p:txBody>
      </p:sp>
    </p:spTree>
    <p:extLst>
      <p:ext uri="{BB962C8B-B14F-4D97-AF65-F5344CB8AC3E}">
        <p14:creationId xmlns:p14="http://schemas.microsoft.com/office/powerpoint/2010/main" val="140552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활용하여 자기 소개를 출력하세요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println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출력 예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생년월일 </a:t>
            </a:r>
            <a:r>
              <a:rPr lang="en-US" altLang="ko-KR" dirty="0"/>
              <a:t>: 2000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키 </a:t>
            </a:r>
            <a:r>
              <a:rPr lang="en-US" altLang="ko-KR" dirty="0"/>
              <a:t>: 177.7cm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체중 </a:t>
            </a:r>
            <a:r>
              <a:rPr lang="en-US" altLang="ko-KR" dirty="0"/>
              <a:t>: 80Kg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직업 </a:t>
            </a:r>
            <a:r>
              <a:rPr lang="en-US" altLang="ko-KR" dirty="0"/>
              <a:t>: </a:t>
            </a:r>
            <a:r>
              <a:rPr lang="ko-KR" altLang="en-US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1763951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CFB-1A9B-4AAD-B6D4-6E66D9355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 </a:t>
            </a:r>
            <a:r>
              <a:rPr lang="ko-KR" altLang="en-US" dirty="0"/>
              <a:t>컬렉션</a:t>
            </a:r>
          </a:p>
        </p:txBody>
      </p:sp>
    </p:spTree>
    <p:extLst>
      <p:ext uri="{BB962C8B-B14F-4D97-AF65-F5344CB8AC3E}">
        <p14:creationId xmlns:p14="http://schemas.microsoft.com/office/powerpoint/2010/main" val="3445018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개의 정수를 랜덤하게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에 입력해서 출력하세요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LinkedList </a:t>
            </a:r>
            <a:r>
              <a:rPr lang="ko-KR" altLang="en-US" dirty="0"/>
              <a:t>에 입력해서 출력하세요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Vector </a:t>
            </a:r>
            <a:r>
              <a:rPr lang="ko-KR" altLang="en-US" dirty="0"/>
              <a:t>에 입력해서 출력하세요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HashSet</a:t>
            </a:r>
            <a:r>
              <a:rPr lang="ko-KR" altLang="en-US" dirty="0"/>
              <a:t> 에 입력해서 출력하세요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TreeSet</a:t>
            </a:r>
            <a:r>
              <a:rPr lang="en-US" altLang="ko-KR" dirty="0"/>
              <a:t> </a:t>
            </a:r>
            <a:r>
              <a:rPr lang="ko-KR" altLang="en-US" dirty="0"/>
              <a:t>에 입력해서 출력하세요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HashMap </a:t>
            </a:r>
            <a:r>
              <a:rPr lang="ko-KR" altLang="en-US" dirty="0"/>
              <a:t>에 입력해서 출력하세요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523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 – HashMap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en-US" altLang="ko-KR" dirty="0"/>
              <a:t>HashMap</a:t>
            </a:r>
            <a:r>
              <a:rPr lang="ko-KR" altLang="en-US" dirty="0"/>
              <a:t>을 사용하여 저장하고</a:t>
            </a:r>
            <a:r>
              <a:rPr lang="en-US" altLang="ko-KR" dirty="0"/>
              <a:t>, </a:t>
            </a:r>
            <a:r>
              <a:rPr lang="ko-KR" altLang="en-US" dirty="0"/>
              <a:t>출력 예와 같은 결과를 얻으세요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이름	이메일</a:t>
            </a:r>
          </a:p>
          <a:p>
            <a:pPr lvl="1"/>
            <a:r>
              <a:rPr lang="ko-KR" altLang="en-US" dirty="0"/>
              <a:t>홍길동	</a:t>
            </a:r>
            <a:r>
              <a:rPr lang="en-US" altLang="ko-KR" dirty="0"/>
              <a:t>hongkd@korea.kr</a:t>
            </a:r>
          </a:p>
          <a:p>
            <a:pPr lvl="1"/>
            <a:r>
              <a:rPr lang="ko-KR" altLang="en-US" dirty="0"/>
              <a:t>이순신	</a:t>
            </a:r>
            <a:r>
              <a:rPr lang="en-US" altLang="ko-KR" dirty="0"/>
              <a:t>leess@korea.kr</a:t>
            </a:r>
          </a:p>
          <a:p>
            <a:pPr lvl="1"/>
            <a:r>
              <a:rPr lang="ko-KR" altLang="en-US" dirty="0"/>
              <a:t>강감찬	</a:t>
            </a:r>
            <a:r>
              <a:rPr lang="en-US" altLang="ko-KR" dirty="0"/>
              <a:t>kangkc@korea.kr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</a:p>
          <a:p>
            <a:pPr lvl="1"/>
            <a:r>
              <a:rPr lang="en-US" altLang="ko-KR" dirty="0" err="1"/>
              <a:t>emails.size</a:t>
            </a:r>
            <a:r>
              <a:rPr lang="en-US" altLang="ko-KR" dirty="0"/>
              <a:t>() -&gt; 3</a:t>
            </a:r>
          </a:p>
          <a:p>
            <a:pPr lvl="1"/>
            <a:r>
              <a:rPr lang="en-US" altLang="ko-KR" dirty="0"/>
              <a:t>== key set ==</a:t>
            </a:r>
          </a:p>
          <a:p>
            <a:pPr lvl="2"/>
            <a:r>
              <a:rPr lang="ko-KR" altLang="en-US" dirty="0"/>
              <a:t>홍길동</a:t>
            </a:r>
          </a:p>
          <a:p>
            <a:pPr lvl="2"/>
            <a:r>
              <a:rPr lang="ko-KR" altLang="en-US" dirty="0"/>
              <a:t>강감찬</a:t>
            </a:r>
          </a:p>
          <a:p>
            <a:pPr lvl="2"/>
            <a:r>
              <a:rPr lang="ko-KR" altLang="en-US" dirty="0"/>
              <a:t>이순신</a:t>
            </a:r>
          </a:p>
          <a:p>
            <a:pPr lvl="1"/>
            <a:r>
              <a:rPr lang="en-US" altLang="ko-KR" dirty="0"/>
              <a:t>== values ==</a:t>
            </a:r>
          </a:p>
          <a:p>
            <a:pPr lvl="2"/>
            <a:r>
              <a:rPr lang="en-US" altLang="ko-KR" dirty="0"/>
              <a:t>hongkd@korea.kr</a:t>
            </a:r>
          </a:p>
          <a:p>
            <a:pPr lvl="2"/>
            <a:r>
              <a:rPr lang="en-US" altLang="ko-KR" dirty="0"/>
              <a:t>kangkc@korea.kr</a:t>
            </a:r>
          </a:p>
          <a:p>
            <a:pPr lvl="2"/>
            <a:r>
              <a:rPr lang="en-US" altLang="ko-KR" dirty="0"/>
              <a:t>leess@korea.kr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714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CFB-1A9B-4AAD-B6D4-6E66D9355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 </a:t>
            </a:r>
            <a:r>
              <a:rPr lang="ko-KR" altLang="en-US" dirty="0"/>
              <a:t>제네릭 </a:t>
            </a:r>
            <a:r>
              <a:rPr lang="en-US" altLang="ko-KR" dirty="0"/>
              <a:t>&amp;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58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일주일간 수입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/>
          <a:lstStyle/>
          <a:p>
            <a:r>
              <a:rPr lang="ko-KR" altLang="en-US" dirty="0"/>
              <a:t>임의의 변수를 만들어서 일주일간의 수입을 입력하고 총 수입과 일일 평균수입을 출력하세요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printf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출력 예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총 수입 </a:t>
            </a:r>
            <a:r>
              <a:rPr lang="en-US" altLang="ko-KR" dirty="0"/>
              <a:t>: 70,000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일 평균 수입 </a:t>
            </a:r>
            <a:r>
              <a:rPr lang="en-US" altLang="ko-KR" dirty="0"/>
              <a:t>: 10,000</a:t>
            </a:r>
            <a:r>
              <a:rPr lang="ko-KR" altLang="en-US" dirty="0"/>
              <a:t>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589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환율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/>
          <a:lstStyle/>
          <a:p>
            <a:r>
              <a:rPr lang="ko-KR" altLang="en-US" dirty="0"/>
              <a:t>환율이 아래와 같이 주어졌을 때 임의의 달러를 원화로 계산해서 출력하세요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달러 </a:t>
            </a:r>
            <a:r>
              <a:rPr lang="en-US" altLang="ko-KR" dirty="0"/>
              <a:t>: 1,350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10 </a:t>
            </a:r>
            <a:r>
              <a:rPr lang="ko-KR" altLang="en-US" dirty="0"/>
              <a:t>달러 </a:t>
            </a:r>
            <a:r>
              <a:rPr lang="en-US" altLang="ko-KR" dirty="0">
                <a:sym typeface="Wingdings" panose="05000000000000000000" pitchFamily="2" charset="2"/>
              </a:rPr>
              <a:t> 13,500</a:t>
            </a:r>
            <a:r>
              <a:rPr lang="ko-KR" altLang="en-US" dirty="0">
                <a:sym typeface="Wingdings" panose="05000000000000000000" pitchFamily="2" charset="2"/>
              </a:rPr>
              <a:t>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858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수의 곱 </a:t>
            </a:r>
            <a:r>
              <a:rPr lang="en-US" altLang="ko-KR" dirty="0"/>
              <a:t>&amp;</a:t>
            </a:r>
            <a:r>
              <a:rPr lang="ko-KR" altLang="en-US" dirty="0"/>
              <a:t> 몫과 나머지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/>
          <a:lstStyle/>
          <a:p>
            <a:r>
              <a:rPr lang="ko-KR" altLang="en-US" dirty="0"/>
              <a:t>두 수를 입력 받아서 곱을 출력하세요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수를 뒤의 수로 나누어서 몫과 나머지를 출력하세요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입력 값 </a:t>
            </a:r>
            <a:r>
              <a:rPr lang="en-US" altLang="ko-KR" dirty="0"/>
              <a:t>: 15, 4</a:t>
            </a:r>
          </a:p>
          <a:p>
            <a:pPr lvl="1"/>
            <a:r>
              <a:rPr lang="ko-KR" altLang="en-US" dirty="0"/>
              <a:t>곱 </a:t>
            </a:r>
            <a:r>
              <a:rPr lang="en-US" altLang="ko-KR" dirty="0"/>
              <a:t>: 15 * 4 = 60</a:t>
            </a:r>
          </a:p>
          <a:p>
            <a:pPr lvl="1"/>
            <a:r>
              <a:rPr lang="ko-KR" altLang="en-US" dirty="0"/>
              <a:t>몫 </a:t>
            </a:r>
            <a:r>
              <a:rPr lang="en-US" altLang="ko-KR" dirty="0"/>
              <a:t>: 15 / 4 = 3</a:t>
            </a:r>
          </a:p>
          <a:p>
            <a:pPr lvl="1"/>
            <a:r>
              <a:rPr lang="ko-KR" altLang="en-US" dirty="0"/>
              <a:t>나머지 </a:t>
            </a:r>
            <a:r>
              <a:rPr lang="en-US" altLang="ko-KR" dirty="0"/>
              <a:t>: 15 – (4 * 3) = 3</a:t>
            </a:r>
          </a:p>
        </p:txBody>
      </p:sp>
    </p:spTree>
    <p:extLst>
      <p:ext uri="{BB962C8B-B14F-4D97-AF65-F5344CB8AC3E}">
        <p14:creationId xmlns:p14="http://schemas.microsoft.com/office/powerpoint/2010/main" val="209823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단위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E9C6F-45EB-4349-9F72-C0C3CE9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427746"/>
            <a:ext cx="11515344" cy="4748465"/>
          </a:xfrm>
        </p:spPr>
        <p:txBody>
          <a:bodyPr/>
          <a:lstStyle/>
          <a:p>
            <a:r>
              <a:rPr lang="ko-KR" altLang="en-US" dirty="0"/>
              <a:t>광속을 분속</a:t>
            </a:r>
            <a:r>
              <a:rPr lang="en-US" altLang="ko-KR" dirty="0"/>
              <a:t>, </a:t>
            </a:r>
            <a:r>
              <a:rPr lang="ko-KR" altLang="en-US" dirty="0"/>
              <a:t>시속</a:t>
            </a:r>
            <a:r>
              <a:rPr lang="en-US" altLang="ko-KR" dirty="0"/>
              <a:t>, </a:t>
            </a:r>
            <a:r>
              <a:rPr lang="ko-KR" altLang="en-US" dirty="0"/>
              <a:t>마하로 출력하세요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임의의 속도를 시속으로 입력 받아서 초속</a:t>
            </a:r>
            <a:r>
              <a:rPr lang="en-US" altLang="ko-KR" dirty="0"/>
              <a:t>, </a:t>
            </a:r>
            <a:r>
              <a:rPr lang="ko-KR" altLang="en-US" dirty="0"/>
              <a:t>분속</a:t>
            </a:r>
            <a:r>
              <a:rPr lang="en-US" altLang="ko-KR" dirty="0"/>
              <a:t>, </a:t>
            </a:r>
            <a:r>
              <a:rPr lang="ko-KR" altLang="en-US" dirty="0"/>
              <a:t>마하로 출력하세요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300,000km/s</a:t>
            </a:r>
          </a:p>
          <a:p>
            <a:pPr lvl="1"/>
            <a:r>
              <a:rPr lang="ko-KR" altLang="en-US" dirty="0"/>
              <a:t>분속 </a:t>
            </a:r>
            <a:r>
              <a:rPr lang="en-US" altLang="ko-KR" dirty="0"/>
              <a:t>: 		km/m</a:t>
            </a:r>
          </a:p>
          <a:p>
            <a:pPr lvl="1"/>
            <a:r>
              <a:rPr lang="ko-KR" altLang="en-US" dirty="0"/>
              <a:t>시속 </a:t>
            </a:r>
            <a:r>
              <a:rPr lang="en-US" altLang="ko-KR" dirty="0"/>
              <a:t>: 		km/h</a:t>
            </a:r>
          </a:p>
          <a:p>
            <a:pPr lvl="1"/>
            <a:r>
              <a:rPr lang="ko-KR" altLang="en-US" dirty="0"/>
              <a:t>마하 </a:t>
            </a:r>
            <a:r>
              <a:rPr lang="en-US" altLang="ko-KR" dirty="0"/>
              <a:t>:		</a:t>
            </a:r>
            <a:r>
              <a:rPr lang="en-US" altLang="ko-KR" dirty="0" err="1"/>
              <a:t>mach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619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2F3-67BF-4429-BAB4-8DE2A7F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자유 낙하 물체의 위치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5E9C6F-45EB-4349-9F72-C0C3CE974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328" y="1427746"/>
                <a:ext cx="11515344" cy="47484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 err="1"/>
                  <a:t>등가속</a:t>
                </a:r>
                <a:r>
                  <a:rPr lang="ko-KR" altLang="en-US" dirty="0"/>
                  <a:t> 운동 물체의 위치 공식은 아래와 같습니다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ko-KR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b="0" baseline="-2500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dirty="0"/>
                  <a:t>위치</a:t>
                </a:r>
                <a:r>
                  <a:rPr lang="en-US" altLang="ko-KR" dirty="0"/>
                  <a:t>, a : </a:t>
                </a:r>
                <a:r>
                  <a:rPr lang="ko-KR" altLang="en-US" dirty="0"/>
                  <a:t>가속도</a:t>
                </a:r>
                <a:r>
                  <a:rPr lang="en-US" altLang="ko-KR" dirty="0"/>
                  <a:t>, t : </a:t>
                </a:r>
                <a:r>
                  <a:rPr lang="ko-KR" altLang="en-US" dirty="0"/>
                  <a:t>이동 시간</a:t>
                </a:r>
                <a:r>
                  <a:rPr lang="en-US" altLang="ko-KR" dirty="0"/>
                  <a:t>, v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초기 속도</a:t>
                </a:r>
                <a:r>
                  <a:rPr lang="en-US" altLang="ko-KR" dirty="0"/>
                  <a:t>, x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초기 위치</a:t>
                </a:r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1000m </a:t>
                </a:r>
                <a:r>
                  <a:rPr lang="ko-KR" altLang="en-US" dirty="0"/>
                  <a:t>상공에서 물체를 정지상태에서 가만히 놓아 자유 낙하 시키려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출력 예와 같은 결과를 얻으세요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저항은 없고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중력 가속도는 </a:t>
                </a:r>
                <a:r>
                  <a:rPr lang="en-US" altLang="ko-KR" dirty="0"/>
                  <a:t>9.81m/s</a:t>
                </a:r>
                <a:r>
                  <a:rPr lang="ko-KR" altLang="en-US" dirty="0"/>
                  <a:t>로 한다</a:t>
                </a:r>
                <a:r>
                  <a:rPr lang="en-US" altLang="ko-KR" dirty="0"/>
                  <a:t>.)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출력 예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5</a:t>
                </a:r>
                <a:r>
                  <a:rPr lang="ko-KR" altLang="en-US" dirty="0"/>
                  <a:t>초 후 위치 </a:t>
                </a:r>
                <a:r>
                  <a:rPr lang="en-US" altLang="ko-KR" dirty="0"/>
                  <a:t>: 877.38m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5E9C6F-45EB-4349-9F72-C0C3CE974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328" y="1427746"/>
                <a:ext cx="11515344" cy="4748465"/>
              </a:xfrm>
              <a:blipFill>
                <a:blip r:embed="rId2"/>
                <a:stretch>
                  <a:fillRect l="-953" t="-2182" b="-2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63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1940</Words>
  <Application>Microsoft Office PowerPoint</Application>
  <PresentationFormat>와이드스크린</PresentationFormat>
  <Paragraphs>305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Arial</vt:lpstr>
      <vt:lpstr>Cambria Math</vt:lpstr>
      <vt:lpstr>Wingdings</vt:lpstr>
      <vt:lpstr>맑은 고딕</vt:lpstr>
      <vt:lpstr>Office 테마</vt:lpstr>
      <vt:lpstr>Java 실습</vt:lpstr>
      <vt:lpstr>02 데이터 활용</vt:lpstr>
      <vt:lpstr>키보드 입력</vt:lpstr>
      <vt:lpstr>자기소개</vt:lpstr>
      <vt:lpstr>일주일간 수입 계산</vt:lpstr>
      <vt:lpstr>환율 계산</vt:lpstr>
      <vt:lpstr>두 수의 곱 &amp; 몫과 나머지</vt:lpstr>
      <vt:lpstr>데이터 단위 변환</vt:lpstr>
      <vt:lpstr>자유 낙하 물체의 위치 구하기</vt:lpstr>
      <vt:lpstr>최소 지폐 수 계산</vt:lpstr>
      <vt:lpstr>03 제어문</vt:lpstr>
      <vt:lpstr>수치 합</vt:lpstr>
      <vt:lpstr>도형 면적 계산</vt:lpstr>
      <vt:lpstr>소수 판단</vt:lpstr>
      <vt:lpstr>이진수</vt:lpstr>
      <vt:lpstr>최대공약수 &amp; 최소공배수</vt:lpstr>
      <vt:lpstr>예금 복리 계산</vt:lpstr>
      <vt:lpstr>시험성적 확인</vt:lpstr>
      <vt:lpstr>삼항 연산자</vt:lpstr>
      <vt:lpstr>switch or if-else</vt:lpstr>
      <vt:lpstr>구구단</vt:lpstr>
      <vt:lpstr>윤년 검사</vt:lpstr>
      <vt:lpstr>두 직선의 교차점</vt:lpstr>
      <vt:lpstr>경우의 수</vt:lpstr>
      <vt:lpstr>04 배열</vt:lpstr>
      <vt:lpstr>지역별 접속자 수</vt:lpstr>
      <vt:lpstr>정렬 기초</vt:lpstr>
      <vt:lpstr>배열 합치기</vt:lpstr>
      <vt:lpstr>자모 계산</vt:lpstr>
      <vt:lpstr>팩토리얼</vt:lpstr>
      <vt:lpstr>피보나치 수열</vt:lpstr>
      <vt:lpstr>행렬 곱</vt:lpstr>
      <vt:lpstr>2차원 회전 변환 행렬</vt:lpstr>
      <vt:lpstr>05, 06 객체지향</vt:lpstr>
      <vt:lpstr>원기둥 클래스</vt:lpstr>
      <vt:lpstr>Food 클래스</vt:lpstr>
      <vt:lpstr>07 상속 &amp; 인터페이스</vt:lpstr>
      <vt:lpstr>음료 주문</vt:lpstr>
      <vt:lpstr>08 다형성과 내부 클래스</vt:lpstr>
      <vt:lpstr>10 컬렉션</vt:lpstr>
      <vt:lpstr>Collection</vt:lpstr>
      <vt:lpstr>Map – HashMap</vt:lpstr>
      <vt:lpstr>13 제네릭 &amp; 어노테이션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</dc:title>
  <dc:creator>SangHyun Lee</dc:creator>
  <cp:lastModifiedBy>이상현</cp:lastModifiedBy>
  <cp:revision>264</cp:revision>
  <dcterms:created xsi:type="dcterms:W3CDTF">2022-09-05T08:12:58Z</dcterms:created>
  <dcterms:modified xsi:type="dcterms:W3CDTF">2022-09-07T02:28:40Z</dcterms:modified>
</cp:coreProperties>
</file>