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embeddedFontLst>
    <p:embeddedFont>
      <p:font typeface="Do Hyeon" panose="020B0600000101010101" charset="-127"/>
      <p:regular r:id="rId27"/>
    </p:embeddedFont>
    <p:embeddedFont>
      <p:font typeface="Jua" panose="020B0600000101010101" charset="-127"/>
      <p:regular r:id="rId28"/>
    </p:embeddedFont>
    <p:embeddedFont>
      <p:font typeface="Malgun Gothic" panose="020B0503020000020004" pitchFamily="50" charset="-127"/>
      <p:regular r:id="rId29"/>
      <p:bold r:id="rId30"/>
    </p:embeddedFont>
    <p:embeddedFont>
      <p:font typeface="Cambria Math" panose="02040503050406030204" pitchFamily="18" charset="0"/>
      <p:regular r:id="rId31"/>
    </p:embeddedFont>
    <p:embeddedFont>
      <p:font typeface="Impact" panose="020B0806030902050204" pitchFamily="3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TlOlPCfDMjaG33tGICQ5a+QeI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4834EA-D8D8-4AFE-96CE-DA7DEE09CA53}">
  <a:tblStyle styleId="{E44834EA-D8D8-4AFE-96CE-DA7DEE09CA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4f7601884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124f7601884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4f7601884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124f7601884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f7601884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124f7601884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4f7601884_2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124f7601884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4f7601884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124f7601884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4f7601884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124f7601884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24f7601884_2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124f7601884_2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4f7601884_2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g124f7601884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24f7601884_2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124f7601884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24f7601884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124f7601884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24f7601884_2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g124f7601884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24f7601884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124f7601884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2503c2fa29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12503c2fa29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1b33e7dbf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11b33e7dbf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b33e7dbc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1b33e7dbc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4f7601884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24f7601884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4f7601884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24f7601884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4f7601884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124f7601884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4f76018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124f76018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2745"/>
            </a:srgb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726075" y="2621350"/>
            <a:ext cx="70500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4900">
                <a:solidFill>
                  <a:srgbClr val="2F5496"/>
                </a:solidFill>
                <a:latin typeface="Impact"/>
                <a:ea typeface="Impact"/>
                <a:cs typeface="Impact"/>
                <a:sym typeface="Impact"/>
              </a:rPr>
              <a:t>Categorical Feature </a:t>
            </a:r>
            <a:endParaRPr sz="4900">
              <a:solidFill>
                <a:srgbClr val="2F5496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4900">
                <a:solidFill>
                  <a:srgbClr val="2F5496"/>
                </a:solidFill>
                <a:latin typeface="Impact"/>
                <a:ea typeface="Impact"/>
                <a:cs typeface="Impact"/>
                <a:sym typeface="Impact"/>
              </a:rPr>
              <a:t>Encoding</a:t>
            </a:r>
            <a:endParaRPr sz="6000">
              <a:solidFill>
                <a:srgbClr val="2F549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4238075" y="4877025"/>
            <a:ext cx="4026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40">
                <a:solidFill>
                  <a:srgbClr val="2F5496"/>
                </a:solidFill>
                <a:latin typeface="Do Hyeon"/>
                <a:ea typeface="Do Hyeon"/>
                <a:cs typeface="Do Hyeon"/>
                <a:sym typeface="Do Hyeon"/>
              </a:rPr>
              <a:t>강민수(20182786)</a:t>
            </a:r>
            <a:endParaRPr sz="1840">
              <a:solidFill>
                <a:srgbClr val="2F549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40">
                <a:solidFill>
                  <a:srgbClr val="2F5496"/>
                </a:solidFill>
                <a:latin typeface="Do Hyeon"/>
                <a:ea typeface="Do Hyeon"/>
                <a:cs typeface="Do Hyeon"/>
                <a:sym typeface="Do Hyeon"/>
              </a:rPr>
              <a:t>이효빈(20202659)</a:t>
            </a:r>
            <a:endParaRPr sz="1840">
              <a:solidFill>
                <a:srgbClr val="2F549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40">
                <a:solidFill>
                  <a:srgbClr val="2F5496"/>
                </a:solidFill>
                <a:latin typeface="Do Hyeon"/>
                <a:ea typeface="Do Hyeon"/>
                <a:cs typeface="Do Hyeon"/>
                <a:sym typeface="Do Hyeon"/>
              </a:rPr>
              <a:t>한윤지(20202672</a:t>
            </a:r>
            <a:r>
              <a:rPr lang="ko-KR" sz="1840">
                <a:solidFill>
                  <a:srgbClr val="2F5496"/>
                </a:solidFill>
                <a:latin typeface="Jua"/>
                <a:ea typeface="Jua"/>
                <a:cs typeface="Jua"/>
                <a:sym typeface="Jua"/>
              </a:rPr>
              <a:t>)</a:t>
            </a:r>
            <a:endParaRPr sz="1840">
              <a:solidFill>
                <a:srgbClr val="2F5496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4f7601884_2_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4710"/>
            </a:srgb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g124f7601884_2_46"/>
          <p:cNvSpPr/>
          <p:nvPr/>
        </p:nvSpPr>
        <p:spPr>
          <a:xfrm>
            <a:off x="0" y="942391"/>
            <a:ext cx="12192000" cy="5915700"/>
          </a:xfrm>
          <a:prstGeom prst="frame">
            <a:avLst>
              <a:gd name="adj1" fmla="val 7875"/>
            </a:avLst>
          </a:prstGeom>
          <a:solidFill>
            <a:srgbClr val="BBD6EE"/>
          </a:solidFill>
          <a:ln w="12700" cap="flat" cmpd="sng">
            <a:solidFill>
              <a:srgbClr val="BBD6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6" name="Google Shape;226;g124f7601884_2_46"/>
          <p:cNvGrpSpPr/>
          <p:nvPr/>
        </p:nvGrpSpPr>
        <p:grpSpPr>
          <a:xfrm>
            <a:off x="11202954" y="373225"/>
            <a:ext cx="796140" cy="195900"/>
            <a:chOff x="11202954" y="373225"/>
            <a:chExt cx="796140" cy="195900"/>
          </a:xfrm>
        </p:grpSpPr>
        <p:sp>
          <p:nvSpPr>
            <p:cNvPr id="227" name="Google Shape;227;g124f7601884_2_46"/>
            <p:cNvSpPr/>
            <p:nvPr/>
          </p:nvSpPr>
          <p:spPr>
            <a:xfrm>
              <a:off x="1179389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8" name="Google Shape;228;g124f7601884_2_46"/>
            <p:cNvSpPr/>
            <p:nvPr/>
          </p:nvSpPr>
          <p:spPr>
            <a:xfrm>
              <a:off x="1149842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9" name="Google Shape;229;g124f7601884_2_46"/>
            <p:cNvSpPr/>
            <p:nvPr/>
          </p:nvSpPr>
          <p:spPr>
            <a:xfrm>
              <a:off x="11202954" y="373225"/>
              <a:ext cx="205200" cy="195900"/>
            </a:xfrm>
            <a:prstGeom prst="flowChartConnector">
              <a:avLst/>
            </a:prstGeom>
            <a:solidFill>
              <a:srgbClr val="2F5496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30" name="Google Shape;230;g124f7601884_2_46"/>
          <p:cNvCxnSpPr/>
          <p:nvPr/>
        </p:nvCxnSpPr>
        <p:spPr>
          <a:xfrm>
            <a:off x="559837" y="755783"/>
            <a:ext cx="10506300" cy="18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1" name="Google Shape;231;g124f7601884_2_46"/>
          <p:cNvSpPr txBox="1"/>
          <p:nvPr/>
        </p:nvSpPr>
        <p:spPr>
          <a:xfrm>
            <a:off x="699801" y="186600"/>
            <a:ext cx="4593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3.5 Binary Encoding</a:t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3" name="Google Shape;233;g124f7601884_2_46"/>
          <p:cNvSpPr txBox="1"/>
          <p:nvPr/>
        </p:nvSpPr>
        <p:spPr>
          <a:xfrm>
            <a:off x="407425" y="1234462"/>
            <a:ext cx="11341200" cy="272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 Hyeon"/>
              <a:buChar char="●"/>
            </a:pP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범주형 값들을 </a:t>
            </a:r>
            <a:r>
              <a:rPr lang="ko-KR" sz="2100" dirty="0">
                <a:solidFill>
                  <a:srgbClr val="FFD966"/>
                </a:solidFill>
                <a:latin typeface="Do Hyeon"/>
                <a:ea typeface="Do Hyeon"/>
                <a:cs typeface="Do Hyeon"/>
                <a:sym typeface="Do Hyeon"/>
              </a:rPr>
              <a:t>이진법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으로 변환해주는 방법</a:t>
            </a:r>
            <a:r>
              <a:rPr lang="en-US" alt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.</a:t>
            </a:r>
            <a:endParaRPr sz="21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 Hyeon"/>
              <a:buChar char="●"/>
            </a:pPr>
            <a:r>
              <a:rPr lang="ko-KR" sz="21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n개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종류의 </a:t>
            </a:r>
            <a:r>
              <a:rPr lang="ko-KR" sz="21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feature값들이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존재할 때 </a:t>
            </a:r>
            <a:r>
              <a:rPr lang="ko-KR" sz="21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binary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encoding을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적용하면 log2의 </a:t>
            </a:r>
            <a:r>
              <a:rPr lang="ko-KR" sz="21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n</a:t>
            </a:r>
            <a:r>
              <a:rPr lang="en-US" alt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제곱만큼 </a:t>
            </a:r>
            <a:r>
              <a:rPr lang="ko-KR" sz="21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feature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추가</a:t>
            </a:r>
            <a:r>
              <a:rPr lang="en-US" alt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.</a:t>
            </a:r>
            <a:endParaRPr sz="21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355D"/>
              </a:buClr>
              <a:buSzPts val="2100"/>
              <a:buFont typeface="Do Hyeon"/>
              <a:buChar char="●"/>
            </a:pP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장점 : One-</a:t>
            </a:r>
            <a:r>
              <a:rPr lang="ko-KR" sz="2100" dirty="0" err="1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hot</a:t>
            </a: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 err="1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encoding에</a:t>
            </a: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 비해 훨씬 </a:t>
            </a:r>
            <a:r>
              <a:rPr lang="ko-KR" sz="2100" dirty="0">
                <a:solidFill>
                  <a:srgbClr val="DDEAF6"/>
                </a:solidFill>
                <a:latin typeface="Do Hyeon"/>
                <a:ea typeface="Do Hyeon"/>
                <a:cs typeface="Do Hyeon"/>
                <a:sym typeface="Do Hyeon"/>
              </a:rPr>
              <a:t>더 적은 개수의 변수</a:t>
            </a: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가 생성됨. 100개의 범주가 있을 때 One </a:t>
            </a:r>
            <a:r>
              <a:rPr lang="ko-KR" sz="2100" dirty="0" err="1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Hot</a:t>
            </a: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  </a:t>
            </a:r>
            <a:r>
              <a:rPr lang="ko-KR" sz="2100" dirty="0" err="1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Encoding은</a:t>
            </a: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 100개의 </a:t>
            </a:r>
            <a:r>
              <a:rPr lang="ko-KR" sz="2100" dirty="0" err="1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feature를</a:t>
            </a: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 생성하는 반면, </a:t>
            </a:r>
            <a:r>
              <a:rPr lang="ko-KR" sz="2100" dirty="0" err="1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Binary</a:t>
            </a: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 err="1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encoding은</a:t>
            </a: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 7개의 </a:t>
            </a:r>
            <a:r>
              <a:rPr lang="ko-KR" sz="2100" dirty="0" err="1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feature만</a:t>
            </a: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 생성. 모델 학습</a:t>
            </a:r>
            <a:r>
              <a:rPr lang="en-US" alt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시 더 </a:t>
            </a:r>
            <a:r>
              <a:rPr lang="ko-KR" sz="2100" dirty="0">
                <a:solidFill>
                  <a:srgbClr val="DDEAF6"/>
                </a:solidFill>
                <a:latin typeface="Do Hyeon"/>
                <a:ea typeface="Do Hyeon"/>
                <a:cs typeface="Do Hyeon"/>
                <a:sym typeface="Do Hyeon"/>
              </a:rPr>
              <a:t>빠른 속도로 학습</a:t>
            </a: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이 가능</a:t>
            </a:r>
            <a:r>
              <a:rPr lang="en-US" alt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.</a:t>
            </a:r>
            <a:endParaRPr sz="2100" dirty="0">
              <a:solidFill>
                <a:srgbClr val="00355D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F84C75-E7FC-4C99-BA3D-8FC447D5AF61}"/>
              </a:ext>
            </a:extLst>
          </p:cNvPr>
          <p:cNvGrpSpPr/>
          <p:nvPr/>
        </p:nvGrpSpPr>
        <p:grpSpPr>
          <a:xfrm>
            <a:off x="896000" y="3674417"/>
            <a:ext cx="10606781" cy="2724902"/>
            <a:chOff x="896000" y="3441148"/>
            <a:chExt cx="10606781" cy="2724902"/>
          </a:xfrm>
        </p:grpSpPr>
        <p:pic>
          <p:nvPicPr>
            <p:cNvPr id="232" name="Google Shape;232;g124f7601884_2_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78257" y="3441148"/>
              <a:ext cx="5124524" cy="272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g124f7601884_2_46"/>
            <p:cNvPicPr preferRelativeResize="0"/>
            <p:nvPr/>
          </p:nvPicPr>
          <p:blipFill rotWithShape="1">
            <a:blip r:embed="rId4">
              <a:alphaModFix/>
            </a:blip>
            <a:srcRect l="22071" r="-7"/>
            <a:stretch/>
          </p:blipFill>
          <p:spPr>
            <a:xfrm>
              <a:off x="2454801" y="3500150"/>
              <a:ext cx="3209557" cy="249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g124f7601884_2_46"/>
            <p:cNvPicPr preferRelativeResize="0"/>
            <p:nvPr/>
          </p:nvPicPr>
          <p:blipFill rotWithShape="1">
            <a:blip r:embed="rId5">
              <a:alphaModFix/>
            </a:blip>
            <a:srcRect r="59026"/>
            <a:stretch/>
          </p:blipFill>
          <p:spPr>
            <a:xfrm>
              <a:off x="896000" y="3500172"/>
              <a:ext cx="870121" cy="24981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Google Shape;236;g124f7601884_2_46"/>
            <p:cNvSpPr/>
            <p:nvPr/>
          </p:nvSpPr>
          <p:spPr>
            <a:xfrm>
              <a:off x="1852780" y="4292975"/>
              <a:ext cx="525900" cy="673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g124f7601884_2_46"/>
            <p:cNvSpPr/>
            <p:nvPr/>
          </p:nvSpPr>
          <p:spPr>
            <a:xfrm>
              <a:off x="5753693" y="4292975"/>
              <a:ext cx="525900" cy="673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g124f7601884_2_46"/>
            <p:cNvSpPr/>
            <p:nvPr/>
          </p:nvSpPr>
          <p:spPr>
            <a:xfrm>
              <a:off x="8553475" y="3441150"/>
              <a:ext cx="2940000" cy="2724900"/>
            </a:xfrm>
            <a:prstGeom prst="rect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4f7601884_2_7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EAF6">
              <a:alpha val="647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g124f7601884_2_79"/>
          <p:cNvSpPr/>
          <p:nvPr/>
        </p:nvSpPr>
        <p:spPr>
          <a:xfrm>
            <a:off x="0" y="942392"/>
            <a:ext cx="12192000" cy="5915700"/>
          </a:xfrm>
          <a:prstGeom prst="frame">
            <a:avLst>
              <a:gd name="adj1" fmla="val 7941"/>
            </a:avLst>
          </a:prstGeom>
          <a:solidFill>
            <a:srgbClr val="066AB5">
              <a:alpha val="21960"/>
            </a:srgbClr>
          </a:solidFill>
          <a:ln w="12700" cap="flat" cmpd="sng">
            <a:solidFill>
              <a:srgbClr val="BBD6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5" name="Google Shape;245;g124f7601884_2_79"/>
          <p:cNvGrpSpPr/>
          <p:nvPr/>
        </p:nvGrpSpPr>
        <p:grpSpPr>
          <a:xfrm>
            <a:off x="11202954" y="373225"/>
            <a:ext cx="796140" cy="195900"/>
            <a:chOff x="11202954" y="373225"/>
            <a:chExt cx="796140" cy="195900"/>
          </a:xfrm>
        </p:grpSpPr>
        <p:sp>
          <p:nvSpPr>
            <p:cNvPr id="246" name="Google Shape;246;g124f7601884_2_79"/>
            <p:cNvSpPr/>
            <p:nvPr/>
          </p:nvSpPr>
          <p:spPr>
            <a:xfrm>
              <a:off x="1179389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7" name="Google Shape;247;g124f7601884_2_79"/>
            <p:cNvSpPr/>
            <p:nvPr/>
          </p:nvSpPr>
          <p:spPr>
            <a:xfrm>
              <a:off x="11498424" y="373225"/>
              <a:ext cx="205200" cy="195900"/>
            </a:xfrm>
            <a:prstGeom prst="flowChartConnector">
              <a:avLst/>
            </a:prstGeom>
            <a:solidFill>
              <a:srgbClr val="2F5496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8" name="Google Shape;248;g124f7601884_2_79"/>
            <p:cNvSpPr/>
            <p:nvPr/>
          </p:nvSpPr>
          <p:spPr>
            <a:xfrm>
              <a:off x="1120295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49" name="Google Shape;249;g124f7601884_2_79"/>
          <p:cNvCxnSpPr/>
          <p:nvPr/>
        </p:nvCxnSpPr>
        <p:spPr>
          <a:xfrm>
            <a:off x="559837" y="755783"/>
            <a:ext cx="10506300" cy="18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0" name="Google Shape;250;g124f7601884_2_79"/>
          <p:cNvSpPr txBox="1"/>
          <p:nvPr/>
        </p:nvSpPr>
        <p:spPr>
          <a:xfrm>
            <a:off x="699801" y="186600"/>
            <a:ext cx="4593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3.6 Frequency Encoding</a:t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2" name="Google Shape;252;g124f7601884_2_79"/>
          <p:cNvSpPr txBox="1"/>
          <p:nvPr/>
        </p:nvSpPr>
        <p:spPr>
          <a:xfrm>
            <a:off x="425400" y="1431975"/>
            <a:ext cx="11341200" cy="167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55D"/>
              </a:buClr>
              <a:buSzPts val="2100"/>
              <a:buFont typeface="Do Hyeon"/>
              <a:buChar char="●"/>
            </a:pP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범주형 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feature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내 </a:t>
            </a:r>
            <a:r>
              <a:rPr lang="ko-KR" altLang="en-US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범주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값들의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빈도수에 기반해 인코딩하는 방식.</a:t>
            </a:r>
            <a:endParaRPr sz="2100" dirty="0">
              <a:solidFill>
                <a:srgbClr val="00355D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55D"/>
              </a:buClr>
              <a:buSzPts val="2100"/>
              <a:buFont typeface="Do Hyeon"/>
              <a:buChar char="●"/>
            </a:pPr>
            <a:r>
              <a:rPr lang="ko-KR" altLang="en-US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범주값의</a:t>
            </a:r>
            <a:r>
              <a:rPr lang="ko-KR" altLang="en-US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빈도</a:t>
            </a:r>
            <a:r>
              <a:rPr lang="ko-KR" altLang="en-US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가 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target과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연관이 클수록 모델이 가중치를 부여하도록 함.</a:t>
            </a:r>
            <a:endParaRPr sz="2100" dirty="0">
              <a:solidFill>
                <a:srgbClr val="00355D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719B"/>
              </a:buClr>
              <a:buSzPts val="2100"/>
              <a:buFont typeface="Do Hyeon"/>
              <a:buChar char="●"/>
            </a:pPr>
            <a:r>
              <a:rPr lang="ko-KR" sz="2100" dirty="0">
                <a:solidFill>
                  <a:srgbClr val="42719B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단점 : 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Train데이터로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부터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학습된 값들로 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Test데이터의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범주값들이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encoding됨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. 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Train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데이터와 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Test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데이터의 분포가 다르다면</a:t>
            </a:r>
            <a:r>
              <a:rPr lang="ko-KR" sz="2100" dirty="0">
                <a:solidFill>
                  <a:srgbClr val="2F5496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 err="1">
                <a:solidFill>
                  <a:srgbClr val="FFD966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overfitting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발생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.</a:t>
            </a:r>
            <a:endParaRPr sz="2100" dirty="0">
              <a:solidFill>
                <a:srgbClr val="42719B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21290AF-908C-408A-9471-F4A2080A5822}"/>
              </a:ext>
            </a:extLst>
          </p:cNvPr>
          <p:cNvGrpSpPr/>
          <p:nvPr/>
        </p:nvGrpSpPr>
        <p:grpSpPr>
          <a:xfrm>
            <a:off x="1429400" y="3277150"/>
            <a:ext cx="9189100" cy="3309425"/>
            <a:chOff x="1429400" y="3277150"/>
            <a:chExt cx="9189100" cy="3309425"/>
          </a:xfrm>
        </p:grpSpPr>
        <p:pic>
          <p:nvPicPr>
            <p:cNvPr id="251" name="Google Shape;251;g124f7601884_2_7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49550" y="3277150"/>
              <a:ext cx="3668950" cy="3309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g124f7601884_2_79"/>
            <p:cNvPicPr preferRelativeResize="0"/>
            <p:nvPr/>
          </p:nvPicPr>
          <p:blipFill rotWithShape="1">
            <a:blip r:embed="rId4">
              <a:alphaModFix/>
            </a:blip>
            <a:srcRect l="41086"/>
            <a:stretch/>
          </p:blipFill>
          <p:spPr>
            <a:xfrm>
              <a:off x="3835013" y="3516375"/>
              <a:ext cx="1402050" cy="271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g124f7601884_2_79"/>
            <p:cNvPicPr preferRelativeResize="0"/>
            <p:nvPr/>
          </p:nvPicPr>
          <p:blipFill rotWithShape="1">
            <a:blip r:embed="rId5">
              <a:alphaModFix/>
            </a:blip>
            <a:srcRect r="59026"/>
            <a:stretch/>
          </p:blipFill>
          <p:spPr>
            <a:xfrm>
              <a:off x="1429400" y="3652572"/>
              <a:ext cx="870121" cy="24981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g124f7601884_2_79"/>
            <p:cNvSpPr/>
            <p:nvPr/>
          </p:nvSpPr>
          <p:spPr>
            <a:xfrm>
              <a:off x="2375725" y="4292975"/>
              <a:ext cx="1369500" cy="673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DA9D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g124f7601884_2_79"/>
            <p:cNvSpPr/>
            <p:nvPr/>
          </p:nvSpPr>
          <p:spPr>
            <a:xfrm>
              <a:off x="5446713" y="4289525"/>
              <a:ext cx="1369500" cy="673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DA9D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g124f7601884_2_79"/>
            <p:cNvSpPr/>
            <p:nvPr/>
          </p:nvSpPr>
          <p:spPr>
            <a:xfrm>
              <a:off x="9390350" y="3277150"/>
              <a:ext cx="1227900" cy="2958900"/>
            </a:xfrm>
            <a:prstGeom prst="rect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f7601884_2_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4710"/>
            </a:srgb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g124f7601884_2_13"/>
          <p:cNvSpPr/>
          <p:nvPr/>
        </p:nvSpPr>
        <p:spPr>
          <a:xfrm>
            <a:off x="0" y="942391"/>
            <a:ext cx="12192000" cy="5915700"/>
          </a:xfrm>
          <a:prstGeom prst="frame">
            <a:avLst>
              <a:gd name="adj1" fmla="val 7875"/>
            </a:avLst>
          </a:prstGeom>
          <a:solidFill>
            <a:srgbClr val="BBD6EE"/>
          </a:solidFill>
          <a:ln w="12700" cap="flat" cmpd="sng">
            <a:solidFill>
              <a:srgbClr val="BBD6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4" name="Google Shape;264;g124f7601884_2_13"/>
          <p:cNvGrpSpPr/>
          <p:nvPr/>
        </p:nvGrpSpPr>
        <p:grpSpPr>
          <a:xfrm>
            <a:off x="11202954" y="373225"/>
            <a:ext cx="796140" cy="195900"/>
            <a:chOff x="11202954" y="373225"/>
            <a:chExt cx="796140" cy="195900"/>
          </a:xfrm>
        </p:grpSpPr>
        <p:sp>
          <p:nvSpPr>
            <p:cNvPr id="265" name="Google Shape;265;g124f7601884_2_13"/>
            <p:cNvSpPr/>
            <p:nvPr/>
          </p:nvSpPr>
          <p:spPr>
            <a:xfrm>
              <a:off x="1179389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6" name="Google Shape;266;g124f7601884_2_13"/>
            <p:cNvSpPr/>
            <p:nvPr/>
          </p:nvSpPr>
          <p:spPr>
            <a:xfrm>
              <a:off x="1149842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" name="Google Shape;267;g124f7601884_2_13"/>
            <p:cNvSpPr/>
            <p:nvPr/>
          </p:nvSpPr>
          <p:spPr>
            <a:xfrm>
              <a:off x="11202954" y="373225"/>
              <a:ext cx="205200" cy="195900"/>
            </a:xfrm>
            <a:prstGeom prst="flowChartConnector">
              <a:avLst/>
            </a:prstGeom>
            <a:solidFill>
              <a:srgbClr val="2F5496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68" name="Google Shape;268;g124f7601884_2_13"/>
          <p:cNvCxnSpPr/>
          <p:nvPr/>
        </p:nvCxnSpPr>
        <p:spPr>
          <a:xfrm>
            <a:off x="559837" y="755783"/>
            <a:ext cx="10506300" cy="18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9" name="Google Shape;269;g124f7601884_2_13"/>
          <p:cNvSpPr txBox="1"/>
          <p:nvPr/>
        </p:nvSpPr>
        <p:spPr>
          <a:xfrm>
            <a:off x="699800" y="186600"/>
            <a:ext cx="9596374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dirty="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3.7 </a:t>
            </a:r>
            <a:r>
              <a:rPr lang="ko-KR" sz="3200" dirty="0" err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Mean</a:t>
            </a:r>
            <a:r>
              <a:rPr lang="ko-KR" sz="3200" dirty="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3200" dirty="0" err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Encoding</a:t>
            </a:r>
            <a:r>
              <a:rPr lang="ko-KR" sz="3200" dirty="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 (Target </a:t>
            </a:r>
            <a:r>
              <a:rPr lang="ko-KR" sz="3200" dirty="0" err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Encoding</a:t>
            </a:r>
            <a:r>
              <a:rPr lang="ko-KR" sz="3200" dirty="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)</a:t>
            </a:r>
            <a:endParaRPr sz="3200" dirty="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270" name="Google Shape;270;g124f7601884_2_13"/>
          <p:cNvPicPr preferRelativeResize="0"/>
          <p:nvPr/>
        </p:nvPicPr>
        <p:blipFill rotWithShape="1">
          <a:blip r:embed="rId3">
            <a:alphaModFix/>
          </a:blip>
          <a:srcRect r="59423"/>
          <a:stretch/>
        </p:blipFill>
        <p:spPr>
          <a:xfrm>
            <a:off x="1108700" y="3441369"/>
            <a:ext cx="1032600" cy="296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124f7601884_2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3049" y="3578054"/>
            <a:ext cx="3083125" cy="26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124f7601884_2_13"/>
          <p:cNvPicPr preferRelativeResize="0"/>
          <p:nvPr/>
        </p:nvPicPr>
        <p:blipFill rotWithShape="1">
          <a:blip r:embed="rId3">
            <a:alphaModFix/>
          </a:blip>
          <a:srcRect l="40691"/>
          <a:stretch/>
        </p:blipFill>
        <p:spPr>
          <a:xfrm>
            <a:off x="4314800" y="3517567"/>
            <a:ext cx="1266600" cy="291318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124f7601884_2_13"/>
          <p:cNvSpPr txBox="1"/>
          <p:nvPr/>
        </p:nvSpPr>
        <p:spPr>
          <a:xfrm>
            <a:off x="434750" y="1354950"/>
            <a:ext cx="11303100" cy="2026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 Hyeon"/>
              <a:buChar char="●"/>
            </a:pP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범주형 </a:t>
            </a:r>
            <a:r>
              <a:rPr lang="ko-KR" sz="21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feature의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범주값별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target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값의 평균으로 인코딩하는 방법.</a:t>
            </a:r>
            <a:endParaRPr sz="21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 Hyeon"/>
              <a:buChar char="●"/>
            </a:pPr>
            <a:r>
              <a:rPr lang="ko-KR" sz="21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kaggle에서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많이 쓰임.</a:t>
            </a:r>
            <a:endParaRPr sz="21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355D"/>
              </a:buClr>
              <a:buSzPts val="2100"/>
              <a:buFont typeface="Do Hyeon"/>
              <a:buChar char="●"/>
            </a:pP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장점 : Data의 크기가 커도 빠른 속도로 학습이 가능함. </a:t>
            </a:r>
            <a:r>
              <a:rPr lang="ko-KR" sz="2100" dirty="0" err="1">
                <a:solidFill>
                  <a:srgbClr val="FFD966"/>
                </a:solidFill>
                <a:latin typeface="Do Hyeon"/>
                <a:ea typeface="Do Hyeon"/>
                <a:cs typeface="Do Hyeon"/>
                <a:sym typeface="Do Hyeon"/>
              </a:rPr>
              <a:t>tree-based</a:t>
            </a: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 모델에서 유용</a:t>
            </a:r>
            <a:endParaRPr sz="2100" dirty="0">
              <a:solidFill>
                <a:srgbClr val="00355D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Do Hyeon"/>
              <a:buChar char="●"/>
            </a:pP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단점 : 구현과 검증이 까다로움, </a:t>
            </a:r>
            <a:r>
              <a:rPr lang="ko-KR" sz="2100" dirty="0" err="1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Train</a:t>
            </a:r>
            <a:r>
              <a:rPr lang="en-US" alt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데이터로 부터 학습된 값들로 </a:t>
            </a:r>
            <a:r>
              <a:rPr lang="ko-KR" sz="2100" dirty="0" err="1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Test</a:t>
            </a:r>
            <a:r>
              <a:rPr lang="en-US" alt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데이터의 </a:t>
            </a:r>
            <a:r>
              <a:rPr lang="ko-KR" sz="2100" dirty="0" err="1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범주값들이</a:t>
            </a: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 err="1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encoding됨</a:t>
            </a: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. </a:t>
            </a:r>
            <a:r>
              <a:rPr lang="ko-KR" sz="2100" dirty="0" err="1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Train</a:t>
            </a: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 데이터와 </a:t>
            </a:r>
            <a:r>
              <a:rPr lang="ko-KR" sz="2100" dirty="0" err="1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Test</a:t>
            </a: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 데이터의 분포가 다르다면</a:t>
            </a:r>
            <a:r>
              <a:rPr lang="ko-KR" sz="2100" dirty="0">
                <a:solidFill>
                  <a:srgbClr val="2F5496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 err="1">
                <a:solidFill>
                  <a:srgbClr val="FFD966"/>
                </a:solidFill>
                <a:latin typeface="Do Hyeon"/>
                <a:ea typeface="Do Hyeon"/>
                <a:cs typeface="Do Hyeon"/>
                <a:sym typeface="Do Hyeon"/>
              </a:rPr>
              <a:t>overfitting</a:t>
            </a:r>
            <a:r>
              <a:rPr lang="ko-KR" sz="2100" dirty="0" err="1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문제가</a:t>
            </a: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 발생 -&gt; </a:t>
            </a:r>
            <a:r>
              <a:rPr lang="ko-KR" sz="2100" dirty="0" err="1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smoothing</a:t>
            </a: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, </a:t>
            </a:r>
            <a:r>
              <a:rPr lang="ko-KR" sz="2100" dirty="0" err="1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cv로</a:t>
            </a: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 보완</a:t>
            </a:r>
            <a:r>
              <a:rPr lang="en-US" alt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.</a:t>
            </a:r>
            <a:endParaRPr sz="2100" dirty="0">
              <a:solidFill>
                <a:srgbClr val="00355D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74" name="Google Shape;274;g124f7601884_2_13"/>
          <p:cNvSpPr/>
          <p:nvPr/>
        </p:nvSpPr>
        <p:spPr>
          <a:xfrm>
            <a:off x="2558618" y="4651267"/>
            <a:ext cx="1266600" cy="67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124f7601884_2_13"/>
          <p:cNvSpPr/>
          <p:nvPr/>
        </p:nvSpPr>
        <p:spPr>
          <a:xfrm>
            <a:off x="5763918" y="4651267"/>
            <a:ext cx="1266600" cy="67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124f7601884_2_13"/>
          <p:cNvSpPr/>
          <p:nvPr/>
        </p:nvSpPr>
        <p:spPr>
          <a:xfrm>
            <a:off x="8238300" y="3517567"/>
            <a:ext cx="1032600" cy="26943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4f7601884_2_9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EAF6">
              <a:alpha val="647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g124f7601884_2_90"/>
          <p:cNvSpPr/>
          <p:nvPr/>
        </p:nvSpPr>
        <p:spPr>
          <a:xfrm>
            <a:off x="0" y="942292"/>
            <a:ext cx="12192000" cy="5915700"/>
          </a:xfrm>
          <a:prstGeom prst="frame">
            <a:avLst>
              <a:gd name="adj1" fmla="val 7941"/>
            </a:avLst>
          </a:prstGeom>
          <a:solidFill>
            <a:srgbClr val="066AB5">
              <a:alpha val="21960"/>
            </a:srgbClr>
          </a:solidFill>
          <a:ln w="12700" cap="flat" cmpd="sng">
            <a:solidFill>
              <a:srgbClr val="BBD6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3" name="Google Shape;283;g124f7601884_2_90"/>
          <p:cNvGrpSpPr/>
          <p:nvPr/>
        </p:nvGrpSpPr>
        <p:grpSpPr>
          <a:xfrm>
            <a:off x="11202954" y="373225"/>
            <a:ext cx="796140" cy="195900"/>
            <a:chOff x="11202954" y="373225"/>
            <a:chExt cx="796140" cy="195900"/>
          </a:xfrm>
        </p:grpSpPr>
        <p:sp>
          <p:nvSpPr>
            <p:cNvPr id="284" name="Google Shape;284;g124f7601884_2_90"/>
            <p:cNvSpPr/>
            <p:nvPr/>
          </p:nvSpPr>
          <p:spPr>
            <a:xfrm>
              <a:off x="1179389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5" name="Google Shape;285;g124f7601884_2_90"/>
            <p:cNvSpPr/>
            <p:nvPr/>
          </p:nvSpPr>
          <p:spPr>
            <a:xfrm>
              <a:off x="11498424" y="373225"/>
              <a:ext cx="205200" cy="195900"/>
            </a:xfrm>
            <a:prstGeom prst="flowChartConnector">
              <a:avLst/>
            </a:prstGeom>
            <a:solidFill>
              <a:srgbClr val="2F5496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6" name="Google Shape;286;g124f7601884_2_90"/>
            <p:cNvSpPr/>
            <p:nvPr/>
          </p:nvSpPr>
          <p:spPr>
            <a:xfrm>
              <a:off x="1120295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87" name="Google Shape;287;g124f7601884_2_90"/>
          <p:cNvCxnSpPr/>
          <p:nvPr/>
        </p:nvCxnSpPr>
        <p:spPr>
          <a:xfrm>
            <a:off x="559837" y="755783"/>
            <a:ext cx="10506300" cy="18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8" name="Google Shape;288;g124f7601884_2_90"/>
          <p:cNvSpPr txBox="1"/>
          <p:nvPr/>
        </p:nvSpPr>
        <p:spPr>
          <a:xfrm>
            <a:off x="699799" y="186600"/>
            <a:ext cx="9377261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dirty="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3.7 </a:t>
            </a:r>
            <a:r>
              <a:rPr lang="ko-KR" sz="3200" dirty="0" err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Mean</a:t>
            </a:r>
            <a:r>
              <a:rPr lang="ko-KR" sz="3200" dirty="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3200" dirty="0" err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Encoding</a:t>
            </a:r>
            <a:r>
              <a:rPr lang="ko-KR" sz="3200" dirty="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 (Target </a:t>
            </a:r>
            <a:r>
              <a:rPr lang="ko-KR" sz="3200" dirty="0" err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Encoding</a:t>
            </a:r>
            <a:r>
              <a:rPr lang="ko-KR" sz="3200" dirty="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)</a:t>
            </a:r>
            <a:endParaRPr sz="3200" dirty="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91" name="Google Shape;291;g124f7601884_2_90"/>
          <p:cNvSpPr txBox="1"/>
          <p:nvPr/>
        </p:nvSpPr>
        <p:spPr>
          <a:xfrm>
            <a:off x="435736" y="1431962"/>
            <a:ext cx="109662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Smoothing</a:t>
            </a:r>
            <a:endParaRPr sz="2400" dirty="0">
              <a:solidFill>
                <a:srgbClr val="00355D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355D"/>
              </a:buClr>
              <a:buSzPts val="2100"/>
              <a:buFont typeface="Do Hyeon"/>
              <a:buChar char="●"/>
            </a:pPr>
            <a:r>
              <a:rPr lang="ko-KR" sz="2100" dirty="0" err="1"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mean</a:t>
            </a:r>
            <a:r>
              <a:rPr lang="ko-KR" sz="2100" dirty="0"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 err="1"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encoding에서의</a:t>
            </a:r>
            <a:r>
              <a:rPr lang="ko-KR" sz="2100" dirty="0"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 err="1"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overfitting을</a:t>
            </a:r>
            <a:r>
              <a:rPr lang="ko-KR" sz="2100" dirty="0"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 방지</a:t>
            </a:r>
            <a:endParaRPr sz="2100" dirty="0"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Do Hyeon"/>
              <a:buChar char="●"/>
            </a:pPr>
            <a:r>
              <a:rPr lang="ko-KR" sz="2100" dirty="0" err="1">
                <a:solidFill>
                  <a:srgbClr val="333333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Train</a:t>
            </a:r>
            <a:r>
              <a:rPr lang="ko-KR" sz="2100" dirty="0">
                <a:solidFill>
                  <a:srgbClr val="333333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 err="1">
                <a:solidFill>
                  <a:srgbClr val="333333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set와</a:t>
            </a:r>
            <a:r>
              <a:rPr lang="ko-KR" sz="2100" dirty="0">
                <a:solidFill>
                  <a:srgbClr val="333333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 err="1">
                <a:solidFill>
                  <a:srgbClr val="333333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Test</a:t>
            </a:r>
            <a:r>
              <a:rPr lang="ko-KR" sz="2100" dirty="0">
                <a:solidFill>
                  <a:srgbClr val="333333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 err="1">
                <a:solidFill>
                  <a:srgbClr val="333333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set에</a:t>
            </a:r>
            <a:r>
              <a:rPr lang="ko-KR" sz="2100" dirty="0">
                <a:solidFill>
                  <a:srgbClr val="333333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데이터가 치우쳐져 있을 경우, 치우쳐진 평균을 전체 평균에 가깝도록, 기존 값을 </a:t>
            </a:r>
            <a:r>
              <a:rPr lang="ko-KR" sz="2100" dirty="0" err="1">
                <a:solidFill>
                  <a:srgbClr val="333333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스무스하게</a:t>
            </a:r>
            <a:r>
              <a:rPr lang="ko-KR" sz="2100" dirty="0">
                <a:solidFill>
                  <a:srgbClr val="333333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만듦.</a:t>
            </a:r>
            <a:endParaRPr sz="2100" dirty="0"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 sz="2100" dirty="0">
              <a:solidFill>
                <a:srgbClr val="00355D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429AD96-8A41-43E2-94F9-851015437C17}"/>
              </a:ext>
            </a:extLst>
          </p:cNvPr>
          <p:cNvGrpSpPr/>
          <p:nvPr/>
        </p:nvGrpSpPr>
        <p:grpSpPr>
          <a:xfrm>
            <a:off x="2232630" y="3417060"/>
            <a:ext cx="7008160" cy="3101600"/>
            <a:chOff x="1934050" y="3482375"/>
            <a:chExt cx="7008160" cy="3101600"/>
          </a:xfrm>
        </p:grpSpPr>
        <p:pic>
          <p:nvPicPr>
            <p:cNvPr id="289" name="Google Shape;289;g124f7601884_2_90"/>
            <p:cNvPicPr preferRelativeResize="0"/>
            <p:nvPr/>
          </p:nvPicPr>
          <p:blipFill rotWithShape="1">
            <a:blip r:embed="rId3">
              <a:alphaModFix/>
            </a:blip>
            <a:srcRect r="44330"/>
            <a:stretch/>
          </p:blipFill>
          <p:spPr>
            <a:xfrm>
              <a:off x="1934050" y="3482375"/>
              <a:ext cx="2685050" cy="3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g124f7601884_2_90"/>
            <p:cNvPicPr preferRelativeResize="0"/>
            <p:nvPr/>
          </p:nvPicPr>
          <p:blipFill rotWithShape="1">
            <a:blip r:embed="rId3">
              <a:alphaModFix/>
            </a:blip>
            <a:srcRect l="55661"/>
            <a:stretch/>
          </p:blipFill>
          <p:spPr>
            <a:xfrm>
              <a:off x="6803675" y="3482375"/>
              <a:ext cx="2138535" cy="310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g124f7601884_2_90"/>
            <p:cNvSpPr/>
            <p:nvPr/>
          </p:nvSpPr>
          <p:spPr>
            <a:xfrm>
              <a:off x="5026638" y="4638638"/>
              <a:ext cx="1369500" cy="673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DA9D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3" name="Google Shape;293;g124f7601884_2_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0450" y="1646325"/>
            <a:ext cx="2902492" cy="585000"/>
          </a:xfrm>
          <a:prstGeom prst="rect">
            <a:avLst/>
          </a:prstGeom>
          <a:noFill/>
          <a:ln w="38100" cap="flat" cmpd="sng">
            <a:solidFill>
              <a:srgbClr val="BBD6EE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4" name="Google Shape;294;g124f7601884_2_90"/>
          <p:cNvSpPr txBox="1"/>
          <p:nvPr/>
        </p:nvSpPr>
        <p:spPr>
          <a:xfrm>
            <a:off x="8969150" y="1320500"/>
            <a:ext cx="1565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333333"/>
                </a:solidFill>
                <a:latin typeface="Do Hyeon"/>
                <a:ea typeface="Do Hyeon"/>
                <a:cs typeface="Do Hyeon"/>
                <a:sym typeface="Do Hyeon"/>
              </a:rPr>
              <a:t>&lt;</a:t>
            </a:r>
            <a:r>
              <a:rPr lang="ko-KR" sz="1200" dirty="0" err="1">
                <a:solidFill>
                  <a:srgbClr val="333333"/>
                </a:solidFill>
                <a:latin typeface="Do Hyeon"/>
                <a:ea typeface="Do Hyeon"/>
                <a:cs typeface="Do Hyeon"/>
                <a:sym typeface="Do Hyeon"/>
              </a:rPr>
              <a:t>Smoothing</a:t>
            </a:r>
            <a:r>
              <a:rPr lang="ko-KR" sz="1200" dirty="0">
                <a:solidFill>
                  <a:srgbClr val="333333"/>
                </a:solidFill>
                <a:latin typeface="Do Hyeon"/>
                <a:ea typeface="Do Hyeon"/>
                <a:cs typeface="Do Hyeon"/>
                <a:sym typeface="Do Hyeon"/>
              </a:rPr>
              <a:t> 변형 식&gt;</a:t>
            </a:r>
            <a:endParaRPr sz="1200" dirty="0">
              <a:solidFill>
                <a:srgbClr val="333333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7" name="Google Shape;329;g124f7601884_2_101">
            <a:extLst>
              <a:ext uri="{FF2B5EF4-FFF2-40B4-BE49-F238E27FC236}">
                <a16:creationId xmlns:a16="http://schemas.microsoft.com/office/drawing/2014/main" id="{02B58933-BB31-4B5A-A75F-49090DF5EC03}"/>
              </a:ext>
            </a:extLst>
          </p:cNvPr>
          <p:cNvSpPr/>
          <p:nvPr/>
        </p:nvSpPr>
        <p:spPr>
          <a:xfrm>
            <a:off x="7130454" y="3417052"/>
            <a:ext cx="2110336" cy="31383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4f7601884_2_35"/>
          <p:cNvSpPr/>
          <p:nvPr/>
        </p:nvSpPr>
        <p:spPr>
          <a:xfrm>
            <a:off x="59200" y="0"/>
            <a:ext cx="12192000" cy="6858000"/>
          </a:xfrm>
          <a:prstGeom prst="rect">
            <a:avLst/>
          </a:prstGeom>
          <a:solidFill>
            <a:srgbClr val="066AB5">
              <a:alpha val="44710"/>
            </a:srgb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g124f7601884_2_35"/>
          <p:cNvSpPr/>
          <p:nvPr/>
        </p:nvSpPr>
        <p:spPr>
          <a:xfrm>
            <a:off x="0" y="942391"/>
            <a:ext cx="12192000" cy="5915700"/>
          </a:xfrm>
          <a:prstGeom prst="frame">
            <a:avLst>
              <a:gd name="adj1" fmla="val 7875"/>
            </a:avLst>
          </a:prstGeom>
          <a:solidFill>
            <a:srgbClr val="BBD6EE"/>
          </a:solidFill>
          <a:ln w="12700" cap="flat" cmpd="sng">
            <a:solidFill>
              <a:srgbClr val="BBD6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1" name="Google Shape;301;g124f7601884_2_35"/>
          <p:cNvGrpSpPr/>
          <p:nvPr/>
        </p:nvGrpSpPr>
        <p:grpSpPr>
          <a:xfrm>
            <a:off x="11202954" y="373225"/>
            <a:ext cx="796140" cy="195900"/>
            <a:chOff x="11202954" y="373225"/>
            <a:chExt cx="796140" cy="195900"/>
          </a:xfrm>
        </p:grpSpPr>
        <p:sp>
          <p:nvSpPr>
            <p:cNvPr id="302" name="Google Shape;302;g124f7601884_2_35"/>
            <p:cNvSpPr/>
            <p:nvPr/>
          </p:nvSpPr>
          <p:spPr>
            <a:xfrm>
              <a:off x="1179389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3" name="Google Shape;303;g124f7601884_2_35"/>
            <p:cNvSpPr/>
            <p:nvPr/>
          </p:nvSpPr>
          <p:spPr>
            <a:xfrm>
              <a:off x="1149842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4" name="Google Shape;304;g124f7601884_2_35"/>
            <p:cNvSpPr/>
            <p:nvPr/>
          </p:nvSpPr>
          <p:spPr>
            <a:xfrm>
              <a:off x="11202954" y="373225"/>
              <a:ext cx="205200" cy="195900"/>
            </a:xfrm>
            <a:prstGeom prst="flowChartConnector">
              <a:avLst/>
            </a:prstGeom>
            <a:solidFill>
              <a:srgbClr val="2F5496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305" name="Google Shape;305;g124f7601884_2_35"/>
          <p:cNvCxnSpPr/>
          <p:nvPr/>
        </p:nvCxnSpPr>
        <p:spPr>
          <a:xfrm>
            <a:off x="559837" y="755783"/>
            <a:ext cx="10506300" cy="18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6" name="Google Shape;306;g124f7601884_2_35"/>
          <p:cNvSpPr txBox="1"/>
          <p:nvPr/>
        </p:nvSpPr>
        <p:spPr>
          <a:xfrm>
            <a:off x="699798" y="186600"/>
            <a:ext cx="1024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3.8 Weight of Evidence Encoding(WoE)</a:t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7" name="Google Shape;307;g124f7601884_2_35"/>
          <p:cNvSpPr txBox="1"/>
          <p:nvPr/>
        </p:nvSpPr>
        <p:spPr>
          <a:xfrm>
            <a:off x="4235284" y="1488250"/>
            <a:ext cx="7814441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 Hyeon"/>
              <a:buChar char="●"/>
            </a:pPr>
            <a:r>
              <a:rPr lang="ko-KR" sz="20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target에</a:t>
            </a:r>
            <a:r>
              <a:rPr lang="ko-KR" sz="20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대한 범주형 </a:t>
            </a:r>
            <a:r>
              <a:rPr lang="ko-KR" sz="20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feature의</a:t>
            </a:r>
            <a:r>
              <a:rPr lang="ko-KR" sz="20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예측력을 설명하는 인코딩 방법.</a:t>
            </a:r>
            <a:endParaRPr sz="20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 Hyeon"/>
              <a:buChar char="●"/>
            </a:pPr>
            <a:r>
              <a:rPr lang="ko-KR" sz="20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WoE가</a:t>
            </a:r>
            <a:r>
              <a:rPr lang="ko-KR" sz="20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높을수록 </a:t>
            </a:r>
            <a:r>
              <a:rPr lang="ko-KR" sz="20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P</a:t>
            </a:r>
            <a:r>
              <a:rPr lang="ko-KR" sz="20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(1)</a:t>
            </a:r>
            <a:r>
              <a:rPr lang="ko-KR" sz="20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으로</a:t>
            </a:r>
            <a:r>
              <a:rPr lang="ko-KR" sz="20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예측할 확률이 높다는 의미.</a:t>
            </a:r>
            <a:endParaRPr sz="20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 Hyeon"/>
              <a:buChar char="●"/>
            </a:pPr>
            <a:r>
              <a:rPr lang="ko-KR" sz="20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스케일이 맞춰져 있기에 </a:t>
            </a:r>
            <a:r>
              <a:rPr lang="ko-KR" sz="20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Logistic</a:t>
            </a:r>
            <a:r>
              <a:rPr lang="ko-KR" sz="20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0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Regression에</a:t>
            </a:r>
            <a:r>
              <a:rPr lang="ko-KR" sz="20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적합함.</a:t>
            </a:r>
            <a:endParaRPr lang="en-US" altLang="ko-KR" sz="20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355D"/>
              </a:buClr>
              <a:buSzPts val="2100"/>
              <a:buFont typeface="Do Hyeon"/>
              <a:buChar char="●"/>
            </a:pPr>
            <a:r>
              <a:rPr lang="nl-NL" altLang="ko-KR" sz="20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P(1) = P(0) : WoE = 0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355D"/>
              </a:buClr>
              <a:buSzPts val="2100"/>
              <a:buFont typeface="Do Hyeon"/>
              <a:buChar char="●"/>
            </a:pPr>
            <a:r>
              <a:rPr lang="nl-NL" altLang="ko-KR" sz="20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P(1) &lt; P(0) : WoE &lt; 0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355D"/>
              </a:buClr>
              <a:buSzPts val="2100"/>
              <a:buFont typeface="Do Hyeon"/>
              <a:buChar char="●"/>
            </a:pPr>
            <a:r>
              <a:rPr lang="nl-NL" altLang="ko-KR" sz="20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P(1) &gt; P(0) : WoE &gt; 0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 Hyeon"/>
              <a:buChar char="●"/>
            </a:pPr>
            <a:endParaRPr sz="20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A2D9159-9A01-4581-8A65-7EF2533D7275}"/>
              </a:ext>
            </a:extLst>
          </p:cNvPr>
          <p:cNvGrpSpPr/>
          <p:nvPr/>
        </p:nvGrpSpPr>
        <p:grpSpPr>
          <a:xfrm>
            <a:off x="1735606" y="3684581"/>
            <a:ext cx="8686650" cy="2744850"/>
            <a:chOff x="1847575" y="3675250"/>
            <a:chExt cx="8686650" cy="2744850"/>
          </a:xfrm>
        </p:grpSpPr>
        <p:pic>
          <p:nvPicPr>
            <p:cNvPr id="308" name="Google Shape;308;g124f7601884_2_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52875" y="3675250"/>
              <a:ext cx="3381350" cy="2744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g124f7601884_2_35"/>
            <p:cNvSpPr/>
            <p:nvPr/>
          </p:nvSpPr>
          <p:spPr>
            <a:xfrm>
              <a:off x="8316025" y="3675250"/>
              <a:ext cx="1080000" cy="2527200"/>
            </a:xfrm>
            <a:prstGeom prst="rect">
              <a:avLst/>
            </a:pr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10" name="Google Shape;310;g124f7601884_2_35"/>
            <p:cNvPicPr preferRelativeResize="0"/>
            <p:nvPr/>
          </p:nvPicPr>
          <p:blipFill rotWithShape="1">
            <a:blip r:embed="rId4">
              <a:alphaModFix/>
            </a:blip>
            <a:srcRect l="40719"/>
            <a:stretch/>
          </p:blipFill>
          <p:spPr>
            <a:xfrm>
              <a:off x="4392224" y="3802375"/>
              <a:ext cx="1080000" cy="248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Google Shape;311;g124f7601884_2_35"/>
            <p:cNvSpPr/>
            <p:nvPr/>
          </p:nvSpPr>
          <p:spPr>
            <a:xfrm>
              <a:off x="3006009" y="4531025"/>
              <a:ext cx="1018007" cy="60081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12" name="Google Shape;312;g124f7601884_2_35"/>
            <p:cNvPicPr preferRelativeResize="0"/>
            <p:nvPr/>
          </p:nvPicPr>
          <p:blipFill rotWithShape="1">
            <a:blip r:embed="rId5">
              <a:alphaModFix/>
            </a:blip>
            <a:srcRect r="87014"/>
            <a:stretch/>
          </p:blipFill>
          <p:spPr>
            <a:xfrm>
              <a:off x="1847575" y="3802382"/>
              <a:ext cx="864000" cy="2484000"/>
            </a:xfrm>
            <a:prstGeom prst="rect">
              <a:avLst/>
            </a:prstGeom>
            <a:noFill/>
            <a:ln>
              <a:noFill/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Google Shape;314;g124f7601884_2_35"/>
              <p:cNvSpPr txBox="1"/>
              <p:nvPr/>
            </p:nvSpPr>
            <p:spPr>
              <a:xfrm>
                <a:off x="812456" y="1938966"/>
                <a:ext cx="3198893" cy="8761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Malgun Gothic"/>
                          <a:cs typeface="Malgun Gothic"/>
                          <a:sym typeface="Malgun Gothic"/>
                        </a:rPr>
                        <m:t>𝑊𝑜𝐸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Malgun Gothic"/>
                          <a:cs typeface="Malgun Gothic"/>
                          <a:sym typeface="Malgun Gothic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Malgun Gothic"/>
                              <a:sym typeface="Malgun Gothic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Malgun Gothic"/>
                                  <a:sym typeface="Malgun Gothic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  <a:ea typeface="Malgun Gothic"/>
                                  <a:sym typeface="Malgun Gothic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Malgun Gothic"/>
                                      <a:sym typeface="Malgun Gothic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Malgun Gothic"/>
                                          <a:sym typeface="Malgun Gothic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Malgun Gothic"/>
                                          <a:sym typeface="Malgun Gothic"/>
                                        </a:rPr>
                                        <m:t>𝑃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Malgun Gothic"/>
                                          <a:sym typeface="Malgun Gothic"/>
                                        </a:rPr>
                                        <m:t>(1)</m:t>
                                      </m:r>
                                    </m:num>
                                    <m:den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Malgun Gothic"/>
                                          <a:sym typeface="Malgun Gothic"/>
                                        </a:rPr>
                                        <m:t>𝑃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Malgun Gothic"/>
                                          <a:sym typeface="Malgun Gothic"/>
                                        </a:rPr>
                                        <m:t>(0)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algun Gothic"/>
                        </a:rPr>
                        <m:t>×100</m:t>
                      </m:r>
                    </m:oMath>
                  </m:oMathPara>
                </a14:m>
                <a:endParaRPr sz="2000" dirty="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mc:Choice>
        <mc:Fallback xmlns="">
          <p:sp>
            <p:nvSpPr>
              <p:cNvPr id="314" name="Google Shape;314;g124f7601884_2_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56" y="1938966"/>
                <a:ext cx="3198893" cy="8761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Google Shape;311;g124f7601884_2_35">
            <a:extLst>
              <a:ext uri="{FF2B5EF4-FFF2-40B4-BE49-F238E27FC236}">
                <a16:creationId xmlns:a16="http://schemas.microsoft.com/office/drawing/2014/main" id="{1F1D029F-4647-4934-8972-679210AED1AB}"/>
              </a:ext>
            </a:extLst>
          </p:cNvPr>
          <p:cNvSpPr/>
          <p:nvPr/>
        </p:nvSpPr>
        <p:spPr>
          <a:xfrm>
            <a:off x="5621696" y="4552794"/>
            <a:ext cx="1018007" cy="60081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4f7601884_2_10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EAF6">
              <a:alpha val="647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g124f7601884_2_101"/>
          <p:cNvSpPr/>
          <p:nvPr/>
        </p:nvSpPr>
        <p:spPr>
          <a:xfrm>
            <a:off x="0" y="942392"/>
            <a:ext cx="12192000" cy="5915700"/>
          </a:xfrm>
          <a:prstGeom prst="frame">
            <a:avLst>
              <a:gd name="adj1" fmla="val 7941"/>
            </a:avLst>
          </a:prstGeom>
          <a:solidFill>
            <a:srgbClr val="066AB5">
              <a:alpha val="21960"/>
            </a:srgbClr>
          </a:solidFill>
          <a:ln w="12700" cap="flat" cmpd="sng">
            <a:solidFill>
              <a:srgbClr val="BBD6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21" name="Google Shape;321;g124f7601884_2_101"/>
          <p:cNvGrpSpPr/>
          <p:nvPr/>
        </p:nvGrpSpPr>
        <p:grpSpPr>
          <a:xfrm>
            <a:off x="11202954" y="373225"/>
            <a:ext cx="796140" cy="195900"/>
            <a:chOff x="11202954" y="373225"/>
            <a:chExt cx="796140" cy="195900"/>
          </a:xfrm>
        </p:grpSpPr>
        <p:sp>
          <p:nvSpPr>
            <p:cNvPr id="322" name="Google Shape;322;g124f7601884_2_101"/>
            <p:cNvSpPr/>
            <p:nvPr/>
          </p:nvSpPr>
          <p:spPr>
            <a:xfrm>
              <a:off x="1179389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3" name="Google Shape;323;g124f7601884_2_101"/>
            <p:cNvSpPr/>
            <p:nvPr/>
          </p:nvSpPr>
          <p:spPr>
            <a:xfrm>
              <a:off x="11498424" y="373225"/>
              <a:ext cx="205200" cy="195900"/>
            </a:xfrm>
            <a:prstGeom prst="flowChartConnector">
              <a:avLst/>
            </a:prstGeom>
            <a:solidFill>
              <a:srgbClr val="2F5496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4" name="Google Shape;324;g124f7601884_2_101"/>
            <p:cNvSpPr/>
            <p:nvPr/>
          </p:nvSpPr>
          <p:spPr>
            <a:xfrm>
              <a:off x="1120295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325" name="Google Shape;325;g124f7601884_2_101"/>
          <p:cNvCxnSpPr/>
          <p:nvPr/>
        </p:nvCxnSpPr>
        <p:spPr>
          <a:xfrm>
            <a:off x="559837" y="755783"/>
            <a:ext cx="10506300" cy="18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6" name="Google Shape;326;g124f7601884_2_101"/>
          <p:cNvSpPr txBox="1"/>
          <p:nvPr/>
        </p:nvSpPr>
        <p:spPr>
          <a:xfrm>
            <a:off x="699804" y="186600"/>
            <a:ext cx="733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3.9 Probability Ratio of Encoding</a:t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30" name="Google Shape;330;g124f7601884_2_101"/>
          <p:cNvSpPr txBox="1"/>
          <p:nvPr/>
        </p:nvSpPr>
        <p:spPr>
          <a:xfrm>
            <a:off x="479450" y="1438225"/>
            <a:ext cx="11314444" cy="12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55D"/>
              </a:buClr>
              <a:buSzPts val="2100"/>
              <a:buFont typeface="Do Hyeon"/>
              <a:buChar char="●"/>
            </a:pP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WoE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방법과 유사하지만 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log를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취하지 않은 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P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(1), 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P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(0) 확률의 비율만을 사용함. </a:t>
            </a:r>
            <a:endParaRPr sz="2100" dirty="0">
              <a:solidFill>
                <a:srgbClr val="00355D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F427AD-ABA4-4166-8737-5B5ED81D4749}"/>
              </a:ext>
            </a:extLst>
          </p:cNvPr>
          <p:cNvGrpSpPr/>
          <p:nvPr/>
        </p:nvGrpSpPr>
        <p:grpSpPr>
          <a:xfrm>
            <a:off x="1145772" y="2538950"/>
            <a:ext cx="9975028" cy="3479450"/>
            <a:chOff x="1145772" y="2538950"/>
            <a:chExt cx="9975028" cy="3479450"/>
          </a:xfrm>
        </p:grpSpPr>
        <p:pic>
          <p:nvPicPr>
            <p:cNvPr id="327" name="Google Shape;327;g124f7601884_2_101"/>
            <p:cNvPicPr preferRelativeResize="0"/>
            <p:nvPr/>
          </p:nvPicPr>
          <p:blipFill rotWithShape="1">
            <a:blip r:embed="rId3">
              <a:alphaModFix/>
            </a:blip>
            <a:srcRect l="42122"/>
            <a:stretch/>
          </p:blipFill>
          <p:spPr>
            <a:xfrm>
              <a:off x="4340797" y="2538950"/>
              <a:ext cx="1512000" cy="347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g124f7601884_2_10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83400" y="2538950"/>
              <a:ext cx="3837400" cy="3385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g124f7601884_2_101"/>
            <p:cNvSpPr/>
            <p:nvPr/>
          </p:nvSpPr>
          <p:spPr>
            <a:xfrm>
              <a:off x="8543100" y="2545350"/>
              <a:ext cx="1265400" cy="3138300"/>
            </a:xfrm>
            <a:prstGeom prst="rect">
              <a:avLst/>
            </a:pr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g124f7601884_2_101"/>
            <p:cNvSpPr/>
            <p:nvPr/>
          </p:nvSpPr>
          <p:spPr>
            <a:xfrm>
              <a:off x="2885363" y="3764188"/>
              <a:ext cx="1369500" cy="673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DA9D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2" name="Google Shape;332;g124f7601884_2_101"/>
            <p:cNvPicPr preferRelativeResize="0"/>
            <p:nvPr/>
          </p:nvPicPr>
          <p:blipFill rotWithShape="1">
            <a:blip r:embed="rId5">
              <a:alphaModFix/>
            </a:blip>
            <a:srcRect r="87014"/>
            <a:stretch/>
          </p:blipFill>
          <p:spPr>
            <a:xfrm>
              <a:off x="1145772" y="2545350"/>
              <a:ext cx="1510025" cy="3473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g124f7601884_2_101"/>
            <p:cNvSpPr/>
            <p:nvPr/>
          </p:nvSpPr>
          <p:spPr>
            <a:xfrm>
              <a:off x="5938713" y="3764188"/>
              <a:ext cx="1369500" cy="673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DA9D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4f7601884_2_1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4710"/>
            </a:srgb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g124f7601884_2_145"/>
          <p:cNvSpPr/>
          <p:nvPr/>
        </p:nvSpPr>
        <p:spPr>
          <a:xfrm>
            <a:off x="0" y="942391"/>
            <a:ext cx="12192000" cy="5915700"/>
          </a:xfrm>
          <a:prstGeom prst="frame">
            <a:avLst>
              <a:gd name="adj1" fmla="val 7875"/>
            </a:avLst>
          </a:prstGeom>
          <a:solidFill>
            <a:srgbClr val="BBD6EE"/>
          </a:solidFill>
          <a:ln w="12700" cap="flat" cmpd="sng">
            <a:solidFill>
              <a:srgbClr val="BBD6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0" name="Google Shape;340;g124f7601884_2_145"/>
          <p:cNvGrpSpPr/>
          <p:nvPr/>
        </p:nvGrpSpPr>
        <p:grpSpPr>
          <a:xfrm>
            <a:off x="11202954" y="373225"/>
            <a:ext cx="796140" cy="195900"/>
            <a:chOff x="11202954" y="373225"/>
            <a:chExt cx="796140" cy="195900"/>
          </a:xfrm>
        </p:grpSpPr>
        <p:sp>
          <p:nvSpPr>
            <p:cNvPr id="341" name="Google Shape;341;g124f7601884_2_145"/>
            <p:cNvSpPr/>
            <p:nvPr/>
          </p:nvSpPr>
          <p:spPr>
            <a:xfrm>
              <a:off x="1179389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2" name="Google Shape;342;g124f7601884_2_145"/>
            <p:cNvSpPr/>
            <p:nvPr/>
          </p:nvSpPr>
          <p:spPr>
            <a:xfrm>
              <a:off x="1149842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3" name="Google Shape;343;g124f7601884_2_145"/>
            <p:cNvSpPr/>
            <p:nvPr/>
          </p:nvSpPr>
          <p:spPr>
            <a:xfrm>
              <a:off x="11202954" y="373225"/>
              <a:ext cx="205200" cy="195900"/>
            </a:xfrm>
            <a:prstGeom prst="flowChartConnector">
              <a:avLst/>
            </a:prstGeom>
            <a:solidFill>
              <a:srgbClr val="2F5496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344" name="Google Shape;344;g124f7601884_2_145"/>
          <p:cNvCxnSpPr/>
          <p:nvPr/>
        </p:nvCxnSpPr>
        <p:spPr>
          <a:xfrm>
            <a:off x="559837" y="755783"/>
            <a:ext cx="10506300" cy="18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5" name="Google Shape;345;g124f7601884_2_145"/>
          <p:cNvSpPr txBox="1"/>
          <p:nvPr/>
        </p:nvSpPr>
        <p:spPr>
          <a:xfrm>
            <a:off x="699802" y="186600"/>
            <a:ext cx="6009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3.10 Hashing Encoding</a:t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48" name="Google Shape;348;g124f7601884_2_145"/>
          <p:cNvSpPr txBox="1"/>
          <p:nvPr/>
        </p:nvSpPr>
        <p:spPr>
          <a:xfrm>
            <a:off x="6094150" y="1562800"/>
            <a:ext cx="5333700" cy="278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 Hyeon"/>
              <a:buChar char="●"/>
            </a:pP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다수의 범주형 </a:t>
            </a:r>
            <a:r>
              <a:rPr lang="ko-KR" sz="21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피쳐를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한</a:t>
            </a:r>
            <a:r>
              <a:rPr lang="en-US" alt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번에 다차원 공간에 </a:t>
            </a:r>
            <a:r>
              <a:rPr lang="ko-KR" sz="21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맵핑시켜서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인코딩하는 방법.</a:t>
            </a:r>
            <a:endParaRPr sz="21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 Hyeon"/>
              <a:buChar char="●"/>
            </a:pP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더미변수의 </a:t>
            </a:r>
            <a:r>
              <a:rPr lang="ko-KR" altLang="en-US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개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수가 커질수록 정확도는 높아지나 </a:t>
            </a:r>
            <a:r>
              <a:rPr lang="ko-KR" sz="21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연산량이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증가.</a:t>
            </a:r>
            <a:endParaRPr sz="21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55D"/>
              </a:buClr>
              <a:buSzPts val="2100"/>
              <a:buFont typeface="Do Hyeon"/>
              <a:buChar char="●"/>
            </a:pP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장점 : 많은 차원의 범주형 </a:t>
            </a:r>
            <a:r>
              <a:rPr lang="ko-KR" sz="2100" dirty="0" err="1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피쳐라도</a:t>
            </a: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, 원하는 차원의 더미변수로 표현이 가능.</a:t>
            </a:r>
            <a:endParaRPr sz="2100" dirty="0">
              <a:solidFill>
                <a:srgbClr val="00355D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55D"/>
              </a:buClr>
              <a:buSzPts val="2100"/>
              <a:buFont typeface="Do Hyeon"/>
              <a:buChar char="●"/>
            </a:pP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단점 : 해석의 용이성이 떨어짐.</a:t>
            </a:r>
            <a:endParaRPr sz="2100" dirty="0">
              <a:solidFill>
                <a:srgbClr val="00355D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7E9CC93-A9F3-45A5-B300-5C94D4DFF176}"/>
              </a:ext>
            </a:extLst>
          </p:cNvPr>
          <p:cNvGrpSpPr/>
          <p:nvPr/>
        </p:nvGrpSpPr>
        <p:grpSpPr>
          <a:xfrm>
            <a:off x="699800" y="1393313"/>
            <a:ext cx="5247750" cy="5170662"/>
            <a:chOff x="699800" y="1393313"/>
            <a:chExt cx="5247750" cy="5170662"/>
          </a:xfrm>
        </p:grpSpPr>
        <p:pic>
          <p:nvPicPr>
            <p:cNvPr id="346" name="Google Shape;346;g124f7601884_2_145"/>
            <p:cNvPicPr preferRelativeResize="0"/>
            <p:nvPr/>
          </p:nvPicPr>
          <p:blipFill rotWithShape="1">
            <a:blip r:embed="rId3">
              <a:alphaModFix/>
            </a:blip>
            <a:srcRect r="17416"/>
            <a:stretch/>
          </p:blipFill>
          <p:spPr>
            <a:xfrm>
              <a:off x="3067537" y="1434175"/>
              <a:ext cx="2880000" cy="21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g124f7601884_2_1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44700" y="4043975"/>
              <a:ext cx="4302850" cy="25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Google Shape;349;g124f7601884_2_145"/>
            <p:cNvSpPr/>
            <p:nvPr/>
          </p:nvSpPr>
          <p:spPr>
            <a:xfrm>
              <a:off x="2092122" y="1986349"/>
              <a:ext cx="710400" cy="585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50" name="Google Shape;350;g124f7601884_2_145"/>
            <p:cNvPicPr preferRelativeResize="0"/>
            <p:nvPr/>
          </p:nvPicPr>
          <p:blipFill rotWithShape="1">
            <a:blip r:embed="rId5">
              <a:alphaModFix/>
            </a:blip>
            <a:srcRect r="87014"/>
            <a:stretch/>
          </p:blipFill>
          <p:spPr>
            <a:xfrm>
              <a:off x="699800" y="1393313"/>
              <a:ext cx="1080000" cy="21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" name="Google Shape;351;g124f7601884_2_145"/>
            <p:cNvSpPr/>
            <p:nvPr/>
          </p:nvSpPr>
          <p:spPr>
            <a:xfrm rot="5400000">
              <a:off x="4456300" y="3640575"/>
              <a:ext cx="361200" cy="357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g124f7601884_2_145"/>
            <p:cNvSpPr/>
            <p:nvPr/>
          </p:nvSpPr>
          <p:spPr>
            <a:xfrm>
              <a:off x="2092125" y="4043975"/>
              <a:ext cx="2466600" cy="2340000"/>
            </a:xfrm>
            <a:prstGeom prst="rect">
              <a:avLst/>
            </a:pr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24f7601884_2_1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EAF6">
              <a:alpha val="647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g124f7601884_2_112"/>
          <p:cNvSpPr/>
          <p:nvPr/>
        </p:nvSpPr>
        <p:spPr>
          <a:xfrm>
            <a:off x="0" y="942392"/>
            <a:ext cx="12192000" cy="5915700"/>
          </a:xfrm>
          <a:prstGeom prst="frame">
            <a:avLst>
              <a:gd name="adj1" fmla="val 7941"/>
            </a:avLst>
          </a:prstGeom>
          <a:solidFill>
            <a:srgbClr val="066AB5">
              <a:alpha val="21960"/>
            </a:srgbClr>
          </a:solidFill>
          <a:ln w="12700" cap="flat" cmpd="sng">
            <a:solidFill>
              <a:srgbClr val="BBD6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59" name="Google Shape;359;g124f7601884_2_112"/>
          <p:cNvGrpSpPr/>
          <p:nvPr/>
        </p:nvGrpSpPr>
        <p:grpSpPr>
          <a:xfrm>
            <a:off x="11202954" y="373225"/>
            <a:ext cx="796140" cy="195900"/>
            <a:chOff x="11202954" y="373225"/>
            <a:chExt cx="796140" cy="195900"/>
          </a:xfrm>
        </p:grpSpPr>
        <p:sp>
          <p:nvSpPr>
            <p:cNvPr id="360" name="Google Shape;360;g124f7601884_2_112"/>
            <p:cNvSpPr/>
            <p:nvPr/>
          </p:nvSpPr>
          <p:spPr>
            <a:xfrm>
              <a:off x="1179389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1" name="Google Shape;361;g124f7601884_2_112"/>
            <p:cNvSpPr/>
            <p:nvPr/>
          </p:nvSpPr>
          <p:spPr>
            <a:xfrm>
              <a:off x="11498424" y="373225"/>
              <a:ext cx="205200" cy="195900"/>
            </a:xfrm>
            <a:prstGeom prst="flowChartConnector">
              <a:avLst/>
            </a:prstGeom>
            <a:solidFill>
              <a:srgbClr val="2F5496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2" name="Google Shape;362;g124f7601884_2_112"/>
            <p:cNvSpPr/>
            <p:nvPr/>
          </p:nvSpPr>
          <p:spPr>
            <a:xfrm>
              <a:off x="1120295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363" name="Google Shape;363;g124f7601884_2_112"/>
          <p:cNvCxnSpPr/>
          <p:nvPr/>
        </p:nvCxnSpPr>
        <p:spPr>
          <a:xfrm>
            <a:off x="559837" y="755783"/>
            <a:ext cx="10506300" cy="18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4" name="Google Shape;364;g124f7601884_2_112"/>
          <p:cNvSpPr txBox="1"/>
          <p:nvPr/>
        </p:nvSpPr>
        <p:spPr>
          <a:xfrm>
            <a:off x="699806" y="186600"/>
            <a:ext cx="9287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3.11 Backward Difference Encoding</a:t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67" name="Google Shape;367;g124f7601884_2_112"/>
          <p:cNvSpPr txBox="1"/>
          <p:nvPr/>
        </p:nvSpPr>
        <p:spPr>
          <a:xfrm>
            <a:off x="7347197" y="1460613"/>
            <a:ext cx="4641900" cy="48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55D"/>
              </a:buClr>
              <a:buSzPts val="2100"/>
              <a:buFont typeface="Do Hyeon"/>
              <a:buChar char="●"/>
            </a:pP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특정 범주형 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피쳐에서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하나의 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범주값에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대한 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target</a:t>
            </a:r>
            <a:r>
              <a:rPr lang="en-US" alt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값의 평균이 바로 이전 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범주값에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대한 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target</a:t>
            </a:r>
            <a:r>
              <a:rPr lang="en-US" alt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값들의 평균값과 비교되어 계산되는 인코딩 방법</a:t>
            </a:r>
            <a:endParaRPr sz="2100" dirty="0">
              <a:solidFill>
                <a:srgbClr val="00355D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55D"/>
              </a:buClr>
              <a:buSzPts val="2100"/>
              <a:buFont typeface="Do Hyeon"/>
              <a:buChar char="●"/>
            </a:pP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주로 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nominal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, 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ordinal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변수에 적합</a:t>
            </a:r>
            <a:endParaRPr sz="2100" dirty="0">
              <a:solidFill>
                <a:srgbClr val="00355D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100" dirty="0">
              <a:solidFill>
                <a:srgbClr val="00355D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3D75117-8D73-42EF-B408-33B39BD938D6}"/>
              </a:ext>
            </a:extLst>
          </p:cNvPr>
          <p:cNvGrpSpPr/>
          <p:nvPr/>
        </p:nvGrpSpPr>
        <p:grpSpPr>
          <a:xfrm>
            <a:off x="463450" y="1460613"/>
            <a:ext cx="6859125" cy="4785687"/>
            <a:chOff x="463450" y="1460613"/>
            <a:chExt cx="6859125" cy="4785687"/>
          </a:xfrm>
        </p:grpSpPr>
        <p:pic>
          <p:nvPicPr>
            <p:cNvPr id="365" name="Google Shape;365;g124f7601884_2_112"/>
            <p:cNvPicPr preferRelativeResize="0"/>
            <p:nvPr/>
          </p:nvPicPr>
          <p:blipFill rotWithShape="1">
            <a:blip r:embed="rId3">
              <a:alphaModFix/>
            </a:blip>
            <a:srcRect l="12503"/>
            <a:stretch/>
          </p:blipFill>
          <p:spPr>
            <a:xfrm>
              <a:off x="2372225" y="1505250"/>
              <a:ext cx="4950219" cy="21397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g124f7601884_2_1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65100" y="4182300"/>
              <a:ext cx="5457350" cy="2063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g124f7601884_2_112"/>
            <p:cNvSpPr/>
            <p:nvPr/>
          </p:nvSpPr>
          <p:spPr>
            <a:xfrm>
              <a:off x="1619650" y="2334800"/>
              <a:ext cx="725100" cy="426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DA9D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69" name="Google Shape;369;g124f7601884_2_112"/>
            <p:cNvPicPr preferRelativeResize="0"/>
            <p:nvPr/>
          </p:nvPicPr>
          <p:blipFill rotWithShape="1">
            <a:blip r:embed="rId4">
              <a:alphaModFix/>
            </a:blip>
            <a:srcRect r="87014"/>
            <a:stretch/>
          </p:blipFill>
          <p:spPr>
            <a:xfrm>
              <a:off x="463450" y="1460613"/>
              <a:ext cx="1080000" cy="23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Google Shape;370;g124f7601884_2_112"/>
            <p:cNvSpPr/>
            <p:nvPr/>
          </p:nvSpPr>
          <p:spPr>
            <a:xfrm rot="5400000">
              <a:off x="4634190" y="3725961"/>
              <a:ext cx="426300" cy="34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DA9D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g124f7601884_2_112"/>
            <p:cNvSpPr/>
            <p:nvPr/>
          </p:nvSpPr>
          <p:spPr>
            <a:xfrm>
              <a:off x="2543575" y="4182300"/>
              <a:ext cx="4779000" cy="2064000"/>
            </a:xfrm>
            <a:prstGeom prst="rect">
              <a:avLst/>
            </a:pr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24f7601884_2_167"/>
          <p:cNvSpPr/>
          <p:nvPr/>
        </p:nvSpPr>
        <p:spPr>
          <a:xfrm>
            <a:off x="0" y="-43000"/>
            <a:ext cx="12192000" cy="6858000"/>
          </a:xfrm>
          <a:prstGeom prst="rect">
            <a:avLst/>
          </a:prstGeom>
          <a:solidFill>
            <a:srgbClr val="066AB5">
              <a:alpha val="44710"/>
            </a:srgb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g124f7601884_2_167"/>
          <p:cNvSpPr/>
          <p:nvPr/>
        </p:nvSpPr>
        <p:spPr>
          <a:xfrm>
            <a:off x="0" y="942391"/>
            <a:ext cx="12192000" cy="5915700"/>
          </a:xfrm>
          <a:prstGeom prst="frame">
            <a:avLst>
              <a:gd name="adj1" fmla="val 7875"/>
            </a:avLst>
          </a:prstGeom>
          <a:solidFill>
            <a:srgbClr val="BBD6EE"/>
          </a:solidFill>
          <a:ln w="12700" cap="flat" cmpd="sng">
            <a:solidFill>
              <a:srgbClr val="BBD6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78" name="Google Shape;378;g124f7601884_2_167"/>
          <p:cNvGrpSpPr/>
          <p:nvPr/>
        </p:nvGrpSpPr>
        <p:grpSpPr>
          <a:xfrm>
            <a:off x="11202954" y="373225"/>
            <a:ext cx="796140" cy="195900"/>
            <a:chOff x="11202954" y="373225"/>
            <a:chExt cx="796140" cy="195900"/>
          </a:xfrm>
        </p:grpSpPr>
        <p:sp>
          <p:nvSpPr>
            <p:cNvPr id="379" name="Google Shape;379;g124f7601884_2_167"/>
            <p:cNvSpPr/>
            <p:nvPr/>
          </p:nvSpPr>
          <p:spPr>
            <a:xfrm>
              <a:off x="1179389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0" name="Google Shape;380;g124f7601884_2_167"/>
            <p:cNvSpPr/>
            <p:nvPr/>
          </p:nvSpPr>
          <p:spPr>
            <a:xfrm>
              <a:off x="1149842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1" name="Google Shape;381;g124f7601884_2_167"/>
            <p:cNvSpPr/>
            <p:nvPr/>
          </p:nvSpPr>
          <p:spPr>
            <a:xfrm>
              <a:off x="11202954" y="373225"/>
              <a:ext cx="205200" cy="195900"/>
            </a:xfrm>
            <a:prstGeom prst="flowChartConnector">
              <a:avLst/>
            </a:prstGeom>
            <a:solidFill>
              <a:srgbClr val="2F5496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382" name="Google Shape;382;g124f7601884_2_167"/>
          <p:cNvCxnSpPr/>
          <p:nvPr/>
        </p:nvCxnSpPr>
        <p:spPr>
          <a:xfrm>
            <a:off x="559837" y="755783"/>
            <a:ext cx="10506300" cy="18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3" name="Google Shape;383;g124f7601884_2_167"/>
          <p:cNvSpPr txBox="1"/>
          <p:nvPr/>
        </p:nvSpPr>
        <p:spPr>
          <a:xfrm>
            <a:off x="699803" y="186600"/>
            <a:ext cx="7025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3.12 Leave One Out Encoding</a:t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6" name="Google Shape;386;g124f7601884_2_167"/>
          <p:cNvSpPr txBox="1"/>
          <p:nvPr/>
        </p:nvSpPr>
        <p:spPr>
          <a:xfrm>
            <a:off x="490650" y="1433950"/>
            <a:ext cx="11054400" cy="12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55D"/>
              </a:buClr>
              <a:buSzPts val="2100"/>
              <a:buFont typeface="Do Hyeon"/>
              <a:buChar char="●"/>
            </a:pPr>
            <a:r>
              <a:rPr lang="ko-KR" sz="2100" dirty="0" err="1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Mean</a:t>
            </a: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 err="1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Encoding과</a:t>
            </a: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 비슷하지만 이상치의 영향을 줄이기 위해 이상치를 제외</a:t>
            </a:r>
            <a:r>
              <a:rPr lang="ko-KR" altLang="en-US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함</a:t>
            </a:r>
            <a:r>
              <a:rPr lang="en-US" alt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. </a:t>
            </a: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이 상태에서 </a:t>
            </a:r>
            <a:r>
              <a:rPr lang="ko-KR" sz="2100" dirty="0" err="1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target</a:t>
            </a:r>
            <a:r>
              <a:rPr lang="en-US" alt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값들의 평균을 이용해 범주형 </a:t>
            </a:r>
            <a:r>
              <a:rPr lang="ko-KR" sz="2100" dirty="0" err="1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피쳐를</a:t>
            </a: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 인코딩하는 방법</a:t>
            </a:r>
            <a:r>
              <a:rPr lang="en-US" alt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.</a:t>
            </a:r>
            <a:endParaRPr sz="2100" dirty="0">
              <a:solidFill>
                <a:srgbClr val="00355D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0F12E4-7CDD-45F1-8FC1-CD2D53A37CFA}"/>
              </a:ext>
            </a:extLst>
          </p:cNvPr>
          <p:cNvGrpSpPr/>
          <p:nvPr/>
        </p:nvGrpSpPr>
        <p:grpSpPr>
          <a:xfrm>
            <a:off x="1353625" y="2405950"/>
            <a:ext cx="8800635" cy="4225475"/>
            <a:chOff x="1353625" y="2405950"/>
            <a:chExt cx="8800635" cy="4225475"/>
          </a:xfrm>
        </p:grpSpPr>
        <p:pic>
          <p:nvPicPr>
            <p:cNvPr id="384" name="Google Shape;384;g124f7601884_2_1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53625" y="2405950"/>
              <a:ext cx="2593250" cy="4225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g124f7601884_2_16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72850" y="2973538"/>
              <a:ext cx="2881410" cy="267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7" name="Google Shape;387;g124f7601884_2_167"/>
            <p:cNvSpPr/>
            <p:nvPr/>
          </p:nvSpPr>
          <p:spPr>
            <a:xfrm>
              <a:off x="4934855" y="3973900"/>
              <a:ext cx="1266600" cy="673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g124f7601884_2_167"/>
            <p:cNvSpPr/>
            <p:nvPr/>
          </p:nvSpPr>
          <p:spPr>
            <a:xfrm>
              <a:off x="8201650" y="2973550"/>
              <a:ext cx="956700" cy="2583900"/>
            </a:xfrm>
            <a:prstGeom prst="rect">
              <a:avLst/>
            </a:pr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f7601884_2_1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EAF6">
              <a:alpha val="647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g124f7601884_2_123"/>
          <p:cNvSpPr/>
          <p:nvPr/>
        </p:nvSpPr>
        <p:spPr>
          <a:xfrm>
            <a:off x="0" y="942392"/>
            <a:ext cx="12192000" cy="5915700"/>
          </a:xfrm>
          <a:prstGeom prst="frame">
            <a:avLst>
              <a:gd name="adj1" fmla="val 7941"/>
            </a:avLst>
          </a:prstGeom>
          <a:solidFill>
            <a:srgbClr val="066AB5">
              <a:alpha val="21960"/>
            </a:srgbClr>
          </a:solidFill>
          <a:ln w="12700" cap="flat" cmpd="sng">
            <a:solidFill>
              <a:srgbClr val="BBD6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95" name="Google Shape;395;g124f7601884_2_123"/>
          <p:cNvGrpSpPr/>
          <p:nvPr/>
        </p:nvGrpSpPr>
        <p:grpSpPr>
          <a:xfrm>
            <a:off x="11202954" y="373225"/>
            <a:ext cx="796140" cy="195900"/>
            <a:chOff x="11202954" y="373225"/>
            <a:chExt cx="796140" cy="195900"/>
          </a:xfrm>
        </p:grpSpPr>
        <p:sp>
          <p:nvSpPr>
            <p:cNvPr id="396" name="Google Shape;396;g124f7601884_2_123"/>
            <p:cNvSpPr/>
            <p:nvPr/>
          </p:nvSpPr>
          <p:spPr>
            <a:xfrm>
              <a:off x="1179389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7" name="Google Shape;397;g124f7601884_2_123"/>
            <p:cNvSpPr/>
            <p:nvPr/>
          </p:nvSpPr>
          <p:spPr>
            <a:xfrm>
              <a:off x="11498424" y="373225"/>
              <a:ext cx="205200" cy="195900"/>
            </a:xfrm>
            <a:prstGeom prst="flowChartConnector">
              <a:avLst/>
            </a:prstGeom>
            <a:solidFill>
              <a:srgbClr val="2F5496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8" name="Google Shape;398;g124f7601884_2_123"/>
            <p:cNvSpPr/>
            <p:nvPr/>
          </p:nvSpPr>
          <p:spPr>
            <a:xfrm>
              <a:off x="1120295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399" name="Google Shape;399;g124f7601884_2_123"/>
          <p:cNvCxnSpPr/>
          <p:nvPr/>
        </p:nvCxnSpPr>
        <p:spPr>
          <a:xfrm>
            <a:off x="559837" y="755783"/>
            <a:ext cx="10506300" cy="18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0" name="Google Shape;400;g124f7601884_2_123"/>
          <p:cNvSpPr txBox="1"/>
          <p:nvPr/>
        </p:nvSpPr>
        <p:spPr>
          <a:xfrm>
            <a:off x="699806" y="186600"/>
            <a:ext cx="9441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3.13 James-Stein Encoding</a:t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03" name="Google Shape;403;g124f7601884_2_123"/>
          <p:cNvSpPr txBox="1"/>
          <p:nvPr/>
        </p:nvSpPr>
        <p:spPr>
          <a:xfrm>
            <a:off x="526400" y="1408100"/>
            <a:ext cx="11358000" cy="18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55D"/>
              </a:buClr>
              <a:buSzPts val="2100"/>
              <a:buFont typeface="Do Hyeon"/>
              <a:buChar char="●"/>
            </a:pP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관측된 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feature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값, 관측되지 않은 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feature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값의  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target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값 평균값들에 한</a:t>
            </a:r>
            <a:r>
              <a:rPr lang="en-US" alt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번 더 가중치를 부여한 평균값으로 인코딩하는 방법.</a:t>
            </a:r>
            <a:endParaRPr sz="2100" dirty="0">
              <a:solidFill>
                <a:srgbClr val="00355D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55D"/>
              </a:buClr>
              <a:buSzPts val="2100"/>
              <a:buFont typeface="Do Hyeon"/>
              <a:buChar char="●"/>
            </a:pP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전체적인 평균값(모평균)에 도달하기 위해, 이전에 구한 평균값들을 수축시킨다는 의미.</a:t>
            </a:r>
            <a:endParaRPr sz="2100" dirty="0">
              <a:solidFill>
                <a:srgbClr val="00355D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55D"/>
              </a:buClr>
              <a:buSzPts val="2100"/>
              <a:buFont typeface="Do Hyeon"/>
              <a:buChar char="●"/>
            </a:pP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Raw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데이터의 분포가 </a:t>
            </a:r>
            <a:r>
              <a:rPr lang="ko-KR" sz="2100" dirty="0">
                <a:solidFill>
                  <a:srgbClr val="E06666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정규분포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일 때만 적용이 유의미함.</a:t>
            </a:r>
            <a:endParaRPr sz="2100" dirty="0">
              <a:solidFill>
                <a:srgbClr val="00355D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15E04E-A1B3-41AC-AD0F-5CCC4056B1BA}"/>
              </a:ext>
            </a:extLst>
          </p:cNvPr>
          <p:cNvGrpSpPr/>
          <p:nvPr/>
        </p:nvGrpSpPr>
        <p:grpSpPr>
          <a:xfrm>
            <a:off x="1490650" y="3582600"/>
            <a:ext cx="8786450" cy="2706875"/>
            <a:chOff x="1490650" y="3582600"/>
            <a:chExt cx="8786450" cy="2706875"/>
          </a:xfrm>
        </p:grpSpPr>
        <p:pic>
          <p:nvPicPr>
            <p:cNvPr id="401" name="Google Shape;401;g124f7601884_2_123"/>
            <p:cNvPicPr preferRelativeResize="0"/>
            <p:nvPr/>
          </p:nvPicPr>
          <p:blipFill rotWithShape="1">
            <a:blip r:embed="rId3">
              <a:alphaModFix/>
            </a:blip>
            <a:srcRect l="42967"/>
            <a:stretch/>
          </p:blipFill>
          <p:spPr>
            <a:xfrm>
              <a:off x="4273399" y="3582600"/>
              <a:ext cx="1187526" cy="270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Google Shape;402;g124f7601884_2_1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17100" y="3586038"/>
              <a:ext cx="3060000" cy="270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4" name="Google Shape;404;g124f7601884_2_123"/>
            <p:cNvSpPr/>
            <p:nvPr/>
          </p:nvSpPr>
          <p:spPr>
            <a:xfrm>
              <a:off x="5786438" y="4599125"/>
              <a:ext cx="1369500" cy="673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DA9D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5" name="Google Shape;405;g124f7601884_2_123"/>
            <p:cNvPicPr preferRelativeResize="0"/>
            <p:nvPr/>
          </p:nvPicPr>
          <p:blipFill rotWithShape="1">
            <a:blip r:embed="rId5">
              <a:alphaModFix/>
            </a:blip>
            <a:srcRect r="87014"/>
            <a:stretch/>
          </p:blipFill>
          <p:spPr>
            <a:xfrm>
              <a:off x="1490650" y="3582600"/>
              <a:ext cx="1026575" cy="27068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6" name="Google Shape;406;g124f7601884_2_123"/>
            <p:cNvSpPr/>
            <p:nvPr/>
          </p:nvSpPr>
          <p:spPr>
            <a:xfrm>
              <a:off x="2710550" y="4599138"/>
              <a:ext cx="1369500" cy="673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DA9D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g124f7601884_2_123"/>
            <p:cNvSpPr/>
            <p:nvPr/>
          </p:nvSpPr>
          <p:spPr>
            <a:xfrm>
              <a:off x="8266050" y="3582600"/>
              <a:ext cx="962100" cy="2446500"/>
            </a:xfrm>
            <a:prstGeom prst="rect">
              <a:avLst/>
            </a:pr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3387000" cy="68580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8804988" y="0"/>
            <a:ext cx="3387012" cy="68580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" name="Google Shape;95;p2"/>
          <p:cNvCxnSpPr/>
          <p:nvPr/>
        </p:nvCxnSpPr>
        <p:spPr>
          <a:xfrm>
            <a:off x="0" y="1054359"/>
            <a:ext cx="4431900" cy="9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2"/>
          <p:cNvCxnSpPr/>
          <p:nvPr/>
        </p:nvCxnSpPr>
        <p:spPr>
          <a:xfrm>
            <a:off x="7759959" y="1063689"/>
            <a:ext cx="4432041" cy="1866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2"/>
          <p:cNvSpPr txBox="1"/>
          <p:nvPr/>
        </p:nvSpPr>
        <p:spPr>
          <a:xfrm>
            <a:off x="5096069" y="888354"/>
            <a:ext cx="1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CONTENTS</a:t>
            </a:r>
            <a:endParaRPr sz="24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3771899" y="1471317"/>
            <a:ext cx="4648200" cy="515970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984171" y="1665514"/>
            <a:ext cx="4217400" cy="44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AutoNum type="arabicPeriod"/>
            </a:pPr>
            <a:r>
              <a:rPr lang="ko-KR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서론</a:t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3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AutoNum type="arabicPeriod"/>
            </a:pPr>
            <a:r>
              <a:rPr lang="ko-KR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Pre-processing</a:t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3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AutoNum type="arabicPeriod"/>
            </a:pPr>
            <a:r>
              <a:rPr lang="ko-KR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Encoding</a:t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737373"/>
                </a:solidFill>
                <a:latin typeface="Do Hyeon"/>
                <a:ea typeface="Do Hyeon"/>
                <a:cs typeface="Do Hyeon"/>
                <a:sym typeface="Do Hyeon"/>
              </a:rPr>
              <a:t>3.1  One Hot Encoding</a:t>
            </a:r>
            <a:endParaRPr sz="1500">
              <a:solidFill>
                <a:srgbClr val="73737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737373"/>
                </a:solidFill>
                <a:latin typeface="Do Hyeon"/>
                <a:ea typeface="Do Hyeon"/>
                <a:cs typeface="Do Hyeon"/>
                <a:sym typeface="Do Hyeon"/>
              </a:rPr>
              <a:t>3.2  Label Encoding</a:t>
            </a:r>
            <a:endParaRPr sz="1500">
              <a:solidFill>
                <a:srgbClr val="73737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737373"/>
                </a:solidFill>
                <a:latin typeface="Do Hyeon"/>
                <a:ea typeface="Do Hyeon"/>
                <a:cs typeface="Do Hyeon"/>
                <a:sym typeface="Do Hyeon"/>
              </a:rPr>
              <a:t>3.3  Ordinal Encoding</a:t>
            </a:r>
            <a:endParaRPr sz="1500">
              <a:solidFill>
                <a:srgbClr val="73737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737373"/>
                </a:solidFill>
                <a:latin typeface="Do Hyeon"/>
                <a:ea typeface="Do Hyeon"/>
                <a:cs typeface="Do Hyeon"/>
                <a:sym typeface="Do Hyeon"/>
              </a:rPr>
              <a:t>3.4  Helmert Encoding</a:t>
            </a:r>
            <a:endParaRPr sz="1500">
              <a:solidFill>
                <a:srgbClr val="73737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737373"/>
                </a:solidFill>
                <a:latin typeface="Do Hyeon"/>
                <a:ea typeface="Do Hyeon"/>
                <a:cs typeface="Do Hyeon"/>
                <a:sym typeface="Do Hyeon"/>
              </a:rPr>
              <a:t>3.5  Binary Encoding</a:t>
            </a:r>
            <a:endParaRPr sz="1500">
              <a:solidFill>
                <a:srgbClr val="73737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737373"/>
                </a:solidFill>
                <a:latin typeface="Do Hyeon"/>
                <a:ea typeface="Do Hyeon"/>
                <a:cs typeface="Do Hyeon"/>
                <a:sym typeface="Do Hyeon"/>
              </a:rPr>
              <a:t>3.6  Frequency Encoding</a:t>
            </a:r>
            <a:endParaRPr sz="1500">
              <a:solidFill>
                <a:srgbClr val="73737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737373"/>
                </a:solidFill>
                <a:latin typeface="Do Hyeon"/>
                <a:ea typeface="Do Hyeon"/>
                <a:cs typeface="Do Hyeon"/>
                <a:sym typeface="Do Hyeon"/>
              </a:rPr>
              <a:t>3.7  Mean Encoding</a:t>
            </a:r>
            <a:endParaRPr sz="1500">
              <a:solidFill>
                <a:srgbClr val="73737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737373"/>
                </a:solidFill>
                <a:latin typeface="Do Hyeon"/>
                <a:ea typeface="Do Hyeon"/>
                <a:cs typeface="Do Hyeon"/>
                <a:sym typeface="Do Hyeon"/>
              </a:rPr>
              <a:t>3.8  Weight of Evidence Encoding</a:t>
            </a:r>
            <a:endParaRPr sz="1500">
              <a:solidFill>
                <a:srgbClr val="73737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737373"/>
                </a:solidFill>
                <a:latin typeface="Do Hyeon"/>
                <a:ea typeface="Do Hyeon"/>
                <a:cs typeface="Do Hyeon"/>
                <a:sym typeface="Do Hyeon"/>
              </a:rPr>
              <a:t>3.9  Probability Ratio Encoding</a:t>
            </a:r>
            <a:endParaRPr sz="1500">
              <a:solidFill>
                <a:srgbClr val="73737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737373"/>
                </a:solidFill>
                <a:latin typeface="Do Hyeon"/>
                <a:ea typeface="Do Hyeon"/>
                <a:cs typeface="Do Hyeon"/>
                <a:sym typeface="Do Hyeon"/>
              </a:rPr>
              <a:t>3.10  Hashing Encoding</a:t>
            </a:r>
            <a:endParaRPr sz="1500">
              <a:solidFill>
                <a:srgbClr val="73737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737373"/>
                </a:solidFill>
                <a:latin typeface="Do Hyeon"/>
                <a:ea typeface="Do Hyeon"/>
                <a:cs typeface="Do Hyeon"/>
                <a:sym typeface="Do Hyeon"/>
              </a:rPr>
              <a:t>3.11 Backward Difference Encoding</a:t>
            </a:r>
            <a:endParaRPr sz="1500">
              <a:solidFill>
                <a:srgbClr val="73737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737373"/>
                </a:solidFill>
                <a:latin typeface="Do Hyeon"/>
                <a:ea typeface="Do Hyeon"/>
                <a:cs typeface="Do Hyeon"/>
                <a:sym typeface="Do Hyeon"/>
              </a:rPr>
              <a:t>3.12  Leave One Out Encoding</a:t>
            </a:r>
            <a:endParaRPr sz="1500">
              <a:solidFill>
                <a:srgbClr val="73737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737373"/>
                </a:solidFill>
                <a:latin typeface="Do Hyeon"/>
                <a:ea typeface="Do Hyeon"/>
                <a:cs typeface="Do Hyeon"/>
                <a:sym typeface="Do Hyeon"/>
              </a:rPr>
              <a:t>3.13  James-stein Encoding</a:t>
            </a:r>
            <a:endParaRPr sz="1500">
              <a:solidFill>
                <a:srgbClr val="73737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737373"/>
                </a:solidFill>
                <a:latin typeface="Do Hyeon"/>
                <a:ea typeface="Do Hyeon"/>
                <a:cs typeface="Do Hyeon"/>
                <a:sym typeface="Do Hyeon"/>
              </a:rPr>
              <a:t>3.14  M-estimator Encoding</a:t>
            </a:r>
            <a:endParaRPr sz="1500">
              <a:solidFill>
                <a:srgbClr val="73737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1500">
                <a:solidFill>
                  <a:srgbClr val="737373"/>
                </a:solidFill>
                <a:latin typeface="Do Hyeon"/>
                <a:ea typeface="Do Hyeon"/>
                <a:cs typeface="Do Hyeon"/>
                <a:sym typeface="Do Hyeon"/>
              </a:rPr>
              <a:t>3.15  Thermometer Encoding</a:t>
            </a:r>
            <a:endParaRPr sz="1500">
              <a:solidFill>
                <a:srgbClr val="737373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3987296" y="6091564"/>
            <a:ext cx="421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4. 결론</a:t>
            </a:r>
            <a:endParaRPr sz="1500">
              <a:solidFill>
                <a:srgbClr val="737373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24f7601884_2_1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4710"/>
            </a:srgb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g124f7601884_2_156"/>
          <p:cNvSpPr/>
          <p:nvPr/>
        </p:nvSpPr>
        <p:spPr>
          <a:xfrm>
            <a:off x="0" y="942391"/>
            <a:ext cx="12192000" cy="5915700"/>
          </a:xfrm>
          <a:prstGeom prst="frame">
            <a:avLst>
              <a:gd name="adj1" fmla="val 7875"/>
            </a:avLst>
          </a:prstGeom>
          <a:solidFill>
            <a:srgbClr val="BBD6EE"/>
          </a:solidFill>
          <a:ln w="12700" cap="flat" cmpd="sng">
            <a:solidFill>
              <a:srgbClr val="BBD6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4" name="Google Shape;414;g124f7601884_2_156"/>
          <p:cNvGrpSpPr/>
          <p:nvPr/>
        </p:nvGrpSpPr>
        <p:grpSpPr>
          <a:xfrm>
            <a:off x="11202954" y="373225"/>
            <a:ext cx="796140" cy="195900"/>
            <a:chOff x="11202954" y="373225"/>
            <a:chExt cx="796140" cy="195900"/>
          </a:xfrm>
        </p:grpSpPr>
        <p:sp>
          <p:nvSpPr>
            <p:cNvPr id="415" name="Google Shape;415;g124f7601884_2_156"/>
            <p:cNvSpPr/>
            <p:nvPr/>
          </p:nvSpPr>
          <p:spPr>
            <a:xfrm>
              <a:off x="1179389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6" name="Google Shape;416;g124f7601884_2_156"/>
            <p:cNvSpPr/>
            <p:nvPr/>
          </p:nvSpPr>
          <p:spPr>
            <a:xfrm>
              <a:off x="1149842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7" name="Google Shape;417;g124f7601884_2_156"/>
            <p:cNvSpPr/>
            <p:nvPr/>
          </p:nvSpPr>
          <p:spPr>
            <a:xfrm>
              <a:off x="11202954" y="373225"/>
              <a:ext cx="205200" cy="195900"/>
            </a:xfrm>
            <a:prstGeom prst="flowChartConnector">
              <a:avLst/>
            </a:prstGeom>
            <a:solidFill>
              <a:srgbClr val="2F5496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418" name="Google Shape;418;g124f7601884_2_156"/>
          <p:cNvCxnSpPr/>
          <p:nvPr/>
        </p:nvCxnSpPr>
        <p:spPr>
          <a:xfrm>
            <a:off x="559837" y="755783"/>
            <a:ext cx="10506300" cy="18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9" name="Google Shape;419;g124f7601884_2_156"/>
          <p:cNvSpPr txBox="1"/>
          <p:nvPr/>
        </p:nvSpPr>
        <p:spPr>
          <a:xfrm>
            <a:off x="699804" y="186600"/>
            <a:ext cx="7466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3.14 M-estimator Encoding</a:t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420" name="Google Shape;420;g124f7601884_2_156"/>
          <p:cNvPicPr preferRelativeResize="0"/>
          <p:nvPr/>
        </p:nvPicPr>
        <p:blipFill rotWithShape="1">
          <a:blip r:embed="rId3">
            <a:alphaModFix/>
          </a:blip>
          <a:srcRect l="42532"/>
          <a:stretch/>
        </p:blipFill>
        <p:spPr>
          <a:xfrm>
            <a:off x="4815547" y="3407025"/>
            <a:ext cx="1008000" cy="27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g124f7601884_2_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450" y="3464425"/>
            <a:ext cx="3060000" cy="27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g124f7601884_2_156"/>
          <p:cNvSpPr txBox="1"/>
          <p:nvPr/>
        </p:nvSpPr>
        <p:spPr>
          <a:xfrm>
            <a:off x="526400" y="1487424"/>
            <a:ext cx="10857900" cy="1748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 Hyeon"/>
              <a:buChar char="●"/>
            </a:pPr>
            <a:r>
              <a:rPr lang="ko-KR" sz="21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Mean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Encoding을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단순화시킨 인코딩 방식</a:t>
            </a:r>
            <a:endParaRPr sz="21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 Hyeon"/>
              <a:buChar char="●"/>
            </a:pPr>
            <a:r>
              <a:rPr lang="ko-KR" sz="21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하이퍼파라미터인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 err="1">
                <a:solidFill>
                  <a:srgbClr val="FFD966"/>
                </a:solidFill>
                <a:latin typeface="Do Hyeon"/>
                <a:ea typeface="Do Hyeon"/>
                <a:cs typeface="Do Hyeon"/>
                <a:sym typeface="Do Hyeon"/>
              </a:rPr>
              <a:t>m</a:t>
            </a:r>
            <a:r>
              <a:rPr lang="ko-KR" sz="21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은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>
                <a:solidFill>
                  <a:srgbClr val="FFD966"/>
                </a:solidFill>
                <a:latin typeface="Do Hyeon"/>
                <a:ea typeface="Do Hyeon"/>
                <a:cs typeface="Do Hyeon"/>
                <a:sym typeface="Do Hyeon"/>
              </a:rPr>
              <a:t>정규화의 강도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를 나타내며 </a:t>
            </a:r>
            <a:r>
              <a:rPr lang="ko-KR" sz="21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m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값을 높게 부여할수록 더 강력하게 </a:t>
            </a:r>
            <a:r>
              <a:rPr lang="ko-KR" sz="21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정규화시키며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제한 강도가 높아짐. </a:t>
            </a:r>
            <a:r>
              <a:rPr lang="ko-KR" sz="2100" dirty="0">
                <a:solidFill>
                  <a:srgbClr val="FFD966"/>
                </a:solidFill>
                <a:latin typeface="Do Hyeon"/>
                <a:ea typeface="Do Hyeon"/>
                <a:cs typeface="Do Hyeon"/>
                <a:sym typeface="Do Hyeon"/>
              </a:rPr>
              <a:t>1 ~ 100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사이의 범위로 권장함</a:t>
            </a:r>
            <a:endParaRPr sz="21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 Hyeon"/>
              <a:buChar char="●"/>
            </a:pPr>
            <a:r>
              <a:rPr lang="ko-KR" sz="21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m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값이 높을수록 더 강하게 </a:t>
            </a:r>
            <a:r>
              <a:rPr lang="ko-KR" sz="21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정규화시킴</a:t>
            </a:r>
            <a:endParaRPr sz="21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23" name="Google Shape;423;g124f7601884_2_156"/>
          <p:cNvSpPr/>
          <p:nvPr/>
        </p:nvSpPr>
        <p:spPr>
          <a:xfrm>
            <a:off x="5906768" y="4420125"/>
            <a:ext cx="1266600" cy="67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4" name="Google Shape;424;g124f7601884_2_156"/>
          <p:cNvPicPr preferRelativeResize="0"/>
          <p:nvPr/>
        </p:nvPicPr>
        <p:blipFill rotWithShape="1">
          <a:blip r:embed="rId5">
            <a:alphaModFix/>
          </a:blip>
          <a:srcRect r="87014"/>
          <a:stretch/>
        </p:blipFill>
        <p:spPr>
          <a:xfrm>
            <a:off x="1772025" y="3464425"/>
            <a:ext cx="1026001" cy="27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g124f7601884_2_156"/>
          <p:cNvSpPr/>
          <p:nvPr/>
        </p:nvSpPr>
        <p:spPr>
          <a:xfrm>
            <a:off x="3102155" y="4420125"/>
            <a:ext cx="1266600" cy="67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g124f7601884_2_156"/>
          <p:cNvSpPr/>
          <p:nvPr/>
        </p:nvSpPr>
        <p:spPr>
          <a:xfrm>
            <a:off x="8399500" y="3464425"/>
            <a:ext cx="1026000" cy="25011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24f7601884_2_1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EAF6">
              <a:alpha val="647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g124f7601884_2_134"/>
          <p:cNvSpPr/>
          <p:nvPr/>
        </p:nvSpPr>
        <p:spPr>
          <a:xfrm>
            <a:off x="0" y="942392"/>
            <a:ext cx="12192000" cy="5915700"/>
          </a:xfrm>
          <a:prstGeom prst="frame">
            <a:avLst>
              <a:gd name="adj1" fmla="val 7941"/>
            </a:avLst>
          </a:prstGeom>
          <a:solidFill>
            <a:srgbClr val="066AB5">
              <a:alpha val="21960"/>
            </a:srgbClr>
          </a:solidFill>
          <a:ln w="12700" cap="flat" cmpd="sng">
            <a:solidFill>
              <a:srgbClr val="BBD6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3" name="Google Shape;433;g124f7601884_2_134"/>
          <p:cNvGrpSpPr/>
          <p:nvPr/>
        </p:nvGrpSpPr>
        <p:grpSpPr>
          <a:xfrm>
            <a:off x="11202954" y="373225"/>
            <a:ext cx="796140" cy="195900"/>
            <a:chOff x="11202954" y="373225"/>
            <a:chExt cx="796140" cy="195900"/>
          </a:xfrm>
        </p:grpSpPr>
        <p:sp>
          <p:nvSpPr>
            <p:cNvPr id="434" name="Google Shape;434;g124f7601884_2_134"/>
            <p:cNvSpPr/>
            <p:nvPr/>
          </p:nvSpPr>
          <p:spPr>
            <a:xfrm>
              <a:off x="1179389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5" name="Google Shape;435;g124f7601884_2_134"/>
            <p:cNvSpPr/>
            <p:nvPr/>
          </p:nvSpPr>
          <p:spPr>
            <a:xfrm>
              <a:off x="11498424" y="373225"/>
              <a:ext cx="205200" cy="195900"/>
            </a:xfrm>
            <a:prstGeom prst="flowChartConnector">
              <a:avLst/>
            </a:prstGeom>
            <a:solidFill>
              <a:srgbClr val="2F5496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6" name="Google Shape;436;g124f7601884_2_134"/>
            <p:cNvSpPr/>
            <p:nvPr/>
          </p:nvSpPr>
          <p:spPr>
            <a:xfrm>
              <a:off x="1120295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437" name="Google Shape;437;g124f7601884_2_134"/>
          <p:cNvCxnSpPr/>
          <p:nvPr/>
        </p:nvCxnSpPr>
        <p:spPr>
          <a:xfrm>
            <a:off x="559837" y="755783"/>
            <a:ext cx="10506300" cy="18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8" name="Google Shape;438;g124f7601884_2_134"/>
          <p:cNvSpPr txBox="1"/>
          <p:nvPr/>
        </p:nvSpPr>
        <p:spPr>
          <a:xfrm>
            <a:off x="699803" y="186600"/>
            <a:ext cx="649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3.15 Thermometer Encoding</a:t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439" name="Google Shape;439;g124f7601884_2_134"/>
          <p:cNvPicPr preferRelativeResize="0"/>
          <p:nvPr/>
        </p:nvPicPr>
        <p:blipFill rotWithShape="1">
          <a:blip r:embed="rId3">
            <a:alphaModFix/>
          </a:blip>
          <a:srcRect r="1652"/>
          <a:stretch/>
        </p:blipFill>
        <p:spPr>
          <a:xfrm>
            <a:off x="963885" y="3696282"/>
            <a:ext cx="3471863" cy="18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g124f7601884_2_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9000" y="3419100"/>
            <a:ext cx="5968476" cy="22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g124f7601884_2_134"/>
          <p:cNvSpPr/>
          <p:nvPr/>
        </p:nvSpPr>
        <p:spPr>
          <a:xfrm>
            <a:off x="4619963" y="4340452"/>
            <a:ext cx="694800" cy="32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DA9D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g124f7601884_2_134"/>
          <p:cNvSpPr txBox="1"/>
          <p:nvPr/>
        </p:nvSpPr>
        <p:spPr>
          <a:xfrm>
            <a:off x="526400" y="1385706"/>
            <a:ext cx="11358000" cy="1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55D"/>
              </a:buClr>
              <a:buSzPts val="2100"/>
              <a:buFont typeface="Do Hyeon"/>
              <a:buChar char="●"/>
            </a:pP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Unary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Encoding이라고도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불림</a:t>
            </a:r>
            <a:endParaRPr sz="2100" dirty="0">
              <a:solidFill>
                <a:srgbClr val="00355D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55D"/>
              </a:buClr>
              <a:buSzPts val="2100"/>
              <a:buFont typeface="Do Hyeon"/>
              <a:buChar char="●"/>
            </a:pP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이산 확률 분포에 최적화된 인코딩 방식</a:t>
            </a:r>
            <a:endParaRPr sz="2100" dirty="0">
              <a:solidFill>
                <a:srgbClr val="00355D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55D"/>
              </a:buClr>
              <a:buSzPts val="2100"/>
              <a:buFont typeface="Do Hyeon"/>
              <a:buChar char="●"/>
            </a:pP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One-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Hot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Encoding과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비슷하게 표현하고 싶은 값의 인덱스에 1의 값을 부여하고, 다른 인덱스에는 0을 부여하는 단어의 벡터 표현 방식을 사용</a:t>
            </a:r>
            <a:endParaRPr sz="2100" dirty="0">
              <a:solidFill>
                <a:srgbClr val="00355D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43" name="Google Shape;443;g124f7601884_2_134"/>
          <p:cNvSpPr/>
          <p:nvPr/>
        </p:nvSpPr>
        <p:spPr>
          <a:xfrm>
            <a:off x="6307550" y="3419100"/>
            <a:ext cx="5099400" cy="23361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2503c2fa29_0_10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EAF6">
              <a:alpha val="647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g12503c2fa29_0_100"/>
          <p:cNvSpPr/>
          <p:nvPr/>
        </p:nvSpPr>
        <p:spPr>
          <a:xfrm>
            <a:off x="0" y="942392"/>
            <a:ext cx="12192000" cy="5915700"/>
          </a:xfrm>
          <a:prstGeom prst="frame">
            <a:avLst>
              <a:gd name="adj1" fmla="val 7941"/>
            </a:avLst>
          </a:prstGeom>
          <a:solidFill>
            <a:srgbClr val="066AB5">
              <a:alpha val="21960"/>
            </a:srgbClr>
          </a:solidFill>
          <a:ln w="12700" cap="flat" cmpd="sng">
            <a:solidFill>
              <a:srgbClr val="BBD6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50" name="Google Shape;450;g12503c2fa29_0_100"/>
          <p:cNvGrpSpPr/>
          <p:nvPr/>
        </p:nvGrpSpPr>
        <p:grpSpPr>
          <a:xfrm>
            <a:off x="11202954" y="373225"/>
            <a:ext cx="796140" cy="195900"/>
            <a:chOff x="11202954" y="373225"/>
            <a:chExt cx="796140" cy="195900"/>
          </a:xfrm>
        </p:grpSpPr>
        <p:sp>
          <p:nvSpPr>
            <p:cNvPr id="451" name="Google Shape;451;g12503c2fa29_0_100"/>
            <p:cNvSpPr/>
            <p:nvPr/>
          </p:nvSpPr>
          <p:spPr>
            <a:xfrm>
              <a:off x="1179389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2" name="Google Shape;452;g12503c2fa29_0_100"/>
            <p:cNvSpPr/>
            <p:nvPr/>
          </p:nvSpPr>
          <p:spPr>
            <a:xfrm>
              <a:off x="11498424" y="373225"/>
              <a:ext cx="205200" cy="195900"/>
            </a:xfrm>
            <a:prstGeom prst="flowChartConnector">
              <a:avLst/>
            </a:prstGeom>
            <a:solidFill>
              <a:srgbClr val="2F5496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3" name="Google Shape;453;g12503c2fa29_0_100"/>
            <p:cNvSpPr/>
            <p:nvPr/>
          </p:nvSpPr>
          <p:spPr>
            <a:xfrm>
              <a:off x="1120295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454" name="Google Shape;454;g12503c2fa29_0_100"/>
          <p:cNvCxnSpPr/>
          <p:nvPr/>
        </p:nvCxnSpPr>
        <p:spPr>
          <a:xfrm>
            <a:off x="559837" y="755783"/>
            <a:ext cx="10506300" cy="18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5" name="Google Shape;455;g12503c2fa29_0_100"/>
          <p:cNvSpPr txBox="1"/>
          <p:nvPr/>
        </p:nvSpPr>
        <p:spPr>
          <a:xfrm>
            <a:off x="699796" y="186612"/>
            <a:ext cx="3750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4. 결론</a:t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56" name="Google Shape;456;g12503c2fa29_0_100"/>
          <p:cNvSpPr txBox="1"/>
          <p:nvPr/>
        </p:nvSpPr>
        <p:spPr>
          <a:xfrm>
            <a:off x="559825" y="1048375"/>
            <a:ext cx="11172000" cy="45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rgbClr val="00355D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00355D"/>
              </a:buClr>
              <a:buSzPts val="2600"/>
              <a:buFont typeface="Do Hyeon"/>
              <a:buChar char="●"/>
            </a:pPr>
            <a:r>
              <a:rPr lang="ko-KR" sz="26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범주형 </a:t>
            </a:r>
            <a:r>
              <a:rPr lang="ko-KR" sz="26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feature가</a:t>
            </a:r>
            <a:r>
              <a:rPr lang="ko-KR" sz="26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6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Ordinal</a:t>
            </a:r>
            <a:r>
              <a:rPr lang="ko-KR" sz="26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데이터 </a:t>
            </a:r>
            <a:r>
              <a:rPr lang="ko-KR" sz="26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or</a:t>
            </a:r>
            <a:r>
              <a:rPr lang="ko-KR" sz="26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6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Nominal</a:t>
            </a:r>
            <a:r>
              <a:rPr lang="ko-KR" sz="26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데이터인지에 따라 </a:t>
            </a:r>
            <a:r>
              <a:rPr lang="ko-KR" altLang="en-US" sz="26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다양</a:t>
            </a:r>
            <a:r>
              <a:rPr lang="ko-KR" sz="26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한 인코딩 방법이 존재.</a:t>
            </a:r>
            <a:endParaRPr sz="2600" i="1" u="sng" dirty="0">
              <a:solidFill>
                <a:srgbClr val="00355D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i="1" u="sng" dirty="0">
              <a:solidFill>
                <a:srgbClr val="00355D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00355D"/>
              </a:buClr>
              <a:buSzPts val="2600"/>
              <a:buFont typeface="Do Hyeon"/>
              <a:buChar char="●"/>
            </a:pPr>
            <a:r>
              <a:rPr lang="ko-KR" sz="26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인코딩도 특정 </a:t>
            </a:r>
            <a:r>
              <a:rPr lang="ko-KR" sz="26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머신러닝</a:t>
            </a:r>
            <a:r>
              <a:rPr lang="ko-KR" sz="26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모델에 적합한 방법이 존재.</a:t>
            </a:r>
            <a:endParaRPr sz="2600" dirty="0">
              <a:solidFill>
                <a:srgbClr val="00355D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ex</a:t>
            </a:r>
            <a:r>
              <a:rPr lang="ko-KR" sz="26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) </a:t>
            </a:r>
            <a:r>
              <a:rPr lang="ko-KR" sz="26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WoE</a:t>
            </a:r>
            <a:r>
              <a:rPr lang="ko-KR" sz="26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-&gt; </a:t>
            </a:r>
            <a:r>
              <a:rPr lang="ko-KR" sz="26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Logistic</a:t>
            </a:r>
            <a:r>
              <a:rPr lang="ko-KR" sz="26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6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Regression</a:t>
            </a:r>
            <a:r>
              <a:rPr lang="ko-KR" sz="26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, </a:t>
            </a:r>
            <a:r>
              <a:rPr lang="ko-KR" sz="26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Mean</a:t>
            </a:r>
            <a:r>
              <a:rPr lang="ko-KR" sz="26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6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Encoding</a:t>
            </a:r>
            <a:r>
              <a:rPr lang="ko-KR" sz="26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-&gt; Tree-</a:t>
            </a:r>
            <a:r>
              <a:rPr lang="ko-KR" sz="26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based</a:t>
            </a:r>
            <a:endParaRPr sz="2600" dirty="0">
              <a:solidFill>
                <a:srgbClr val="00355D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rgbClr val="00355D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Do Hyeon"/>
              <a:buChar char="●"/>
            </a:pPr>
            <a:r>
              <a:rPr lang="ko-KR" sz="2600" dirty="0">
                <a:solidFill>
                  <a:srgbClr val="292929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데이터에 상관없이 </a:t>
            </a:r>
            <a:r>
              <a:rPr lang="ko-KR" sz="2600" i="1" u="sng" dirty="0">
                <a:solidFill>
                  <a:srgbClr val="FFC000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무조건 좋은 성능을 도출할 수 있는 인코딩 방법은 없음.</a:t>
            </a:r>
            <a:endParaRPr sz="2600" dirty="0">
              <a:solidFill>
                <a:srgbClr val="FFC000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i="1" u="sng" dirty="0">
              <a:solidFill>
                <a:srgbClr val="FFD966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-&gt; 데이터(</a:t>
            </a:r>
            <a:r>
              <a:rPr lang="ko-KR" sz="26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feature</a:t>
            </a:r>
            <a:r>
              <a:rPr lang="ko-KR" sz="26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)에 다양한 인코딩 방법을 적용하는 </a:t>
            </a:r>
            <a:r>
              <a:rPr lang="ko-KR" sz="2600" dirty="0">
                <a:solidFill>
                  <a:srgbClr val="E06666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많은 시도의 실험</a:t>
            </a:r>
            <a:r>
              <a:rPr lang="ko-KR" sz="26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끝에 모델의 최적 성능을 이끌어내는 방법을 찾아가야</a:t>
            </a:r>
            <a:r>
              <a:rPr lang="en-US" altLang="ko-KR" sz="26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6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함.</a:t>
            </a:r>
            <a:endParaRPr sz="2600" dirty="0">
              <a:solidFill>
                <a:srgbClr val="00355D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1b33e7dbf4_0_29"/>
          <p:cNvSpPr/>
          <p:nvPr/>
        </p:nvSpPr>
        <p:spPr>
          <a:xfrm>
            <a:off x="-27993" y="0"/>
            <a:ext cx="12192000" cy="6858000"/>
          </a:xfrm>
          <a:prstGeom prst="rect">
            <a:avLst/>
          </a:prstGeom>
          <a:solidFill>
            <a:srgbClr val="DDEAF6">
              <a:alpha val="647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462;g11b33e7dbf4_0_29"/>
          <p:cNvSpPr/>
          <p:nvPr/>
        </p:nvSpPr>
        <p:spPr>
          <a:xfrm>
            <a:off x="0" y="942392"/>
            <a:ext cx="12192000" cy="5915700"/>
          </a:xfrm>
          <a:prstGeom prst="frame">
            <a:avLst>
              <a:gd name="adj1" fmla="val 7941"/>
            </a:avLst>
          </a:prstGeom>
          <a:solidFill>
            <a:srgbClr val="066AB5">
              <a:alpha val="21960"/>
            </a:srgbClr>
          </a:solidFill>
          <a:ln w="12700" cap="flat" cmpd="sng">
            <a:solidFill>
              <a:srgbClr val="BBD6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63" name="Google Shape;463;g11b33e7dbf4_0_29"/>
          <p:cNvGrpSpPr/>
          <p:nvPr/>
        </p:nvGrpSpPr>
        <p:grpSpPr>
          <a:xfrm>
            <a:off x="11202954" y="373225"/>
            <a:ext cx="796140" cy="195900"/>
            <a:chOff x="11202954" y="373225"/>
            <a:chExt cx="796140" cy="195900"/>
          </a:xfrm>
        </p:grpSpPr>
        <p:sp>
          <p:nvSpPr>
            <p:cNvPr id="464" name="Google Shape;464;g11b33e7dbf4_0_29"/>
            <p:cNvSpPr/>
            <p:nvPr/>
          </p:nvSpPr>
          <p:spPr>
            <a:xfrm>
              <a:off x="1179389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5" name="Google Shape;465;g11b33e7dbf4_0_29"/>
            <p:cNvSpPr/>
            <p:nvPr/>
          </p:nvSpPr>
          <p:spPr>
            <a:xfrm>
              <a:off x="11498424" y="373225"/>
              <a:ext cx="205200" cy="195900"/>
            </a:xfrm>
            <a:prstGeom prst="flowChartConnector">
              <a:avLst/>
            </a:prstGeom>
            <a:solidFill>
              <a:srgbClr val="2F5496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6" name="Google Shape;466;g11b33e7dbf4_0_29"/>
            <p:cNvSpPr/>
            <p:nvPr/>
          </p:nvSpPr>
          <p:spPr>
            <a:xfrm>
              <a:off x="1120295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467" name="Google Shape;467;g11b33e7dbf4_0_29"/>
          <p:cNvCxnSpPr/>
          <p:nvPr/>
        </p:nvCxnSpPr>
        <p:spPr>
          <a:xfrm>
            <a:off x="559837" y="755783"/>
            <a:ext cx="10506300" cy="18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8" name="Google Shape;468;g11b33e7dbf4_0_29"/>
          <p:cNvSpPr txBox="1"/>
          <p:nvPr/>
        </p:nvSpPr>
        <p:spPr>
          <a:xfrm>
            <a:off x="699796" y="186612"/>
            <a:ext cx="3750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4. 결론</a:t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69" name="Google Shape;469;g11b33e7dbf4_0_29"/>
          <p:cNvSpPr txBox="1"/>
          <p:nvPr/>
        </p:nvSpPr>
        <p:spPr>
          <a:xfrm>
            <a:off x="6700649" y="4218025"/>
            <a:ext cx="53289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rgbClr val="002060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차원의 저주(</a:t>
            </a:r>
            <a:r>
              <a:rPr lang="ko-KR" sz="2000" dirty="0" err="1">
                <a:solidFill>
                  <a:srgbClr val="002060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Curse</a:t>
            </a:r>
            <a:r>
              <a:rPr lang="ko-KR" sz="2000" dirty="0">
                <a:solidFill>
                  <a:srgbClr val="002060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of </a:t>
            </a:r>
            <a:r>
              <a:rPr lang="ko-KR" sz="2000" dirty="0" err="1">
                <a:solidFill>
                  <a:srgbClr val="002060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dimensionality</a:t>
            </a:r>
            <a:r>
              <a:rPr lang="ko-KR" sz="2000" dirty="0">
                <a:solidFill>
                  <a:srgbClr val="002060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) 유의</a:t>
            </a:r>
            <a:endParaRPr sz="2000" dirty="0">
              <a:solidFill>
                <a:srgbClr val="002060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Do Hyeon"/>
              <a:buChar char="●"/>
            </a:pPr>
            <a:r>
              <a:rPr lang="ko-KR" sz="2000" dirty="0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One </a:t>
            </a:r>
            <a:r>
              <a:rPr lang="ko-KR" sz="2000" dirty="0" err="1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Hot</a:t>
            </a:r>
            <a:r>
              <a:rPr lang="ko-KR" sz="2000" dirty="0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000" dirty="0" err="1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Encoding</a:t>
            </a:r>
            <a:endParaRPr sz="2000" dirty="0">
              <a:solidFill>
                <a:srgbClr val="00206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Do Hyeon"/>
              <a:buChar char="●"/>
            </a:pPr>
            <a:r>
              <a:rPr lang="ko-KR" sz="2000" dirty="0" err="1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Helmert</a:t>
            </a:r>
            <a:r>
              <a:rPr lang="ko-KR" sz="2000" dirty="0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000" dirty="0" err="1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Encoding</a:t>
            </a:r>
            <a:endParaRPr sz="2000" dirty="0">
              <a:solidFill>
                <a:srgbClr val="00206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Do Hyeon"/>
              <a:buChar char="●"/>
            </a:pPr>
            <a:r>
              <a:rPr lang="ko-KR" sz="2000" dirty="0" err="1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Backward</a:t>
            </a:r>
            <a:r>
              <a:rPr lang="ko-KR" sz="2000" dirty="0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000" dirty="0" err="1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Difference</a:t>
            </a:r>
            <a:r>
              <a:rPr lang="ko-KR" sz="2000" dirty="0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000" dirty="0" err="1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Encoding</a:t>
            </a:r>
            <a:endParaRPr sz="2000" dirty="0">
              <a:solidFill>
                <a:srgbClr val="00206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Do Hyeon"/>
              <a:buChar char="●"/>
            </a:pPr>
            <a:r>
              <a:rPr lang="ko-KR" sz="2000" dirty="0" err="1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Thermometer</a:t>
            </a:r>
            <a:r>
              <a:rPr lang="ko-KR" sz="2000" dirty="0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000" dirty="0" err="1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Encoding</a:t>
            </a:r>
            <a:endParaRPr sz="2000" dirty="0">
              <a:solidFill>
                <a:srgbClr val="00206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70" name="Google Shape;470;g11b33e7dbf4_0_29"/>
          <p:cNvSpPr txBox="1"/>
          <p:nvPr/>
        </p:nvSpPr>
        <p:spPr>
          <a:xfrm>
            <a:off x="6681987" y="1693073"/>
            <a:ext cx="47565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 err="1">
                <a:solidFill>
                  <a:srgbClr val="002060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과적합</a:t>
            </a:r>
            <a:r>
              <a:rPr lang="ko-KR" sz="2000" dirty="0">
                <a:solidFill>
                  <a:srgbClr val="002060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(</a:t>
            </a:r>
            <a:r>
              <a:rPr lang="ko-KR" sz="2000" dirty="0" err="1">
                <a:solidFill>
                  <a:srgbClr val="002060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overfitting</a:t>
            </a:r>
            <a:r>
              <a:rPr lang="ko-KR" sz="2000" dirty="0">
                <a:solidFill>
                  <a:srgbClr val="002060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) 유의</a:t>
            </a:r>
            <a:endParaRPr sz="2000" dirty="0">
              <a:solidFill>
                <a:srgbClr val="002060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Do Hyeon"/>
              <a:buChar char="●"/>
            </a:pPr>
            <a:r>
              <a:rPr lang="ko-KR" sz="2000" dirty="0" err="1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Mean</a:t>
            </a:r>
            <a:r>
              <a:rPr lang="ko-KR" sz="2000" dirty="0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000" dirty="0" err="1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Encoding</a:t>
            </a:r>
            <a:endParaRPr sz="2000" dirty="0">
              <a:solidFill>
                <a:srgbClr val="00206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Do Hyeon"/>
              <a:buChar char="●"/>
            </a:pPr>
            <a:r>
              <a:rPr lang="ko-KR" sz="2000" dirty="0" err="1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Weights</a:t>
            </a:r>
            <a:r>
              <a:rPr lang="ko-KR" sz="2000" dirty="0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 of </a:t>
            </a:r>
            <a:r>
              <a:rPr lang="ko-KR" sz="2000" dirty="0" err="1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Evidence</a:t>
            </a:r>
            <a:r>
              <a:rPr lang="ko-KR" sz="2000" dirty="0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000" dirty="0" err="1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Encoding</a:t>
            </a:r>
            <a:endParaRPr sz="2000" dirty="0">
              <a:solidFill>
                <a:srgbClr val="00206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Do Hyeon"/>
              <a:buChar char="●"/>
            </a:pPr>
            <a:r>
              <a:rPr lang="ko-KR" sz="2000" dirty="0" err="1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James-Stein</a:t>
            </a:r>
            <a:r>
              <a:rPr lang="ko-KR" sz="2000" dirty="0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000" dirty="0" err="1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Encoding</a:t>
            </a:r>
            <a:endParaRPr sz="2000" dirty="0">
              <a:solidFill>
                <a:srgbClr val="00206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Do Hyeon"/>
              <a:buChar char="●"/>
            </a:pPr>
            <a:r>
              <a:rPr lang="ko-KR" sz="2000" dirty="0" err="1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M-estimator</a:t>
            </a:r>
            <a:r>
              <a:rPr lang="ko-KR" sz="2000" dirty="0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000" dirty="0" err="1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Encoding</a:t>
            </a:r>
            <a:endParaRPr sz="2000" dirty="0">
              <a:solidFill>
                <a:srgbClr val="00206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71" name="Google Shape;471;g11b33e7dbf4_0_29"/>
          <p:cNvSpPr txBox="1"/>
          <p:nvPr/>
        </p:nvSpPr>
        <p:spPr>
          <a:xfrm>
            <a:off x="789550" y="1604425"/>
            <a:ext cx="4630500" cy="45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Do Hyeon"/>
              <a:buChar char="●"/>
            </a:pPr>
            <a:r>
              <a:rPr lang="ko-KR" sz="1900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One Hot Encoding</a:t>
            </a:r>
            <a:endParaRPr sz="1900">
              <a:solidFill>
                <a:srgbClr val="00206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Do Hyeon"/>
              <a:buChar char="●"/>
            </a:pPr>
            <a:r>
              <a:rPr lang="ko-KR" sz="1900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Label Encoding</a:t>
            </a:r>
            <a:endParaRPr sz="1900">
              <a:solidFill>
                <a:srgbClr val="00206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Do Hyeon"/>
              <a:buChar char="●"/>
            </a:pPr>
            <a:r>
              <a:rPr lang="ko-KR" sz="1900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Ordinal Encoding</a:t>
            </a:r>
            <a:endParaRPr sz="1900">
              <a:solidFill>
                <a:srgbClr val="00206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Do Hyeon"/>
              <a:buChar char="●"/>
            </a:pPr>
            <a:r>
              <a:rPr lang="ko-KR" sz="1900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Helmert Encoding</a:t>
            </a:r>
            <a:endParaRPr sz="1900">
              <a:solidFill>
                <a:srgbClr val="00206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Do Hyeon"/>
              <a:buChar char="●"/>
            </a:pPr>
            <a:r>
              <a:rPr lang="ko-KR" sz="1900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Binary Encoding</a:t>
            </a:r>
            <a:endParaRPr sz="1900">
              <a:solidFill>
                <a:srgbClr val="00206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Do Hyeon"/>
              <a:buChar char="●"/>
            </a:pPr>
            <a:r>
              <a:rPr lang="ko-KR" sz="1900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Frequency Encoding</a:t>
            </a:r>
            <a:endParaRPr sz="1900">
              <a:solidFill>
                <a:srgbClr val="00206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Do Hyeon"/>
              <a:buChar char="●"/>
            </a:pPr>
            <a:r>
              <a:rPr lang="ko-KR" sz="1900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Mean Encoding</a:t>
            </a:r>
            <a:endParaRPr sz="1900">
              <a:solidFill>
                <a:srgbClr val="00206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Do Hyeon"/>
              <a:buChar char="●"/>
            </a:pPr>
            <a:r>
              <a:rPr lang="ko-KR" sz="1900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Weight of Evidence Encoding</a:t>
            </a:r>
            <a:endParaRPr sz="1900">
              <a:solidFill>
                <a:srgbClr val="00206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Do Hyeon"/>
              <a:buChar char="●"/>
            </a:pPr>
            <a:r>
              <a:rPr lang="ko-KR" sz="1900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Probability Ratio Encoding</a:t>
            </a:r>
            <a:endParaRPr sz="1900">
              <a:solidFill>
                <a:srgbClr val="00206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Do Hyeon"/>
              <a:buChar char="●"/>
            </a:pPr>
            <a:r>
              <a:rPr lang="ko-KR" sz="1900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Hashing Encoding</a:t>
            </a:r>
            <a:endParaRPr sz="1900">
              <a:solidFill>
                <a:srgbClr val="00206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Do Hyeon"/>
              <a:buChar char="●"/>
            </a:pPr>
            <a:r>
              <a:rPr lang="ko-KR" sz="1900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BackWard Difference Encoding</a:t>
            </a:r>
            <a:endParaRPr sz="1900">
              <a:solidFill>
                <a:srgbClr val="00206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Do Hyeon"/>
              <a:buChar char="●"/>
            </a:pPr>
            <a:r>
              <a:rPr lang="ko-KR" sz="1900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Leave One Out Encoding</a:t>
            </a:r>
            <a:endParaRPr sz="1900">
              <a:solidFill>
                <a:srgbClr val="00206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Do Hyeon"/>
              <a:buChar char="●"/>
            </a:pPr>
            <a:r>
              <a:rPr lang="ko-KR" sz="1900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James-Stein Encoding</a:t>
            </a:r>
            <a:endParaRPr sz="1900">
              <a:solidFill>
                <a:srgbClr val="00206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Do Hyeon"/>
              <a:buChar char="●"/>
            </a:pPr>
            <a:r>
              <a:rPr lang="ko-KR" sz="1900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M-estimator Encoding</a:t>
            </a:r>
            <a:endParaRPr sz="1900">
              <a:solidFill>
                <a:srgbClr val="00206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Do Hyeon"/>
              <a:buChar char="●"/>
            </a:pPr>
            <a:r>
              <a:rPr lang="ko-KR" sz="1900">
                <a:solidFill>
                  <a:srgbClr val="002060"/>
                </a:solidFill>
                <a:latin typeface="Do Hyeon"/>
                <a:ea typeface="Do Hyeon"/>
                <a:cs typeface="Do Hyeon"/>
                <a:sym typeface="Do Hyeon"/>
              </a:rPr>
              <a:t>Thermometer Encoding</a:t>
            </a:r>
            <a:endParaRPr sz="1900">
              <a:solidFill>
                <a:srgbClr val="00206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72" name="Google Shape;472;g11b33e7dbf4_0_29"/>
          <p:cNvSpPr/>
          <p:nvPr/>
        </p:nvSpPr>
        <p:spPr>
          <a:xfrm>
            <a:off x="5141892" y="3416873"/>
            <a:ext cx="994800" cy="632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DA9D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B3C6E7">
              <a:alpha val="80000"/>
            </a:srgb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8" name="Google Shape;478;p6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p6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</a:t>
            </a:r>
            <a:endParaRPr sz="6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p6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4705"/>
            </a:srgb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rgbClr val="BBD6EE"/>
          </a:solidFill>
          <a:ln w="12700" cap="flat" cmpd="sng">
            <a:solidFill>
              <a:srgbClr val="BBD6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7" name="Google Shape;107;p3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08" name="Google Shape;108;p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rgbClr val="2F5496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11" name="Google Shape;111;p3"/>
          <p:cNvCxnSpPr/>
          <p:nvPr/>
        </p:nvCxnSpPr>
        <p:spPr>
          <a:xfrm>
            <a:off x="559837" y="755783"/>
            <a:ext cx="10506269" cy="18658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3"/>
          <p:cNvSpPr txBox="1"/>
          <p:nvPr/>
        </p:nvSpPr>
        <p:spPr>
          <a:xfrm>
            <a:off x="699796" y="186612"/>
            <a:ext cx="3750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o Hyeon"/>
              <a:buAutoNum type="arabicPeriod"/>
            </a:pPr>
            <a:r>
              <a:rPr lang="ko-KR" sz="3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서론</a:t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625152" y="1451108"/>
            <a:ext cx="10875000" cy="244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1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머신러닝</a:t>
            </a:r>
            <a:r>
              <a:rPr lang="en-US" alt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모델은 숫자형 데이터만을 처리할 수 있기 때문에, </a:t>
            </a:r>
            <a:r>
              <a:rPr lang="ko-KR" sz="2100" dirty="0">
                <a:solidFill>
                  <a:srgbClr val="FFF2CC"/>
                </a:solidFill>
                <a:latin typeface="Do Hyeon"/>
                <a:ea typeface="Do Hyeon"/>
                <a:cs typeface="Do Hyeon"/>
                <a:sym typeface="Do Hyeon"/>
              </a:rPr>
              <a:t>범주형 데이터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를 </a:t>
            </a:r>
            <a:r>
              <a:rPr lang="ko-KR" sz="2100" dirty="0">
                <a:solidFill>
                  <a:srgbClr val="FFF2CC"/>
                </a:solidFill>
                <a:latin typeface="Do Hyeon"/>
                <a:ea typeface="Do Hyeon"/>
                <a:cs typeface="Do Hyeon"/>
                <a:sym typeface="Do Hyeon"/>
              </a:rPr>
              <a:t>숫자형 데이터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로 변환시켜주어야 한다. 인코딩이 얼마나 정확하게 데이터의 본질을 담아내면서도 데이터의 차원을 </a:t>
            </a:r>
            <a:r>
              <a:rPr lang="ko-KR" sz="21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최소화하느냐에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따라, </a:t>
            </a:r>
            <a:r>
              <a:rPr lang="ko-KR" sz="21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머신러닝</a:t>
            </a:r>
            <a:r>
              <a:rPr lang="en-US" alt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모델의 성능이 달라진다.</a:t>
            </a:r>
            <a:endParaRPr sz="21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범주형 데이터는 크게 </a:t>
            </a:r>
            <a:r>
              <a:rPr lang="ko-KR" sz="2100" dirty="0" err="1">
                <a:solidFill>
                  <a:srgbClr val="FFF2CC"/>
                </a:solidFill>
                <a:latin typeface="Do Hyeon"/>
                <a:ea typeface="Do Hyeon"/>
                <a:cs typeface="Do Hyeon"/>
                <a:sym typeface="Do Hyeon"/>
              </a:rPr>
              <a:t>Ordinal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(일부 순서가 있는 형태)</a:t>
            </a:r>
            <a:r>
              <a:rPr lang="ko-KR" altLang="en-US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과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 err="1">
                <a:solidFill>
                  <a:srgbClr val="FFF2CC"/>
                </a:solidFill>
                <a:latin typeface="Do Hyeon"/>
                <a:ea typeface="Do Hyeon"/>
                <a:cs typeface="Do Hyeon"/>
                <a:sym typeface="Do Hyeon"/>
              </a:rPr>
              <a:t>Nominal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(특정 순서가 없는 형태</a:t>
            </a:r>
            <a:r>
              <a:rPr lang="en-US" alt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)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로 </a:t>
            </a:r>
            <a:r>
              <a:rPr lang="ko-KR" altLang="en-US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나뉜다</a:t>
            </a:r>
            <a:r>
              <a:rPr lang="en-US" alt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. 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따라서, 인코딩의 방법 역시, 데이터의 순서정보를 생성 및 유지하는 방법들과 그렇지 않은 방법들로 </a:t>
            </a:r>
            <a:r>
              <a:rPr lang="ko-KR" altLang="en-US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나누어진다</a:t>
            </a:r>
            <a:r>
              <a:rPr lang="en-US" alt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. </a:t>
            </a:r>
            <a:endParaRPr sz="21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aphicFrame>
        <p:nvGraphicFramePr>
          <p:cNvPr id="114" name="Google Shape;114;p3"/>
          <p:cNvGraphicFramePr/>
          <p:nvPr>
            <p:extLst>
              <p:ext uri="{D42A27DB-BD31-4B8C-83A1-F6EECF244321}">
                <p14:modId xmlns:p14="http://schemas.microsoft.com/office/powerpoint/2010/main" val="636597991"/>
              </p:ext>
            </p:extLst>
          </p:nvPr>
        </p:nvGraphicFramePr>
        <p:xfrm>
          <a:off x="779100" y="4329536"/>
          <a:ext cx="10287000" cy="1737300"/>
        </p:xfrm>
        <a:graphic>
          <a:graphicData uri="http://schemas.openxmlformats.org/drawingml/2006/table">
            <a:tbl>
              <a:tblPr>
                <a:noFill/>
                <a:tableStyleId>{E44834EA-D8D8-4AFE-96CE-DA7DEE09CA53}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>
                          <a:solidFill>
                            <a:schemeClr val="lt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범주형 변수의 특성</a:t>
                      </a:r>
                      <a:endParaRPr sz="1800" dirty="0">
                        <a:solidFill>
                          <a:schemeClr val="lt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35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35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355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355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Nominal</a:t>
                      </a:r>
                      <a:endParaRPr sz="1800">
                        <a:solidFill>
                          <a:schemeClr val="lt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35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35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355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355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Ordinal</a:t>
                      </a:r>
                      <a:endParaRPr sz="1800">
                        <a:solidFill>
                          <a:schemeClr val="lt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35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35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355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355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200" dirty="0">
                          <a:solidFill>
                            <a:schemeClr val="lt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특징</a:t>
                      </a:r>
                      <a:endParaRPr sz="2200" dirty="0">
                        <a:solidFill>
                          <a:schemeClr val="lt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35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35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355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355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Do Hyeon"/>
                        <a:buChar char="-"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color(Red, Pink, Blue)</a:t>
                      </a:r>
                      <a:endParaRPr sz="1800">
                        <a:solidFill>
                          <a:schemeClr val="lt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Do Hyeon"/>
                        <a:buChar char="-"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country(Korea, USA, China)</a:t>
                      </a:r>
                      <a:endParaRPr sz="1800">
                        <a:solidFill>
                          <a:schemeClr val="lt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Do Hyeon"/>
                        <a:buChar char="-"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animal(Dog, Cat, Rabbit)</a:t>
                      </a:r>
                      <a:endParaRPr sz="1800">
                        <a:solidFill>
                          <a:schemeClr val="lt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35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35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355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355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Do Hyeon"/>
                        <a:buChar char="-"/>
                      </a:pPr>
                      <a:r>
                        <a:rPr lang="ko-KR" sz="1800" dirty="0" err="1">
                          <a:solidFill>
                            <a:schemeClr val="lt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High</a:t>
                      </a:r>
                      <a:r>
                        <a:rPr lang="ko-KR" sz="1800" dirty="0">
                          <a:solidFill>
                            <a:schemeClr val="lt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, </a:t>
                      </a:r>
                      <a:r>
                        <a:rPr lang="ko-KR" sz="1800" dirty="0" err="1">
                          <a:solidFill>
                            <a:schemeClr val="lt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Medium</a:t>
                      </a:r>
                      <a:r>
                        <a:rPr lang="ko-KR" sz="1800" dirty="0">
                          <a:solidFill>
                            <a:schemeClr val="lt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, </a:t>
                      </a:r>
                      <a:r>
                        <a:rPr lang="ko-KR" sz="1800" dirty="0" err="1">
                          <a:solidFill>
                            <a:schemeClr val="lt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Low</a:t>
                      </a:r>
                      <a:endParaRPr sz="1800" dirty="0">
                        <a:solidFill>
                          <a:schemeClr val="lt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Do Hyeon"/>
                        <a:buChar char="-"/>
                      </a:pPr>
                      <a:r>
                        <a:rPr lang="ko-KR" sz="1800" dirty="0" err="1">
                          <a:solidFill>
                            <a:schemeClr val="lt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Agree</a:t>
                      </a:r>
                      <a:r>
                        <a:rPr lang="ko-KR" sz="1800" dirty="0">
                          <a:solidFill>
                            <a:schemeClr val="lt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, </a:t>
                      </a:r>
                      <a:r>
                        <a:rPr lang="ko-KR" sz="1800" dirty="0" err="1">
                          <a:solidFill>
                            <a:schemeClr val="lt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Neutral</a:t>
                      </a:r>
                      <a:r>
                        <a:rPr lang="ko-KR" sz="1800" dirty="0">
                          <a:solidFill>
                            <a:schemeClr val="lt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, </a:t>
                      </a:r>
                      <a:r>
                        <a:rPr lang="ko-KR" sz="1800" dirty="0" err="1">
                          <a:solidFill>
                            <a:schemeClr val="lt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Disagree</a:t>
                      </a:r>
                      <a:r>
                        <a:rPr lang="ko-KR" sz="1800" dirty="0">
                          <a:solidFill>
                            <a:schemeClr val="lt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, </a:t>
                      </a:r>
                      <a:r>
                        <a:rPr lang="ko-KR" sz="1800" dirty="0" err="1">
                          <a:solidFill>
                            <a:schemeClr val="lt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Stronly</a:t>
                      </a:r>
                      <a:r>
                        <a:rPr lang="ko-KR" sz="1800" dirty="0">
                          <a:solidFill>
                            <a:schemeClr val="lt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 </a:t>
                      </a:r>
                      <a:r>
                        <a:rPr lang="ko-KR" sz="1800" dirty="0" err="1">
                          <a:solidFill>
                            <a:schemeClr val="lt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Disagree</a:t>
                      </a:r>
                      <a:endParaRPr sz="1800" dirty="0">
                        <a:solidFill>
                          <a:schemeClr val="lt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Do Hyeon"/>
                        <a:buChar char="-"/>
                      </a:pPr>
                      <a:r>
                        <a:rPr lang="ko-KR" sz="1800" dirty="0" err="1">
                          <a:solidFill>
                            <a:schemeClr val="lt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Bad</a:t>
                      </a:r>
                      <a:r>
                        <a:rPr lang="ko-KR" sz="1800" dirty="0">
                          <a:solidFill>
                            <a:schemeClr val="lt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, </a:t>
                      </a:r>
                      <a:r>
                        <a:rPr lang="ko-KR" sz="1800" dirty="0" err="1">
                          <a:solidFill>
                            <a:schemeClr val="lt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Okay</a:t>
                      </a:r>
                      <a:r>
                        <a:rPr lang="ko-KR" sz="1800" dirty="0">
                          <a:solidFill>
                            <a:schemeClr val="lt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, </a:t>
                      </a:r>
                      <a:r>
                        <a:rPr lang="ko-KR" sz="1800" dirty="0" err="1">
                          <a:solidFill>
                            <a:schemeClr val="lt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Excellent</a:t>
                      </a:r>
                      <a:endParaRPr sz="1800" dirty="0">
                        <a:solidFill>
                          <a:schemeClr val="lt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35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35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355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355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EAF6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0" y="942392"/>
            <a:ext cx="12191999" cy="5915607"/>
          </a:xfrm>
          <a:prstGeom prst="frame">
            <a:avLst>
              <a:gd name="adj1" fmla="val 7941"/>
            </a:avLst>
          </a:prstGeom>
          <a:solidFill>
            <a:srgbClr val="066AB5">
              <a:alpha val="21960"/>
            </a:srgbClr>
          </a:solidFill>
          <a:ln w="12700" cap="flat" cmpd="sng">
            <a:solidFill>
              <a:srgbClr val="BBD6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1" name="Google Shape;121;p4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22" name="Google Shape;122;p4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rgbClr val="2F5496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25" name="Google Shape;125;p4"/>
          <p:cNvCxnSpPr/>
          <p:nvPr/>
        </p:nvCxnSpPr>
        <p:spPr>
          <a:xfrm>
            <a:off x="559837" y="755783"/>
            <a:ext cx="10506269" cy="1865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6" name="Google Shape;126;p4"/>
          <p:cNvSpPr txBox="1"/>
          <p:nvPr/>
        </p:nvSpPr>
        <p:spPr>
          <a:xfrm>
            <a:off x="699796" y="186612"/>
            <a:ext cx="3750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2. Pre-processing</a:t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407425" y="1133379"/>
            <a:ext cx="11341200" cy="12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00355D"/>
              </a:buClr>
              <a:buSzPts val="2100"/>
              <a:buFont typeface="Do Hyeon"/>
              <a:buAutoNum type="arabicParenR"/>
            </a:pP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데이터 확인 및 분석의 편의를 위해 사용할 속성을 타겟, 범주형, 연속형으로 구분</a:t>
            </a:r>
            <a:endParaRPr sz="2100" dirty="0">
              <a:solidFill>
                <a:srgbClr val="00355D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55D"/>
              </a:buClr>
              <a:buSzPts val="2100"/>
              <a:buFont typeface="Do Hyeon"/>
              <a:buAutoNum type="arabicParenR"/>
            </a:pP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데이터 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결측치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확인 및 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결측치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제거</a:t>
            </a:r>
            <a:endParaRPr sz="2100" dirty="0">
              <a:solidFill>
                <a:srgbClr val="00355D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55D"/>
              </a:buClr>
              <a:buSzPts val="2100"/>
              <a:buFont typeface="Do Hyeon"/>
              <a:buAutoNum type="arabicParenR"/>
            </a:pP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데이터 정보 확인 후 필요한 데이터만 추출</a:t>
            </a:r>
            <a:endParaRPr sz="2100" dirty="0">
              <a:solidFill>
                <a:srgbClr val="00355D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713" y="3152350"/>
            <a:ext cx="9700625" cy="320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662764" y="2261895"/>
            <a:ext cx="9606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00355D"/>
              </a:buClr>
              <a:buSzPts val="2100"/>
              <a:buFont typeface="Do Hyeon"/>
              <a:buAutoNum type="arabicParenR"/>
            </a:pP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데이터 확인 및 분석의 편의를 위해 사용할 속성을 타겟, 범주형, 연속형으로 구분</a:t>
            </a:r>
            <a:endParaRPr sz="2100" dirty="0">
              <a:solidFill>
                <a:srgbClr val="00355D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b33e7dbc3_0_14"/>
          <p:cNvSpPr/>
          <p:nvPr/>
        </p:nvSpPr>
        <p:spPr>
          <a:xfrm>
            <a:off x="-192900" y="0"/>
            <a:ext cx="12192000" cy="6858000"/>
          </a:xfrm>
          <a:prstGeom prst="rect">
            <a:avLst/>
          </a:prstGeom>
          <a:solidFill>
            <a:srgbClr val="DDEAF6">
              <a:alpha val="647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g11b33e7dbc3_0_14"/>
          <p:cNvSpPr/>
          <p:nvPr/>
        </p:nvSpPr>
        <p:spPr>
          <a:xfrm>
            <a:off x="0" y="942392"/>
            <a:ext cx="12192000" cy="5915700"/>
          </a:xfrm>
          <a:prstGeom prst="frame">
            <a:avLst>
              <a:gd name="adj1" fmla="val 7941"/>
            </a:avLst>
          </a:prstGeom>
          <a:solidFill>
            <a:srgbClr val="066AB5">
              <a:alpha val="21960"/>
            </a:srgbClr>
          </a:solidFill>
          <a:ln w="12700" cap="flat" cmpd="sng">
            <a:solidFill>
              <a:srgbClr val="BBD6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6" name="Google Shape;136;g11b33e7dbc3_0_14"/>
          <p:cNvGrpSpPr/>
          <p:nvPr/>
        </p:nvGrpSpPr>
        <p:grpSpPr>
          <a:xfrm>
            <a:off x="11202954" y="373225"/>
            <a:ext cx="796140" cy="195900"/>
            <a:chOff x="11202954" y="373225"/>
            <a:chExt cx="796140" cy="195900"/>
          </a:xfrm>
        </p:grpSpPr>
        <p:sp>
          <p:nvSpPr>
            <p:cNvPr id="137" name="Google Shape;137;g11b33e7dbc3_0_14"/>
            <p:cNvSpPr/>
            <p:nvPr/>
          </p:nvSpPr>
          <p:spPr>
            <a:xfrm>
              <a:off x="1179389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g11b33e7dbc3_0_14"/>
            <p:cNvSpPr/>
            <p:nvPr/>
          </p:nvSpPr>
          <p:spPr>
            <a:xfrm>
              <a:off x="11498424" y="373225"/>
              <a:ext cx="205200" cy="195900"/>
            </a:xfrm>
            <a:prstGeom prst="flowChartConnector">
              <a:avLst/>
            </a:prstGeom>
            <a:solidFill>
              <a:srgbClr val="2F5496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g11b33e7dbc3_0_14"/>
            <p:cNvSpPr/>
            <p:nvPr/>
          </p:nvSpPr>
          <p:spPr>
            <a:xfrm>
              <a:off x="1120295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0" name="Google Shape;140;g11b33e7dbc3_0_14"/>
          <p:cNvCxnSpPr/>
          <p:nvPr/>
        </p:nvCxnSpPr>
        <p:spPr>
          <a:xfrm>
            <a:off x="559837" y="755783"/>
            <a:ext cx="10506300" cy="18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g11b33e7dbc3_0_14"/>
          <p:cNvSpPr txBox="1"/>
          <p:nvPr/>
        </p:nvSpPr>
        <p:spPr>
          <a:xfrm>
            <a:off x="699796" y="186612"/>
            <a:ext cx="3750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2. Pre-processing</a:t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7A1A29-DB39-4676-8180-4B9C977D5620}"/>
              </a:ext>
            </a:extLst>
          </p:cNvPr>
          <p:cNvGrpSpPr/>
          <p:nvPr/>
        </p:nvGrpSpPr>
        <p:grpSpPr>
          <a:xfrm>
            <a:off x="619586" y="1073632"/>
            <a:ext cx="10690057" cy="5207894"/>
            <a:chOff x="619586" y="1073632"/>
            <a:chExt cx="10690057" cy="5207894"/>
          </a:xfrm>
        </p:grpSpPr>
        <p:sp>
          <p:nvSpPr>
            <p:cNvPr id="142" name="Google Shape;142;g11b33e7dbc3_0_14"/>
            <p:cNvSpPr txBox="1"/>
            <p:nvPr/>
          </p:nvSpPr>
          <p:spPr>
            <a:xfrm>
              <a:off x="619586" y="1073632"/>
              <a:ext cx="4738478" cy="1377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3200"/>
                </a:spcBef>
                <a:spcAft>
                  <a:spcPts val="3200"/>
                </a:spcAft>
                <a:buNone/>
              </a:pPr>
              <a:r>
                <a:rPr lang="ko-KR" sz="2100" dirty="0">
                  <a:solidFill>
                    <a:srgbClr val="00355D"/>
                  </a:solidFill>
                  <a:highlight>
                    <a:schemeClr val="lt1"/>
                  </a:highlight>
                  <a:latin typeface="Do Hyeon"/>
                  <a:ea typeface="Do Hyeon"/>
                  <a:cs typeface="Do Hyeon"/>
                  <a:sym typeface="Do Hyeon"/>
                </a:rPr>
                <a:t>2) 데이터 </a:t>
              </a:r>
              <a:r>
                <a:rPr lang="ko-KR" sz="2100" dirty="0" err="1">
                  <a:solidFill>
                    <a:srgbClr val="00355D"/>
                  </a:solidFill>
                  <a:highlight>
                    <a:schemeClr val="lt1"/>
                  </a:highlight>
                  <a:latin typeface="Do Hyeon"/>
                  <a:ea typeface="Do Hyeon"/>
                  <a:cs typeface="Do Hyeon"/>
                  <a:sym typeface="Do Hyeon"/>
                </a:rPr>
                <a:t>결측치</a:t>
              </a:r>
              <a:r>
                <a:rPr lang="ko-KR" sz="2100" dirty="0">
                  <a:solidFill>
                    <a:srgbClr val="00355D"/>
                  </a:solidFill>
                  <a:highlight>
                    <a:schemeClr val="lt1"/>
                  </a:highlight>
                  <a:latin typeface="Do Hyeon"/>
                  <a:ea typeface="Do Hyeon"/>
                  <a:cs typeface="Do Hyeon"/>
                  <a:sym typeface="Do Hyeon"/>
                </a:rPr>
                <a:t> 확인 및 </a:t>
              </a:r>
              <a:r>
                <a:rPr lang="ko-KR" sz="2100" dirty="0" err="1">
                  <a:solidFill>
                    <a:srgbClr val="00355D"/>
                  </a:solidFill>
                  <a:highlight>
                    <a:schemeClr val="lt1"/>
                  </a:highlight>
                  <a:latin typeface="Do Hyeon"/>
                  <a:ea typeface="Do Hyeon"/>
                  <a:cs typeface="Do Hyeon"/>
                  <a:sym typeface="Do Hyeon"/>
                </a:rPr>
                <a:t>결측치</a:t>
              </a:r>
              <a:r>
                <a:rPr lang="ko-KR" sz="2100" dirty="0">
                  <a:solidFill>
                    <a:srgbClr val="00355D"/>
                  </a:solidFill>
                  <a:highlight>
                    <a:schemeClr val="lt1"/>
                  </a:highlight>
                  <a:latin typeface="Do Hyeon"/>
                  <a:ea typeface="Do Hyeon"/>
                  <a:cs typeface="Do Hyeon"/>
                  <a:sym typeface="Do Hyeon"/>
                </a:rPr>
                <a:t> 제거</a:t>
              </a:r>
              <a:endParaRPr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pic>
          <p:nvPicPr>
            <p:cNvPr id="143" name="Google Shape;143;g11b33e7dbc3_0_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3525" y="1966600"/>
              <a:ext cx="4213300" cy="431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g11b33e7dbc3_0_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98175" y="2020075"/>
              <a:ext cx="6111468" cy="42614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" name="Google Shape;145;g11b33e7dbc3_0_14"/>
          <p:cNvSpPr txBox="1"/>
          <p:nvPr/>
        </p:nvSpPr>
        <p:spPr>
          <a:xfrm>
            <a:off x="5166091" y="1073632"/>
            <a:ext cx="6553500" cy="1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3) 데이터 정보 확인 후 필요한 데이터만 추출  </a:t>
            </a:r>
            <a:endParaRPr sz="2100" dirty="0">
              <a:solidFill>
                <a:srgbClr val="00355D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None/>
            </a:pPr>
            <a:endParaRPr sz="2100" dirty="0">
              <a:solidFill>
                <a:srgbClr val="00355D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4f7601884_2_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4710"/>
            </a:srgb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g124f7601884_2_2"/>
          <p:cNvSpPr/>
          <p:nvPr/>
        </p:nvSpPr>
        <p:spPr>
          <a:xfrm>
            <a:off x="0" y="942391"/>
            <a:ext cx="12192000" cy="5915700"/>
          </a:xfrm>
          <a:prstGeom prst="frame">
            <a:avLst>
              <a:gd name="adj1" fmla="val 7875"/>
            </a:avLst>
          </a:prstGeom>
          <a:solidFill>
            <a:srgbClr val="BBD6EE"/>
          </a:solidFill>
          <a:ln w="12700" cap="flat" cmpd="sng">
            <a:solidFill>
              <a:srgbClr val="BBD6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2" name="Google Shape;152;g124f7601884_2_2"/>
          <p:cNvGrpSpPr/>
          <p:nvPr/>
        </p:nvGrpSpPr>
        <p:grpSpPr>
          <a:xfrm>
            <a:off x="11202954" y="373225"/>
            <a:ext cx="796140" cy="195900"/>
            <a:chOff x="11202954" y="373225"/>
            <a:chExt cx="796140" cy="195900"/>
          </a:xfrm>
        </p:grpSpPr>
        <p:sp>
          <p:nvSpPr>
            <p:cNvPr id="153" name="Google Shape;153;g124f7601884_2_2"/>
            <p:cNvSpPr/>
            <p:nvPr/>
          </p:nvSpPr>
          <p:spPr>
            <a:xfrm>
              <a:off x="1179389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54;g124f7601884_2_2"/>
            <p:cNvSpPr/>
            <p:nvPr/>
          </p:nvSpPr>
          <p:spPr>
            <a:xfrm>
              <a:off x="1149842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55;g124f7601884_2_2"/>
            <p:cNvSpPr/>
            <p:nvPr/>
          </p:nvSpPr>
          <p:spPr>
            <a:xfrm>
              <a:off x="11202954" y="373225"/>
              <a:ext cx="205200" cy="195900"/>
            </a:xfrm>
            <a:prstGeom prst="flowChartConnector">
              <a:avLst/>
            </a:prstGeom>
            <a:solidFill>
              <a:srgbClr val="2F5496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56" name="Google Shape;156;g124f7601884_2_2"/>
          <p:cNvCxnSpPr/>
          <p:nvPr/>
        </p:nvCxnSpPr>
        <p:spPr>
          <a:xfrm>
            <a:off x="559837" y="755783"/>
            <a:ext cx="10506300" cy="18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g124f7601884_2_2"/>
          <p:cNvSpPr txBox="1"/>
          <p:nvPr/>
        </p:nvSpPr>
        <p:spPr>
          <a:xfrm>
            <a:off x="699795" y="186612"/>
            <a:ext cx="7539135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dirty="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3.1 One </a:t>
            </a:r>
            <a:r>
              <a:rPr lang="ko-KR" sz="3200" dirty="0" err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Hot</a:t>
            </a:r>
            <a:r>
              <a:rPr lang="ko-KR" sz="3200" dirty="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3200" dirty="0" err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Encoding</a:t>
            </a:r>
            <a:endParaRPr sz="3200" dirty="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60" name="Google Shape;160;g124f7601884_2_2"/>
          <p:cNvSpPr txBox="1"/>
          <p:nvPr/>
        </p:nvSpPr>
        <p:spPr>
          <a:xfrm>
            <a:off x="433825" y="1382200"/>
            <a:ext cx="112653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 Hyeon"/>
              <a:buChar char="●"/>
            </a:pPr>
            <a:r>
              <a:rPr lang="ko-KR" sz="20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각 범주형 </a:t>
            </a:r>
            <a:r>
              <a:rPr lang="ko-KR" sz="20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feature의</a:t>
            </a:r>
            <a:r>
              <a:rPr lang="ko-KR" sz="20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값들을 1과 0으로 </a:t>
            </a:r>
            <a:r>
              <a:rPr lang="ko-KR" sz="20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mapping</a:t>
            </a:r>
            <a:r>
              <a:rPr lang="ko-KR" sz="20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시켜 범주형 값의 종류 개수만큼 추가적인 </a:t>
            </a:r>
            <a:r>
              <a:rPr lang="ko-KR" sz="20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column을</a:t>
            </a:r>
            <a:r>
              <a:rPr lang="ko-KR" sz="20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만들어 냄</a:t>
            </a:r>
            <a:r>
              <a:rPr lang="en-US" altLang="ko-KR" sz="20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.</a:t>
            </a:r>
            <a:endParaRPr sz="20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 Hyeon"/>
              <a:buChar char="●"/>
            </a:pPr>
            <a:r>
              <a:rPr lang="ko-KR" sz="20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분류문제 : </a:t>
            </a:r>
            <a:r>
              <a:rPr lang="ko-KR" sz="20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n개의</a:t>
            </a:r>
            <a:r>
              <a:rPr lang="ko-KR" sz="20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카테고리 값이 존재할 때 </a:t>
            </a:r>
            <a:r>
              <a:rPr lang="ko-KR" sz="2000" dirty="0" err="1">
                <a:solidFill>
                  <a:srgbClr val="FFD966"/>
                </a:solidFill>
                <a:latin typeface="Do Hyeon"/>
                <a:ea typeface="Do Hyeon"/>
                <a:cs typeface="Do Hyeon"/>
                <a:sym typeface="Do Hyeon"/>
              </a:rPr>
              <a:t>n개</a:t>
            </a:r>
            <a:r>
              <a:rPr lang="ko-KR" sz="20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모두 인코딩</a:t>
            </a:r>
            <a:r>
              <a:rPr lang="en-US" altLang="ko-KR" sz="20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.</a:t>
            </a:r>
            <a:endParaRPr sz="20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 Hyeon"/>
              <a:buChar char="●"/>
            </a:pPr>
            <a:r>
              <a:rPr lang="ko-KR" sz="20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회귀문제 : </a:t>
            </a:r>
            <a:r>
              <a:rPr lang="ko-KR" sz="2000" dirty="0">
                <a:solidFill>
                  <a:srgbClr val="FFD966"/>
                </a:solidFill>
                <a:latin typeface="Do Hyeon"/>
                <a:ea typeface="Do Hyeon"/>
                <a:cs typeface="Do Hyeon"/>
                <a:sym typeface="Do Hyeon"/>
              </a:rPr>
              <a:t>자유도</a:t>
            </a:r>
            <a:r>
              <a:rPr lang="ko-KR" sz="20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(</a:t>
            </a:r>
            <a:r>
              <a:rPr lang="ko-KR" sz="20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degree</a:t>
            </a:r>
            <a:r>
              <a:rPr lang="ko-KR" sz="20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of </a:t>
            </a:r>
            <a:r>
              <a:rPr lang="ko-KR" sz="20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freedom</a:t>
            </a:r>
            <a:r>
              <a:rPr lang="ko-KR" sz="20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)</a:t>
            </a:r>
            <a:r>
              <a:rPr lang="ko-KR" altLang="en-US" sz="20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를</a:t>
            </a:r>
            <a:r>
              <a:rPr lang="ko-KR" sz="20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반영해주기 위해 </a:t>
            </a:r>
            <a:r>
              <a:rPr lang="ko-KR" sz="2000" dirty="0">
                <a:solidFill>
                  <a:srgbClr val="FFD966"/>
                </a:solidFill>
                <a:latin typeface="Do Hyeon"/>
                <a:ea typeface="Do Hyeon"/>
                <a:cs typeface="Do Hyeon"/>
                <a:sym typeface="Do Hyeon"/>
              </a:rPr>
              <a:t>n-1개</a:t>
            </a:r>
            <a:r>
              <a:rPr lang="ko-KR" sz="20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의 카테고리 값을 인코딩</a:t>
            </a:r>
            <a:endParaRPr sz="20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 Hyeon"/>
              <a:buChar char="●"/>
            </a:pPr>
            <a:r>
              <a:rPr lang="ko-KR" sz="20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주 사용 알고리즘 : </a:t>
            </a:r>
            <a:r>
              <a:rPr lang="ko-KR" sz="2000" dirty="0">
                <a:solidFill>
                  <a:srgbClr val="FFD966"/>
                </a:solidFill>
                <a:latin typeface="Do Hyeon"/>
                <a:ea typeface="Do Hyeon"/>
                <a:cs typeface="Do Hyeon"/>
                <a:sym typeface="Do Hyeon"/>
              </a:rPr>
              <a:t>SVM</a:t>
            </a:r>
            <a:r>
              <a:rPr lang="ko-KR" sz="2000" dirty="0">
                <a:solidFill>
                  <a:srgbClr val="FFF2CC"/>
                </a:solidFill>
                <a:latin typeface="Do Hyeon"/>
                <a:ea typeface="Do Hyeon"/>
                <a:cs typeface="Do Hyeon"/>
                <a:sym typeface="Do Hyeon"/>
              </a:rPr>
              <a:t>(</a:t>
            </a:r>
            <a:r>
              <a:rPr lang="ko-KR" sz="20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Support</a:t>
            </a:r>
            <a:r>
              <a:rPr lang="ko-KR" sz="20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0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vector</a:t>
            </a:r>
            <a:r>
              <a:rPr lang="ko-KR" sz="20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0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machine</a:t>
            </a:r>
            <a:r>
              <a:rPr lang="ko-KR" sz="20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), </a:t>
            </a:r>
            <a:r>
              <a:rPr lang="ko-KR" sz="2000" dirty="0">
                <a:solidFill>
                  <a:srgbClr val="FFD966"/>
                </a:solidFill>
                <a:latin typeface="Do Hyeon"/>
                <a:ea typeface="Do Hyeon"/>
                <a:cs typeface="Do Hyeon"/>
                <a:sym typeface="Do Hyeon"/>
              </a:rPr>
              <a:t>ANN</a:t>
            </a:r>
            <a:r>
              <a:rPr lang="ko-KR" sz="20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(</a:t>
            </a:r>
            <a:r>
              <a:rPr lang="ko-KR" sz="20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Artificial</a:t>
            </a:r>
            <a:r>
              <a:rPr lang="ko-KR" sz="20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0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neural</a:t>
            </a:r>
            <a:r>
              <a:rPr lang="ko-KR" sz="20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0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network</a:t>
            </a:r>
            <a:r>
              <a:rPr lang="ko-KR" sz="20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), </a:t>
            </a:r>
            <a:r>
              <a:rPr lang="ko-KR" sz="2000" dirty="0" err="1">
                <a:solidFill>
                  <a:srgbClr val="FFD966"/>
                </a:solidFill>
                <a:latin typeface="Do Hyeon"/>
                <a:ea typeface="Do Hyeon"/>
                <a:cs typeface="Do Hyeon"/>
                <a:sym typeface="Do Hyeon"/>
              </a:rPr>
              <a:t>Clustering</a:t>
            </a:r>
            <a:r>
              <a:rPr lang="ko-KR" sz="2000" dirty="0">
                <a:solidFill>
                  <a:srgbClr val="FFD966"/>
                </a:solidFill>
                <a:latin typeface="Do Hyeon"/>
                <a:ea typeface="Do Hyeon"/>
                <a:cs typeface="Do Hyeon"/>
                <a:sym typeface="Do Hyeon"/>
              </a:rPr>
              <a:t> 알고리즘</a:t>
            </a:r>
            <a:r>
              <a:rPr lang="en-US" altLang="ko-KR" sz="2000" dirty="0">
                <a:solidFill>
                  <a:srgbClr val="FFD966"/>
                </a:solidFill>
                <a:latin typeface="Do Hyeon"/>
                <a:ea typeface="Do Hyeon"/>
                <a:cs typeface="Do Hyeon"/>
                <a:sym typeface="Do Hyeon"/>
              </a:rPr>
              <a:t>.</a:t>
            </a:r>
            <a:endParaRPr sz="2000" dirty="0">
              <a:solidFill>
                <a:srgbClr val="FFD96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Do Hyeon"/>
              <a:buChar char="●"/>
            </a:pPr>
            <a:r>
              <a:rPr lang="ko-KR" sz="2000" dirty="0">
                <a:solidFill>
                  <a:srgbClr val="2F5496"/>
                </a:solidFill>
                <a:latin typeface="Do Hyeon"/>
                <a:ea typeface="Do Hyeon"/>
                <a:cs typeface="Do Hyeon"/>
                <a:sym typeface="Do Hyeon"/>
              </a:rPr>
              <a:t>단점 : 범주형 </a:t>
            </a:r>
            <a:r>
              <a:rPr lang="ko-KR" sz="2000" dirty="0" err="1">
                <a:solidFill>
                  <a:srgbClr val="2F5496"/>
                </a:solidFill>
                <a:latin typeface="Do Hyeon"/>
                <a:ea typeface="Do Hyeon"/>
                <a:cs typeface="Do Hyeon"/>
                <a:sym typeface="Do Hyeon"/>
              </a:rPr>
              <a:t>feature의</a:t>
            </a:r>
            <a:r>
              <a:rPr lang="ko-KR" sz="2000" dirty="0">
                <a:solidFill>
                  <a:srgbClr val="2F5496"/>
                </a:solidFill>
                <a:latin typeface="Do Hyeon"/>
                <a:ea typeface="Do Hyeon"/>
                <a:cs typeface="Do Hyeon"/>
                <a:sym typeface="Do Hyeon"/>
              </a:rPr>
              <a:t> 값들의 종류가 많아지면 그 만큼 추가적인 변수가 많아지면서 모델링의 </a:t>
            </a:r>
            <a:r>
              <a:rPr lang="ko-KR" sz="2000" dirty="0">
                <a:solidFill>
                  <a:srgbClr val="DDEAF6"/>
                </a:solidFill>
                <a:latin typeface="Do Hyeon"/>
                <a:ea typeface="Do Hyeon"/>
                <a:cs typeface="Do Hyeon"/>
                <a:sym typeface="Do Hyeon"/>
              </a:rPr>
              <a:t>학습 속도가 매우 느려짐</a:t>
            </a:r>
            <a:r>
              <a:rPr lang="ko-KR" sz="2000" dirty="0">
                <a:solidFill>
                  <a:srgbClr val="2F5496"/>
                </a:solidFill>
                <a:latin typeface="Do Hyeon"/>
                <a:ea typeface="Do Hyeon"/>
                <a:cs typeface="Do Hyeon"/>
                <a:sym typeface="Do Hyeon"/>
              </a:rPr>
              <a:t>. 해당 변수가 높은 정보를 가질 가능성은 카테고리의 개수가 증가하는 만큼 줄어들기 때문에 알고리즘에 의해 잘 선택되지 않고 </a:t>
            </a:r>
            <a:r>
              <a:rPr lang="ko-KR" sz="2000" dirty="0">
                <a:solidFill>
                  <a:srgbClr val="DDEAF6"/>
                </a:solidFill>
                <a:latin typeface="Do Hyeon"/>
                <a:ea typeface="Do Hyeon"/>
                <a:cs typeface="Do Hyeon"/>
                <a:sym typeface="Do Hyeon"/>
              </a:rPr>
              <a:t>중요도도 낮아짐</a:t>
            </a:r>
            <a:r>
              <a:rPr lang="ko-KR" sz="2000" dirty="0">
                <a:solidFill>
                  <a:srgbClr val="2F5496"/>
                </a:solidFill>
                <a:latin typeface="Do Hyeon"/>
                <a:ea typeface="Do Hyeon"/>
                <a:cs typeface="Do Hyeon"/>
                <a:sym typeface="Do Hyeon"/>
              </a:rPr>
              <a:t>. 트리 계열의 알고리즘에서는 해당 변수가 완전히 제외되는 문제를 가져오기 때문에 잘 사용하지 않음.</a:t>
            </a:r>
            <a:endParaRPr sz="2000" dirty="0">
              <a:solidFill>
                <a:srgbClr val="2F549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AA58115-51DD-4702-B8C6-9410FF82C5CE}"/>
              </a:ext>
            </a:extLst>
          </p:cNvPr>
          <p:cNvGrpSpPr/>
          <p:nvPr/>
        </p:nvGrpSpPr>
        <p:grpSpPr>
          <a:xfrm>
            <a:off x="1326400" y="4337500"/>
            <a:ext cx="10058001" cy="2503450"/>
            <a:chOff x="1326400" y="4337500"/>
            <a:chExt cx="10058001" cy="2503450"/>
          </a:xfrm>
        </p:grpSpPr>
        <p:pic>
          <p:nvPicPr>
            <p:cNvPr id="158" name="Google Shape;158;g124f7601884_2_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26400" y="4337500"/>
              <a:ext cx="912275" cy="2503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g124f7601884_2_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28200" y="4337501"/>
              <a:ext cx="7356201" cy="2455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g124f7601884_2_2"/>
            <p:cNvSpPr/>
            <p:nvPr/>
          </p:nvSpPr>
          <p:spPr>
            <a:xfrm>
              <a:off x="2477775" y="5021525"/>
              <a:ext cx="1369500" cy="673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4f7601884_2_5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EAF6">
              <a:alpha val="647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g124f7601884_2_57"/>
          <p:cNvSpPr/>
          <p:nvPr/>
        </p:nvSpPr>
        <p:spPr>
          <a:xfrm>
            <a:off x="0" y="942392"/>
            <a:ext cx="12192000" cy="5915700"/>
          </a:xfrm>
          <a:prstGeom prst="frame">
            <a:avLst>
              <a:gd name="adj1" fmla="val 7941"/>
            </a:avLst>
          </a:prstGeom>
          <a:solidFill>
            <a:srgbClr val="066AB5">
              <a:alpha val="21960"/>
            </a:srgbClr>
          </a:solidFill>
          <a:ln w="12700" cap="flat" cmpd="sng">
            <a:solidFill>
              <a:srgbClr val="BBD6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8" name="Google Shape;168;g124f7601884_2_57"/>
          <p:cNvGrpSpPr/>
          <p:nvPr/>
        </p:nvGrpSpPr>
        <p:grpSpPr>
          <a:xfrm>
            <a:off x="11202954" y="373225"/>
            <a:ext cx="796140" cy="195900"/>
            <a:chOff x="11202954" y="373225"/>
            <a:chExt cx="796140" cy="195900"/>
          </a:xfrm>
        </p:grpSpPr>
        <p:sp>
          <p:nvSpPr>
            <p:cNvPr id="169" name="Google Shape;169;g124f7601884_2_57"/>
            <p:cNvSpPr/>
            <p:nvPr/>
          </p:nvSpPr>
          <p:spPr>
            <a:xfrm>
              <a:off x="1179389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0" name="Google Shape;170;g124f7601884_2_57"/>
            <p:cNvSpPr/>
            <p:nvPr/>
          </p:nvSpPr>
          <p:spPr>
            <a:xfrm>
              <a:off x="11498424" y="373225"/>
              <a:ext cx="205200" cy="195900"/>
            </a:xfrm>
            <a:prstGeom prst="flowChartConnector">
              <a:avLst/>
            </a:prstGeom>
            <a:solidFill>
              <a:srgbClr val="2F5496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" name="Google Shape;171;g124f7601884_2_57"/>
            <p:cNvSpPr/>
            <p:nvPr/>
          </p:nvSpPr>
          <p:spPr>
            <a:xfrm>
              <a:off x="1120295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72" name="Google Shape;172;g124f7601884_2_57"/>
          <p:cNvCxnSpPr/>
          <p:nvPr/>
        </p:nvCxnSpPr>
        <p:spPr>
          <a:xfrm>
            <a:off x="559837" y="755783"/>
            <a:ext cx="10506300" cy="18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3" name="Google Shape;173;g124f7601884_2_57"/>
          <p:cNvSpPr txBox="1"/>
          <p:nvPr/>
        </p:nvSpPr>
        <p:spPr>
          <a:xfrm>
            <a:off x="699796" y="186612"/>
            <a:ext cx="3750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3.2 Label Encoding</a:t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77" name="Google Shape;177;g124f7601884_2_57"/>
          <p:cNvSpPr txBox="1"/>
          <p:nvPr/>
        </p:nvSpPr>
        <p:spPr>
          <a:xfrm>
            <a:off x="407425" y="984093"/>
            <a:ext cx="11341200" cy="245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00355D"/>
              </a:buClr>
              <a:buSzPts val="2100"/>
              <a:buFont typeface="Do Hyeon"/>
              <a:buChar char="●"/>
            </a:pP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범주형 변수의 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n개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종류의 값들을 1에서 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n</a:t>
            </a:r>
            <a:r>
              <a:rPr lang="en-US" alt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값으로 숫자를 부여함</a:t>
            </a:r>
            <a:r>
              <a:rPr lang="en-US" alt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.</a:t>
            </a:r>
            <a:endParaRPr sz="2100" dirty="0">
              <a:solidFill>
                <a:srgbClr val="00355D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55D"/>
              </a:buClr>
              <a:buSzPts val="2100"/>
              <a:buFont typeface="Do Hyeon"/>
              <a:buChar char="●"/>
            </a:pP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숫자들 사이에 관계 존재</a:t>
            </a:r>
            <a:r>
              <a:rPr lang="en-US" alt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.</a:t>
            </a:r>
            <a:endParaRPr sz="2100" dirty="0">
              <a:solidFill>
                <a:srgbClr val="00355D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55D"/>
              </a:buClr>
              <a:buSzPts val="2100"/>
              <a:buFont typeface="Do Hyeon"/>
              <a:buChar char="●"/>
            </a:pP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범주형 자료 중에서도 순서형 자료에 적합</a:t>
            </a:r>
            <a:r>
              <a:rPr lang="en-US" alt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.</a:t>
            </a:r>
            <a:endParaRPr sz="2100" dirty="0">
              <a:solidFill>
                <a:srgbClr val="00355D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719B"/>
              </a:buClr>
              <a:buSzPts val="2100"/>
              <a:buFont typeface="Do Hyeon"/>
              <a:buChar char="●"/>
            </a:pPr>
            <a:r>
              <a:rPr lang="ko-KR" sz="2100" dirty="0">
                <a:solidFill>
                  <a:srgbClr val="42719B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단점 : </a:t>
            </a:r>
            <a:r>
              <a:rPr lang="ko-KR" sz="2100" dirty="0">
                <a:solidFill>
                  <a:srgbClr val="42719B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각 범주 사이의 관계나 순서가 없더라도, 어느 정도의 관계나 순서가 있는 것으로 인식하여</a:t>
            </a:r>
            <a:r>
              <a:rPr lang="ko-KR" sz="2100" dirty="0">
                <a:solidFill>
                  <a:srgbClr val="292929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>
                <a:solidFill>
                  <a:srgbClr val="42719B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더 큰 숫자에 큰 가중치를 부여하게 되는 단점이 있음</a:t>
            </a:r>
            <a:r>
              <a:rPr lang="en-US" altLang="ko-KR" sz="2100" dirty="0">
                <a:solidFill>
                  <a:srgbClr val="42719B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.</a:t>
            </a:r>
            <a:endParaRPr sz="2100" dirty="0">
              <a:solidFill>
                <a:srgbClr val="42719B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ABCC49-B3B7-4F9F-B52E-2BC40E190BA8}"/>
              </a:ext>
            </a:extLst>
          </p:cNvPr>
          <p:cNvGrpSpPr/>
          <p:nvPr/>
        </p:nvGrpSpPr>
        <p:grpSpPr>
          <a:xfrm>
            <a:off x="1429400" y="3358600"/>
            <a:ext cx="9026400" cy="3064338"/>
            <a:chOff x="1429400" y="3358600"/>
            <a:chExt cx="9026400" cy="3064338"/>
          </a:xfrm>
        </p:grpSpPr>
        <p:pic>
          <p:nvPicPr>
            <p:cNvPr id="174" name="Google Shape;174;g124f7601884_2_57"/>
            <p:cNvPicPr preferRelativeResize="0"/>
            <p:nvPr/>
          </p:nvPicPr>
          <p:blipFill rotWithShape="1">
            <a:blip r:embed="rId3">
              <a:alphaModFix/>
            </a:blip>
            <a:srcRect r="59026"/>
            <a:stretch/>
          </p:blipFill>
          <p:spPr>
            <a:xfrm>
              <a:off x="1429400" y="3652572"/>
              <a:ext cx="870121" cy="24981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g124f7601884_2_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64359" y="3380338"/>
              <a:ext cx="3591441" cy="304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g124f7601884_2_57"/>
            <p:cNvPicPr preferRelativeResize="0"/>
            <p:nvPr/>
          </p:nvPicPr>
          <p:blipFill rotWithShape="1">
            <a:blip r:embed="rId3">
              <a:alphaModFix/>
            </a:blip>
            <a:srcRect l="42938"/>
            <a:stretch/>
          </p:blipFill>
          <p:spPr>
            <a:xfrm>
              <a:off x="3892464" y="3652559"/>
              <a:ext cx="1211792" cy="24981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g124f7601884_2_57"/>
            <p:cNvSpPr/>
            <p:nvPr/>
          </p:nvSpPr>
          <p:spPr>
            <a:xfrm>
              <a:off x="2451925" y="4445375"/>
              <a:ext cx="1369500" cy="673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DA9D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g124f7601884_2_57"/>
            <p:cNvSpPr/>
            <p:nvPr/>
          </p:nvSpPr>
          <p:spPr>
            <a:xfrm>
              <a:off x="5250650" y="4445375"/>
              <a:ext cx="1369500" cy="673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DA9D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g124f7601884_2_57"/>
            <p:cNvSpPr/>
            <p:nvPr/>
          </p:nvSpPr>
          <p:spPr>
            <a:xfrm>
              <a:off x="9216450" y="3358600"/>
              <a:ext cx="1239300" cy="3042600"/>
            </a:xfrm>
            <a:prstGeom prst="rect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4f7601884_2_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4710"/>
            </a:srgb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g124f7601884_2_24"/>
          <p:cNvSpPr/>
          <p:nvPr/>
        </p:nvSpPr>
        <p:spPr>
          <a:xfrm>
            <a:off x="0" y="942391"/>
            <a:ext cx="12192000" cy="5915700"/>
          </a:xfrm>
          <a:prstGeom prst="frame">
            <a:avLst>
              <a:gd name="adj1" fmla="val 7875"/>
            </a:avLst>
          </a:prstGeom>
          <a:solidFill>
            <a:srgbClr val="BBD6EE"/>
          </a:solidFill>
          <a:ln w="12700" cap="flat" cmpd="sng">
            <a:solidFill>
              <a:srgbClr val="BBD6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7" name="Google Shape;187;g124f7601884_2_24"/>
          <p:cNvGrpSpPr/>
          <p:nvPr/>
        </p:nvGrpSpPr>
        <p:grpSpPr>
          <a:xfrm>
            <a:off x="11202954" y="373225"/>
            <a:ext cx="796140" cy="195900"/>
            <a:chOff x="11202954" y="373225"/>
            <a:chExt cx="796140" cy="195900"/>
          </a:xfrm>
        </p:grpSpPr>
        <p:sp>
          <p:nvSpPr>
            <p:cNvPr id="188" name="Google Shape;188;g124f7601884_2_24"/>
            <p:cNvSpPr/>
            <p:nvPr/>
          </p:nvSpPr>
          <p:spPr>
            <a:xfrm>
              <a:off x="1179389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9" name="Google Shape;189;g124f7601884_2_24"/>
            <p:cNvSpPr/>
            <p:nvPr/>
          </p:nvSpPr>
          <p:spPr>
            <a:xfrm>
              <a:off x="1149842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0" name="Google Shape;190;g124f7601884_2_24"/>
            <p:cNvSpPr/>
            <p:nvPr/>
          </p:nvSpPr>
          <p:spPr>
            <a:xfrm>
              <a:off x="11202954" y="373225"/>
              <a:ext cx="205200" cy="195900"/>
            </a:xfrm>
            <a:prstGeom prst="flowChartConnector">
              <a:avLst/>
            </a:prstGeom>
            <a:solidFill>
              <a:srgbClr val="2F5496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91" name="Google Shape;191;g124f7601884_2_24"/>
          <p:cNvCxnSpPr/>
          <p:nvPr/>
        </p:nvCxnSpPr>
        <p:spPr>
          <a:xfrm>
            <a:off x="559837" y="755783"/>
            <a:ext cx="10506300" cy="18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2" name="Google Shape;192;g124f7601884_2_24"/>
          <p:cNvSpPr txBox="1"/>
          <p:nvPr/>
        </p:nvSpPr>
        <p:spPr>
          <a:xfrm>
            <a:off x="699796" y="186612"/>
            <a:ext cx="6988628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dirty="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3.3 </a:t>
            </a:r>
            <a:r>
              <a:rPr lang="ko-KR" sz="3200" dirty="0" err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Ordinal</a:t>
            </a:r>
            <a:r>
              <a:rPr lang="ko-KR" sz="3200" dirty="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3200" dirty="0" err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Encoding</a:t>
            </a:r>
            <a:endParaRPr sz="3200" dirty="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95" name="Google Shape;195;g124f7601884_2_24"/>
          <p:cNvSpPr txBox="1"/>
          <p:nvPr/>
        </p:nvSpPr>
        <p:spPr>
          <a:xfrm>
            <a:off x="407425" y="1262454"/>
            <a:ext cx="11341200" cy="219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 Hyeon"/>
              <a:buChar char="●"/>
            </a:pPr>
            <a:r>
              <a:rPr lang="ko-KR" sz="2100" dirty="0">
                <a:solidFill>
                  <a:srgbClr val="FFD966"/>
                </a:solidFill>
                <a:latin typeface="Do Hyeon"/>
                <a:ea typeface="Do Hyeon"/>
                <a:cs typeface="Do Hyeon"/>
                <a:sym typeface="Do Hyeon"/>
              </a:rPr>
              <a:t>순서형 자료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에 적합한 인코딩 방식</a:t>
            </a:r>
            <a:r>
              <a:rPr lang="en-US" alt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.</a:t>
            </a:r>
            <a:endParaRPr sz="21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 Hyeon"/>
              <a:buChar char="●"/>
            </a:pP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범주형 </a:t>
            </a:r>
            <a:r>
              <a:rPr lang="ko-KR" sz="21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자료값들이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순서형 자료인지를 고려함</a:t>
            </a:r>
            <a:r>
              <a:rPr lang="en-US" alt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.</a:t>
            </a:r>
            <a:endParaRPr sz="21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 Hyeon"/>
              <a:buChar char="●"/>
            </a:pP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사용자가 주어진 범주형 변수에 직접 </a:t>
            </a:r>
            <a:r>
              <a:rPr lang="ko-KR" sz="21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변수값들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간의 순서를 </a:t>
            </a:r>
            <a:r>
              <a:rPr lang="ko-KR" sz="2100" dirty="0" err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dictionary</a:t>
            </a:r>
            <a:r>
              <a:rPr lang="en-US" alt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형태로 정의</a:t>
            </a:r>
            <a:r>
              <a:rPr lang="en-US" altLang="ko-KR" sz="2100" dirty="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.</a:t>
            </a:r>
            <a:endParaRPr sz="2100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55D"/>
              </a:buClr>
              <a:buSzPts val="2100"/>
              <a:buFont typeface="Do Hyeon"/>
              <a:buChar char="●"/>
            </a:pP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장점 : 순서 정보를 담을 수 있음</a:t>
            </a:r>
            <a:r>
              <a:rPr lang="en-US" alt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.</a:t>
            </a:r>
            <a:endParaRPr sz="2100" dirty="0">
              <a:solidFill>
                <a:srgbClr val="00355D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55D"/>
              </a:buClr>
              <a:buSzPts val="2100"/>
              <a:buFont typeface="Do Hyeon"/>
              <a:buChar char="●"/>
            </a:pPr>
            <a:r>
              <a:rPr 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단점 : 직관적이지만 추가적인 코딩이 필요함</a:t>
            </a:r>
            <a:r>
              <a:rPr lang="en-US" altLang="ko-KR" sz="2100" dirty="0">
                <a:solidFill>
                  <a:srgbClr val="00355D"/>
                </a:solidFill>
                <a:latin typeface="Do Hyeon"/>
                <a:ea typeface="Do Hyeon"/>
                <a:cs typeface="Do Hyeon"/>
                <a:sym typeface="Do Hyeon"/>
              </a:rPr>
              <a:t>.</a:t>
            </a:r>
            <a:endParaRPr sz="2100" dirty="0">
              <a:solidFill>
                <a:srgbClr val="00355D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5089975-8409-48A3-B990-6CE67A4C99D4}"/>
              </a:ext>
            </a:extLst>
          </p:cNvPr>
          <p:cNvGrpSpPr/>
          <p:nvPr/>
        </p:nvGrpSpPr>
        <p:grpSpPr>
          <a:xfrm>
            <a:off x="1429400" y="3206200"/>
            <a:ext cx="9026400" cy="3206246"/>
            <a:chOff x="1429400" y="3206200"/>
            <a:chExt cx="9026400" cy="3206246"/>
          </a:xfrm>
        </p:grpSpPr>
        <p:pic>
          <p:nvPicPr>
            <p:cNvPr id="193" name="Google Shape;193;g124f7601884_2_24"/>
            <p:cNvPicPr preferRelativeResize="0"/>
            <p:nvPr/>
          </p:nvPicPr>
          <p:blipFill rotWithShape="1">
            <a:blip r:embed="rId3">
              <a:alphaModFix/>
            </a:blip>
            <a:srcRect l="44224"/>
            <a:stretch/>
          </p:blipFill>
          <p:spPr>
            <a:xfrm>
              <a:off x="3892475" y="3500151"/>
              <a:ext cx="1211775" cy="2506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g124f7601884_2_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64350" y="3227950"/>
              <a:ext cx="3591450" cy="31844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g124f7601884_2_24"/>
            <p:cNvPicPr preferRelativeResize="0"/>
            <p:nvPr/>
          </p:nvPicPr>
          <p:blipFill rotWithShape="1">
            <a:blip r:embed="rId5">
              <a:alphaModFix/>
            </a:blip>
            <a:srcRect r="59026"/>
            <a:stretch/>
          </p:blipFill>
          <p:spPr>
            <a:xfrm>
              <a:off x="1429400" y="3500172"/>
              <a:ext cx="870121" cy="24981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g124f7601884_2_24"/>
            <p:cNvPicPr preferRelativeResize="0"/>
            <p:nvPr/>
          </p:nvPicPr>
          <p:blipFill rotWithShape="1">
            <a:blip r:embed="rId5">
              <a:alphaModFix/>
            </a:blip>
            <a:srcRect l="42938"/>
            <a:stretch/>
          </p:blipFill>
          <p:spPr>
            <a:xfrm>
              <a:off x="3892464" y="3500159"/>
              <a:ext cx="1211792" cy="24981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g124f7601884_2_24"/>
            <p:cNvSpPr/>
            <p:nvPr/>
          </p:nvSpPr>
          <p:spPr>
            <a:xfrm>
              <a:off x="9216450" y="3206200"/>
              <a:ext cx="1239300" cy="3042600"/>
            </a:xfrm>
            <a:prstGeom prst="rect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g124f7601884_2_24"/>
            <p:cNvSpPr/>
            <p:nvPr/>
          </p:nvSpPr>
          <p:spPr>
            <a:xfrm>
              <a:off x="2451925" y="4292975"/>
              <a:ext cx="1369500" cy="673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g124f7601884_2_24"/>
            <p:cNvSpPr/>
            <p:nvPr/>
          </p:nvSpPr>
          <p:spPr>
            <a:xfrm>
              <a:off x="5250650" y="4292975"/>
              <a:ext cx="1369500" cy="673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4f7601884_2_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EAF6">
              <a:alpha val="647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124f7601884_2_68"/>
          <p:cNvSpPr/>
          <p:nvPr/>
        </p:nvSpPr>
        <p:spPr>
          <a:xfrm>
            <a:off x="0" y="942392"/>
            <a:ext cx="12192000" cy="5915700"/>
          </a:xfrm>
          <a:prstGeom prst="frame">
            <a:avLst>
              <a:gd name="adj1" fmla="val 7941"/>
            </a:avLst>
          </a:prstGeom>
          <a:solidFill>
            <a:srgbClr val="066AB5">
              <a:alpha val="21960"/>
            </a:srgbClr>
          </a:solidFill>
          <a:ln w="12700" cap="flat" cmpd="sng">
            <a:solidFill>
              <a:srgbClr val="BBD6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7" name="Google Shape;207;g124f7601884_2_68"/>
          <p:cNvGrpSpPr/>
          <p:nvPr/>
        </p:nvGrpSpPr>
        <p:grpSpPr>
          <a:xfrm>
            <a:off x="11202954" y="373225"/>
            <a:ext cx="796140" cy="195900"/>
            <a:chOff x="11202954" y="373225"/>
            <a:chExt cx="796140" cy="195900"/>
          </a:xfrm>
        </p:grpSpPr>
        <p:sp>
          <p:nvSpPr>
            <p:cNvPr id="208" name="Google Shape;208;g124f7601884_2_68"/>
            <p:cNvSpPr/>
            <p:nvPr/>
          </p:nvSpPr>
          <p:spPr>
            <a:xfrm>
              <a:off x="1179389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124f7601884_2_68"/>
            <p:cNvSpPr/>
            <p:nvPr/>
          </p:nvSpPr>
          <p:spPr>
            <a:xfrm>
              <a:off x="11498424" y="373225"/>
              <a:ext cx="205200" cy="195900"/>
            </a:xfrm>
            <a:prstGeom prst="flowChartConnector">
              <a:avLst/>
            </a:prstGeom>
            <a:solidFill>
              <a:srgbClr val="2F5496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" name="Google Shape;210;g124f7601884_2_68"/>
            <p:cNvSpPr/>
            <p:nvPr/>
          </p:nvSpPr>
          <p:spPr>
            <a:xfrm>
              <a:off x="11202954" y="373225"/>
              <a:ext cx="205200" cy="1959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11" name="Google Shape;211;g124f7601884_2_68"/>
          <p:cNvCxnSpPr/>
          <p:nvPr/>
        </p:nvCxnSpPr>
        <p:spPr>
          <a:xfrm>
            <a:off x="559837" y="755783"/>
            <a:ext cx="10506300" cy="18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2" name="Google Shape;212;g124f7601884_2_68"/>
          <p:cNvSpPr txBox="1"/>
          <p:nvPr/>
        </p:nvSpPr>
        <p:spPr>
          <a:xfrm>
            <a:off x="699801" y="186600"/>
            <a:ext cx="4593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3.4 Helmert Encoding</a:t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AC04E6-A792-46B5-A92F-D610742CB6C6}"/>
              </a:ext>
            </a:extLst>
          </p:cNvPr>
          <p:cNvGrpSpPr/>
          <p:nvPr/>
        </p:nvGrpSpPr>
        <p:grpSpPr>
          <a:xfrm>
            <a:off x="526400" y="1544613"/>
            <a:ext cx="6298075" cy="4676587"/>
            <a:chOff x="526400" y="1544613"/>
            <a:chExt cx="6298075" cy="4676587"/>
          </a:xfrm>
        </p:grpSpPr>
        <p:pic>
          <p:nvPicPr>
            <p:cNvPr id="213" name="Google Shape;213;g124f7601884_2_68"/>
            <p:cNvPicPr preferRelativeResize="0"/>
            <p:nvPr/>
          </p:nvPicPr>
          <p:blipFill rotWithShape="1">
            <a:blip r:embed="rId3">
              <a:alphaModFix/>
            </a:blip>
            <a:srcRect l="12587"/>
            <a:stretch/>
          </p:blipFill>
          <p:spPr>
            <a:xfrm>
              <a:off x="2086725" y="1544613"/>
              <a:ext cx="4737750" cy="1855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g124f7601884_2_6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2600" y="4173725"/>
              <a:ext cx="6113324" cy="2047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g124f7601884_2_68"/>
            <p:cNvPicPr preferRelativeResize="0"/>
            <p:nvPr/>
          </p:nvPicPr>
          <p:blipFill rotWithShape="1">
            <a:blip r:embed="rId3">
              <a:alphaModFix/>
            </a:blip>
            <a:srcRect r="87014"/>
            <a:stretch/>
          </p:blipFill>
          <p:spPr>
            <a:xfrm>
              <a:off x="526400" y="1544625"/>
              <a:ext cx="703800" cy="185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Google Shape;216;g124f7601884_2_68"/>
            <p:cNvSpPr/>
            <p:nvPr/>
          </p:nvSpPr>
          <p:spPr>
            <a:xfrm>
              <a:off x="2282375" y="4129900"/>
              <a:ext cx="4433700" cy="2091300"/>
            </a:xfrm>
            <a:prstGeom prst="rect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g124f7601884_2_68"/>
            <p:cNvSpPr/>
            <p:nvPr/>
          </p:nvSpPr>
          <p:spPr>
            <a:xfrm>
              <a:off x="1321600" y="2135625"/>
              <a:ext cx="703800" cy="673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DA9D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g124f7601884_2_68"/>
            <p:cNvSpPr/>
            <p:nvPr/>
          </p:nvSpPr>
          <p:spPr>
            <a:xfrm rot="5400000">
              <a:off x="3939225" y="3458050"/>
              <a:ext cx="569100" cy="673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DA9D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g124f7601884_2_68"/>
          <p:cNvSpPr txBox="1"/>
          <p:nvPr/>
        </p:nvSpPr>
        <p:spPr>
          <a:xfrm>
            <a:off x="6808053" y="1024526"/>
            <a:ext cx="4985842" cy="356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00355D"/>
              </a:buClr>
              <a:buSzPts val="2100"/>
              <a:buFont typeface="Do Hyeon"/>
              <a:buChar char="●"/>
            </a:pP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특정 범주형 변수에서 특정한 </a:t>
            </a:r>
            <a:r>
              <a:rPr lang="ko-KR" altLang="en-US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범주값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의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인코딩 값을 도출하기 위해 해당</a:t>
            </a:r>
            <a:r>
              <a:rPr lang="en-US" alt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altLang="en-US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범주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에 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매핑되는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(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dependent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variable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, 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y값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)의 평균값과 모든 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level에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sz="2100" dirty="0" err="1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매핑되는</a:t>
            </a:r>
            <a:r>
              <a:rPr lang="ko-KR" sz="2100" dirty="0">
                <a:solidFill>
                  <a:srgbClr val="00355D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 모든 종속변수 값들의 평균값을 비교하는 방법</a:t>
            </a:r>
            <a:endParaRPr sz="2100" dirty="0">
              <a:solidFill>
                <a:srgbClr val="00355D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55D"/>
              </a:buClr>
              <a:buSzPts val="2100"/>
              <a:buFont typeface="Do Hyeon"/>
              <a:buChar char="●"/>
            </a:pPr>
            <a:r>
              <a:rPr lang="ko-KR" sz="2100" dirty="0">
                <a:solidFill>
                  <a:srgbClr val="00355D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일반적인 순서로 행</a:t>
            </a:r>
            <a:r>
              <a:rPr lang="ko-KR" altLang="en-US" sz="2100" dirty="0">
                <a:solidFill>
                  <a:srgbClr val="00355D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해</a:t>
            </a:r>
            <a:r>
              <a:rPr lang="ko-KR" sz="2100" dirty="0">
                <a:solidFill>
                  <a:srgbClr val="00355D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지는 </a:t>
            </a:r>
            <a:r>
              <a:rPr lang="ko-KR" sz="2100" dirty="0" err="1">
                <a:solidFill>
                  <a:srgbClr val="00355D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Helmert</a:t>
            </a:r>
            <a:r>
              <a:rPr lang="ko-KR" sz="2100" dirty="0">
                <a:solidFill>
                  <a:srgbClr val="00355D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 인코딩 보다는, 역방향의 “</a:t>
            </a:r>
            <a:r>
              <a:rPr lang="ko-KR" sz="2100" dirty="0" err="1">
                <a:solidFill>
                  <a:srgbClr val="00355D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reverse</a:t>
            </a:r>
            <a:r>
              <a:rPr lang="ko-KR" sz="2100" dirty="0">
                <a:solidFill>
                  <a:srgbClr val="00355D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” 라는 단어로 표현됨</a:t>
            </a:r>
            <a:endParaRPr sz="2100" dirty="0">
              <a:solidFill>
                <a:srgbClr val="00355D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1227</Words>
  <Application>Microsoft Office PowerPoint</Application>
  <PresentationFormat>와이드스크린</PresentationFormat>
  <Paragraphs>160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Do Hyeon</vt:lpstr>
      <vt:lpstr>Arial</vt:lpstr>
      <vt:lpstr>Cambria Math</vt:lpstr>
      <vt:lpstr>Malgun Gothic</vt:lpstr>
      <vt:lpstr>Impact</vt:lpstr>
      <vt:lpstr>Jua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효빈 이</cp:lastModifiedBy>
  <cp:revision>4</cp:revision>
  <dcterms:created xsi:type="dcterms:W3CDTF">2020-08-12T09:08:44Z</dcterms:created>
  <dcterms:modified xsi:type="dcterms:W3CDTF">2022-04-20T10:26:12Z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