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51" r:id="rId2"/>
    <p:sldId id="276" r:id="rId3"/>
    <p:sldId id="332" r:id="rId4"/>
    <p:sldId id="336" r:id="rId5"/>
    <p:sldId id="337" r:id="rId6"/>
    <p:sldId id="324" r:id="rId7"/>
    <p:sldId id="335" r:id="rId8"/>
    <p:sldId id="334" r:id="rId9"/>
    <p:sldId id="333" r:id="rId10"/>
    <p:sldId id="339" r:id="rId11"/>
    <p:sldId id="33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5" r:id="rId24"/>
    <p:sldId id="354" r:id="rId25"/>
    <p:sldId id="353" r:id="rId26"/>
    <p:sldId id="356" r:id="rId27"/>
    <p:sldId id="357" r:id="rId28"/>
    <p:sldId id="35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FF6565"/>
    <a:srgbClr val="A6B8D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D7C4-0A13-4E5B-9991-55630618DE2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C869-87F3-4DE5-ACD7-FC147A4CA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11612"/>
            <a:ext cx="8443784" cy="469385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217773"/>
            <a:ext cx="8458200" cy="10400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6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0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1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0570" y="2458532"/>
            <a:ext cx="7772400" cy="99105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</a:rPr>
              <a:t>겨울방학 파이썬 스터디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6168" y="3610667"/>
            <a:ext cx="6858000" cy="41787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파이썬 기본 문법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18" y="1484283"/>
            <a:ext cx="3434043" cy="568512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144068" y="1547803"/>
            <a:ext cx="2103206" cy="38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800" b="1" spc="300" dirty="0">
                <a:solidFill>
                  <a:schemeClr val="bg1"/>
                </a:solidFill>
                <a:latin typeface="+mj-ea"/>
                <a:ea typeface="+mj-ea"/>
              </a:rPr>
              <a:t>차시 수업</a:t>
            </a:r>
          </a:p>
        </p:txBody>
      </p:sp>
    </p:spTree>
    <p:extLst>
      <p:ext uri="{BB962C8B-B14F-4D97-AF65-F5344CB8AC3E}">
        <p14:creationId xmlns:p14="http://schemas.microsoft.com/office/powerpoint/2010/main" val="66635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숫자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322;p10">
            <a:extLst>
              <a:ext uri="{FF2B5EF4-FFF2-40B4-BE49-F238E27FC236}">
                <a16:creationId xmlns:a16="http://schemas.microsoft.com/office/drawing/2014/main" id="{113AA093-6A99-4584-89F2-E371BFF4047A}"/>
              </a:ext>
            </a:extLst>
          </p:cNvPr>
          <p:cNvSpPr txBox="1"/>
          <p:nvPr/>
        </p:nvSpPr>
        <p:spPr>
          <a:xfrm>
            <a:off x="1307352" y="1774803"/>
            <a:ext cx="92810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숫자형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타입은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연산도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가능하며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bool형태로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dirty="0"/>
          </a:p>
        </p:txBody>
      </p:sp>
      <p:graphicFrame>
        <p:nvGraphicFramePr>
          <p:cNvPr id="30" name="Google Shape;345;p10">
            <a:extLst>
              <a:ext uri="{FF2B5EF4-FFF2-40B4-BE49-F238E27FC236}">
                <a16:creationId xmlns:a16="http://schemas.microsoft.com/office/drawing/2014/main" id="{68B7373A-70FF-4477-BAD3-BD816513B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629574"/>
              </p:ext>
            </p:extLst>
          </p:nvPr>
        </p:nvGraphicFramePr>
        <p:xfrm>
          <a:off x="1307352" y="2709334"/>
          <a:ext cx="9577300" cy="3288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9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해석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연산자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입력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출력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~ 이상인가?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&gt;=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 &gt;= 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True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~ 이하인가?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&lt;=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 &lt;= 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False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~ 초과인가?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&gt;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7 &gt; 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True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~ 미만인가?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&lt;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 &lt; 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False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같은가?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==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 == 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다른가?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!=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 != 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False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문자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372;p11">
            <a:extLst>
              <a:ext uri="{FF2B5EF4-FFF2-40B4-BE49-F238E27FC236}">
                <a16:creationId xmlns:a16="http://schemas.microsoft.com/office/drawing/2014/main" id="{0DA28A69-D9F1-4EBF-BFD1-723C8C950F82}"/>
              </a:ext>
            </a:extLst>
          </p:cNvPr>
          <p:cNvSpPr txBox="1"/>
          <p:nvPr/>
        </p:nvSpPr>
        <p:spPr>
          <a:xfrm>
            <a:off x="739369" y="1951326"/>
            <a:ext cx="10715459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데이터는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String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하며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큰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따옴표나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따옴표로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둘러싸져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2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var1 =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kookmin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sz="2000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(var1)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str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데이터는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+, *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(단,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사이에서만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‘kook’ + ‘min’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kookmin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경통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* 3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경통경통경통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301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변환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399;p12">
            <a:extLst>
              <a:ext uri="{FF2B5EF4-FFF2-40B4-BE49-F238E27FC236}">
                <a16:creationId xmlns:a16="http://schemas.microsoft.com/office/drawing/2014/main" id="{FA88B70D-6B5A-40DF-8543-DA1052CF014C}"/>
              </a:ext>
            </a:extLst>
          </p:cNvPr>
          <p:cNvSpPr txBox="1"/>
          <p:nvPr/>
        </p:nvSpPr>
        <p:spPr>
          <a:xfrm>
            <a:off x="1730188" y="2253145"/>
            <a:ext cx="3711390" cy="30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C97C2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숫자형에서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문자형으로</a:t>
            </a:r>
            <a:endParaRPr sz="24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var1 = 124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sz="20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(var1)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int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sz="20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(str(var1))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str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400;p12">
            <a:extLst>
              <a:ext uri="{FF2B5EF4-FFF2-40B4-BE49-F238E27FC236}">
                <a16:creationId xmlns:a16="http://schemas.microsoft.com/office/drawing/2014/main" id="{64D3B49E-A987-4508-BFCA-3FF6E08888C0}"/>
              </a:ext>
            </a:extLst>
          </p:cNvPr>
          <p:cNvSpPr txBox="1"/>
          <p:nvPr/>
        </p:nvSpPr>
        <p:spPr>
          <a:xfrm>
            <a:off x="6096000" y="2241418"/>
            <a:ext cx="3711390" cy="289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C97C2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문자형에서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숫자형으로</a:t>
            </a:r>
            <a:endParaRPr sz="24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var2 = ‘123’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sz="20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(var2)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str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en-US" sz="20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(int(var2))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int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053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405;p13">
            <a:extLst>
              <a:ext uri="{FF2B5EF4-FFF2-40B4-BE49-F238E27FC236}">
                <a16:creationId xmlns:a16="http://schemas.microsoft.com/office/drawing/2014/main" id="{84347C0F-5234-4CCE-8AC3-7561A01C440A}"/>
              </a:ext>
            </a:extLst>
          </p:cNvPr>
          <p:cNvSpPr txBox="1"/>
          <p:nvPr/>
        </p:nvSpPr>
        <p:spPr>
          <a:xfrm>
            <a:off x="519793" y="1801905"/>
            <a:ext cx="7315200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</a:t>
            </a:r>
            <a:r>
              <a:rPr lang="en-US" sz="3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r>
              <a:rPr lang="en-US" sz="32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4가지</a:t>
            </a:r>
            <a:endParaRPr sz="32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sz="32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sz="32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sz="32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sz="32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sz="32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Tuple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sz="32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sz="32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endParaRPr sz="32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135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 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458;p14">
            <a:extLst>
              <a:ext uri="{FF2B5EF4-FFF2-40B4-BE49-F238E27FC236}">
                <a16:creationId xmlns:a16="http://schemas.microsoft.com/office/drawing/2014/main" id="{711F3D95-1DE0-49A4-93E0-462752F1C37D}"/>
              </a:ext>
            </a:extLst>
          </p:cNvPr>
          <p:cNvSpPr txBox="1"/>
          <p:nvPr/>
        </p:nvSpPr>
        <p:spPr>
          <a:xfrm>
            <a:off x="519793" y="1646146"/>
            <a:ext cx="7360024" cy="445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List란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순서대로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리스트를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벡터나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행렬을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수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요소들을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대괄호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[ ]로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감싸줌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요소들을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쉼표로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구분함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리스트를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데이터타입을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넣을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069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485;p15">
            <a:extLst>
              <a:ext uri="{FF2B5EF4-FFF2-40B4-BE49-F238E27FC236}">
                <a16:creationId xmlns:a16="http://schemas.microsoft.com/office/drawing/2014/main" id="{2341538F-DCBF-4BCC-B4DB-06100FAA5AC7}"/>
              </a:ext>
            </a:extLst>
          </p:cNvPr>
          <p:cNvSpPr txBox="1"/>
          <p:nvPr/>
        </p:nvSpPr>
        <p:spPr>
          <a:xfrm>
            <a:off x="519793" y="1852057"/>
            <a:ext cx="1086522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mento = [‘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#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대괄호로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생성하며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쉼표로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원소를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구분함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빈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mentee = []   # 빈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대괄호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[]만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생성한다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추가할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[20202627,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빅데이터경영통계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True]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Major = [[‘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경영학전공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’,’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빅데이터경영통계전공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’], [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중국어학부,일본어학부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]]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872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Indexing,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512;p16">
            <a:extLst>
              <a:ext uri="{FF2B5EF4-FFF2-40B4-BE49-F238E27FC236}">
                <a16:creationId xmlns:a16="http://schemas.microsoft.com/office/drawing/2014/main" id="{86523C43-7A93-4BB5-B14F-E1BD1F3E817B}"/>
              </a:ext>
            </a:extLst>
          </p:cNvPr>
          <p:cNvSpPr txBox="1"/>
          <p:nvPr/>
        </p:nvSpPr>
        <p:spPr>
          <a:xfrm>
            <a:off x="519793" y="1604126"/>
            <a:ext cx="10585379" cy="439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(Indexing)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Index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무엇인가를</a:t>
            </a:r>
            <a:r>
              <a:rPr lang="en-US" sz="2000" dirty="0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가리킨다고</a:t>
            </a:r>
            <a:r>
              <a:rPr lang="en-US" sz="2000" dirty="0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이해하면</a:t>
            </a:r>
            <a:r>
              <a:rPr lang="en-US" sz="2000" dirty="0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편함</a:t>
            </a:r>
            <a:r>
              <a:rPr lang="en-US" sz="2000" dirty="0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무엇인가를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가리켜야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추출'할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있기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데이터분석의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기초중의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문법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대괄호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[ ]를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(Slicing)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잘라낸다고</a:t>
            </a:r>
            <a:r>
              <a:rPr lang="en-US" sz="2000" dirty="0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이해하면</a:t>
            </a:r>
            <a:r>
              <a:rPr lang="en-US" sz="2000" dirty="0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highlight>
                  <a:srgbClr val="A6B8D5"/>
                </a:highlight>
                <a:latin typeface="Malgun Gothic"/>
                <a:ea typeface="Malgun Gothic"/>
                <a:cs typeface="Malgun Gothic"/>
                <a:sym typeface="Malgun Gothic"/>
              </a:rPr>
              <a:t>편함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잘라내려면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기준점이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필요하고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기준점을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설정하는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결국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951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문자열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Indexing, 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541;p17">
            <a:extLst>
              <a:ext uri="{FF2B5EF4-FFF2-40B4-BE49-F238E27FC236}">
                <a16:creationId xmlns:a16="http://schemas.microsoft.com/office/drawing/2014/main" id="{13EDDD60-40A9-4F72-997E-0028AE31043B}"/>
              </a:ext>
            </a:extLst>
          </p:cNvPr>
          <p:cNvSpPr txBox="1"/>
          <p:nvPr/>
        </p:nvSpPr>
        <p:spPr>
          <a:xfrm>
            <a:off x="519793" y="1773055"/>
            <a:ext cx="1003710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var1 = 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겨울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방학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스터디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Indexing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var1[0]		#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0부터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&gt;’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겨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			# 0번째를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Slicing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var1[0:4]		#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끝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숫자에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1을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더함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겨울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방학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		# 0부터 3번째까지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Indexing, Slicing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var1[-1] 		#마지막을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‘디’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19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List Indexing, 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568;p18">
            <a:extLst>
              <a:ext uri="{FF2B5EF4-FFF2-40B4-BE49-F238E27FC236}">
                <a16:creationId xmlns:a16="http://schemas.microsoft.com/office/drawing/2014/main" id="{EDFFBCBC-F9E8-49FA-B68B-DEE4B5BD8CC5}"/>
              </a:ext>
            </a:extLst>
          </p:cNvPr>
          <p:cNvSpPr txBox="1"/>
          <p:nvPr/>
        </p:nvSpPr>
        <p:spPr>
          <a:xfrm>
            <a:off x="519793" y="1396541"/>
            <a:ext cx="10037109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Indexing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 = [‘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mento[0] 		#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리스트에서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0번째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&gt;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Slicing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 =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[‘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mento[0:2]		#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리스트에서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0에서 1번째까지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&gt;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Indexing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Major = [[‘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경영학전공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빅데이터경영통계전공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’], [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중국어학부,일본어학부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]]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Major[0][1]		# 0번째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리스트에서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1번째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빅데이터경영통계전공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299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595;p19">
            <a:extLst>
              <a:ext uri="{FF2B5EF4-FFF2-40B4-BE49-F238E27FC236}">
                <a16:creationId xmlns:a16="http://schemas.microsoft.com/office/drawing/2014/main" id="{2524C170-25C0-4118-9020-0895134B2A35}"/>
              </a:ext>
            </a:extLst>
          </p:cNvPr>
          <p:cNvSpPr txBox="1"/>
          <p:nvPr/>
        </p:nvSpPr>
        <p:spPr>
          <a:xfrm>
            <a:off x="733875" y="1545435"/>
            <a:ext cx="10107956" cy="494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Method</a:t>
            </a:r>
            <a:endParaRPr sz="18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mento = [‘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(mento)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append(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mento = [‘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mento.append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’)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[‘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r>
              <a:rPr lang="en-US" sz="1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리스트.pop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   #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숫자에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아무것도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안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넣으면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mento = [‘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mento.pop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[‘</a:t>
            </a:r>
            <a:r>
              <a:rPr lang="ko-KR" alt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ko-KR" alt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967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118;p2">
            <a:extLst>
              <a:ext uri="{FF2B5EF4-FFF2-40B4-BE49-F238E27FC236}">
                <a16:creationId xmlns:a16="http://schemas.microsoft.com/office/drawing/2014/main" id="{3FD93D62-7D40-45DE-B9DC-996D4878F5F6}"/>
              </a:ext>
            </a:extLst>
          </p:cNvPr>
          <p:cNvSpPr txBox="1"/>
          <p:nvPr/>
        </p:nvSpPr>
        <p:spPr>
          <a:xfrm>
            <a:off x="517699" y="1747842"/>
            <a:ext cx="10587473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타입에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대해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이해한다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Python의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사용한다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(list, dictionary, set, tuple)에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대해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이해한다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/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자료형에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Method를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이해한다</a:t>
            </a:r>
            <a:r>
              <a:rPr lang="en-US" sz="28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oogle Shape;625;p20">
            <a:extLst>
              <a:ext uri="{FF2B5EF4-FFF2-40B4-BE49-F238E27FC236}">
                <a16:creationId xmlns:a16="http://schemas.microsoft.com/office/drawing/2014/main" id="{4F7ED670-CF57-42D8-BDD1-DC6788ECF2F5}"/>
              </a:ext>
            </a:extLst>
          </p:cNvPr>
          <p:cNvGrpSpPr/>
          <p:nvPr/>
        </p:nvGrpSpPr>
        <p:grpSpPr>
          <a:xfrm>
            <a:off x="2841048" y="1639026"/>
            <a:ext cx="6509903" cy="4773917"/>
            <a:chOff x="3116132" y="1737638"/>
            <a:chExt cx="5776323" cy="4235960"/>
          </a:xfrm>
        </p:grpSpPr>
        <p:pic>
          <p:nvPicPr>
            <p:cNvPr id="30" name="Google Shape;626;p20">
              <a:extLst>
                <a:ext uri="{FF2B5EF4-FFF2-40B4-BE49-F238E27FC236}">
                  <a16:creationId xmlns:a16="http://schemas.microsoft.com/office/drawing/2014/main" id="{7E017187-22E5-41A4-A1F0-0C2C88A6677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882" t="3835" r="3726" b="10200"/>
            <a:stretch/>
          </p:blipFill>
          <p:spPr>
            <a:xfrm>
              <a:off x="3146612" y="1737638"/>
              <a:ext cx="5745843" cy="223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627;p20">
              <a:extLst>
                <a:ext uri="{FF2B5EF4-FFF2-40B4-BE49-F238E27FC236}">
                  <a16:creationId xmlns:a16="http://schemas.microsoft.com/office/drawing/2014/main" id="{53A681C4-CD3B-4AA9-91C0-D4C7A266259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633" t="10789" r="2034" b="8678"/>
            <a:stretch/>
          </p:blipFill>
          <p:spPr>
            <a:xfrm>
              <a:off x="3116132" y="3970613"/>
              <a:ext cx="5768703" cy="20029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7685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(Dictionary)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654;p21">
            <a:extLst>
              <a:ext uri="{FF2B5EF4-FFF2-40B4-BE49-F238E27FC236}">
                <a16:creationId xmlns:a16="http://schemas.microsoft.com/office/drawing/2014/main" id="{4BAC0411-0582-40FB-90D3-85D9A7442371}"/>
              </a:ext>
            </a:extLst>
          </p:cNvPr>
          <p:cNvSpPr txBox="1"/>
          <p:nvPr/>
        </p:nvSpPr>
        <p:spPr>
          <a:xfrm>
            <a:off x="797858" y="1556499"/>
            <a:ext cx="10656970" cy="447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Dictionary란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Char char="-"/>
            </a:pP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 키(key)와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그에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대응하는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값(value)을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짝</a:t>
            </a:r>
            <a:r>
              <a:rPr lang="en-US" sz="20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지어</a:t>
            </a:r>
            <a:r>
              <a:rPr lang="en-US" sz="20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놓은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자료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구조</a:t>
            </a:r>
            <a:endParaRPr sz="2000" b="0" i="0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"/>
              <a:buChar char="-"/>
            </a:pP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 </a:t>
            </a:r>
            <a:r>
              <a:rPr lang="en-US" sz="20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딕셔너리</a:t>
            </a:r>
            <a:r>
              <a:rPr lang="en-US" sz="20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생성은</a:t>
            </a:r>
            <a:r>
              <a:rPr lang="en-US" sz="20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키와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값을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콜론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(</a:t>
            </a:r>
            <a:r>
              <a:rPr lang="en-US" sz="200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:)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으로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짝짓고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,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이들을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중괄호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({})로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감싸서</a:t>
            </a:r>
            <a:r>
              <a:rPr lang="en-US" sz="2000" b="0" i="0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표시</a:t>
            </a:r>
            <a:r>
              <a:rPr lang="en-US" sz="20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함</a:t>
            </a:r>
            <a:endParaRPr sz="2000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dictionary = {key1 : value1,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key2 : value2,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key3 : value3}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dictionary[key]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value 값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dictionary.keys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key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dictionary.values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value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111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(Dictionary)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681;p22">
            <a:extLst>
              <a:ext uri="{FF2B5EF4-FFF2-40B4-BE49-F238E27FC236}">
                <a16:creationId xmlns:a16="http://schemas.microsoft.com/office/drawing/2014/main" id="{40D2D9D1-3EC8-4C4C-8E3F-616E08E1B664}"/>
              </a:ext>
            </a:extLst>
          </p:cNvPr>
          <p:cNvSpPr txBox="1"/>
          <p:nvPr/>
        </p:nvSpPr>
        <p:spPr>
          <a:xfrm>
            <a:off x="519793" y="1447243"/>
            <a:ext cx="1065697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Dictionary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mento = {‘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0118, ’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0402,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0421,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 : 0225}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value값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mento[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0225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Dictionary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key값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mento.keys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endParaRPr lang="en-US"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Dictionary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values값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mento.values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0118, 0402, 0421, 0225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051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(Dictionary)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708;p23">
            <a:extLst>
              <a:ext uri="{FF2B5EF4-FFF2-40B4-BE49-F238E27FC236}">
                <a16:creationId xmlns:a16="http://schemas.microsoft.com/office/drawing/2014/main" id="{0406CA42-FF73-45A3-9071-3DCCA4EAE575}"/>
              </a:ext>
            </a:extLst>
          </p:cNvPr>
          <p:cNvSpPr txBox="1"/>
          <p:nvPr/>
        </p:nvSpPr>
        <p:spPr>
          <a:xfrm>
            <a:off x="517852" y="1545435"/>
            <a:ext cx="10840729" cy="451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Dictionary value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mento[‘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= 1234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{‘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0118, ’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0402,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0421,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 : 0225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1234}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Dictionary value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덮어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씌우기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mento[‘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 = 4321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{‘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0118, ’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0402,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0421,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 : 4321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1234}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Dictionary key, value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mento.items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&gt; 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{‘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고민성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0118, ’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권유진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0402,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이태범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0421, ’</a:t>
            </a:r>
            <a:r>
              <a:rPr lang="ko-KR" alt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구준회</a:t>
            </a:r>
            <a:r>
              <a:rPr lang="en-US" altLang="ko-KR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 : 4321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: 1234}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67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(Tuple)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735;p24">
            <a:extLst>
              <a:ext uri="{FF2B5EF4-FFF2-40B4-BE49-F238E27FC236}">
                <a16:creationId xmlns:a16="http://schemas.microsoft.com/office/drawing/2014/main" id="{61AAE701-3CE9-4095-BE71-0B901EA17AB0}"/>
              </a:ext>
            </a:extLst>
          </p:cNvPr>
          <p:cNvSpPr txBox="1"/>
          <p:nvPr/>
        </p:nvSpPr>
        <p:spPr>
          <a:xfrm>
            <a:off x="519793" y="1556571"/>
            <a:ext cx="8525595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Tuple이란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튜플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(tuple)은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리스트와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순서대로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sz="2000" b="0" i="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튜플</a:t>
            </a:r>
            <a:r>
              <a:rPr lang="en-US" sz="200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en-US" sz="200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sz="2000" i="0" u="sng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수정이나</a:t>
            </a:r>
            <a:r>
              <a:rPr lang="en-US" sz="2000" i="0" u="sng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i="0" u="sng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변경을</a:t>
            </a:r>
            <a:r>
              <a:rPr lang="en-US" sz="2000" i="0" u="sng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수 </a:t>
            </a:r>
            <a:r>
              <a:rPr lang="en-US" sz="2000" i="0" u="sng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</a:t>
            </a:r>
            <a:r>
              <a:rPr lang="en-US" sz="2000" u="sng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</a:t>
            </a:r>
            <a:endParaRPr sz="2000" i="0" u="sng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인덱싱과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슬라이싱은</a:t>
            </a:r>
            <a:r>
              <a:rPr lang="en-US" sz="2000" b="0" i="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Tuple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place = (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복지관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북악관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Tuple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place[0]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Tuple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place[0:2]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복지관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33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(Set)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762;p25">
            <a:extLst>
              <a:ext uri="{FF2B5EF4-FFF2-40B4-BE49-F238E27FC236}">
                <a16:creationId xmlns:a16="http://schemas.microsoft.com/office/drawing/2014/main" id="{08EF45B7-2725-432C-96B8-A397C16CF196}"/>
              </a:ext>
            </a:extLst>
          </p:cNvPr>
          <p:cNvSpPr txBox="1"/>
          <p:nvPr/>
        </p:nvSpPr>
        <p:spPr>
          <a:xfrm>
            <a:off x="519793" y="1520638"/>
            <a:ext cx="8256959" cy="479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Set(집합)이란?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집합(set)은 수학의 집합과 같은 용도로 사용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집합은 중복값을 허용하지 않으며, 순서 또한 보존하지 않음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Char char="-"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set은 중괄호 {}를 사용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set생성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fruit = {‘딸기’, ‘바나나’, ‘수박’}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set 중복 생성 결과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fruit = {‘딸기’, ‘딸기’, ‘바나나’, ‘바나나’, ‘바나나’, ‘수박’}; fruit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{‘딸기’, ‘바나나’, ‘수박‘}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082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자료형 데이터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(Set)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789;p26">
            <a:extLst>
              <a:ext uri="{FF2B5EF4-FFF2-40B4-BE49-F238E27FC236}">
                <a16:creationId xmlns:a16="http://schemas.microsoft.com/office/drawing/2014/main" id="{38CF7C96-C665-4F29-B5CB-F8FC647649C9}"/>
              </a:ext>
            </a:extLst>
          </p:cNvPr>
          <p:cNvSpPr txBox="1"/>
          <p:nvPr/>
        </p:nvSpPr>
        <p:spPr>
          <a:xfrm>
            <a:off x="519793" y="1385858"/>
            <a:ext cx="683110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method</a:t>
            </a:r>
            <a:endParaRPr lang="en-US" dirty="0"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set원소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set.add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fruit.add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오렌지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’); fruit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{‘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딸기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바나나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수박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오렌지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’}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set.update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([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])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fruit.update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([‘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석류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, ’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멜론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’]); fruit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{‘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딸기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바나나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수박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오렌지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석류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멜론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’}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set.remove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원소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fruit.remove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멜론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’); fruit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{‘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딸기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바나나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수박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‘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오렌지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’</a:t>
            </a:r>
            <a:r>
              <a:rPr lang="en-US" sz="20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석류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’}</a:t>
            </a:r>
            <a:endParaRPr dirty="0"/>
          </a:p>
        </p:txBody>
      </p:sp>
      <p:sp>
        <p:nvSpPr>
          <p:cNvPr id="28" name="Google Shape;793;p26">
            <a:extLst>
              <a:ext uri="{FF2B5EF4-FFF2-40B4-BE49-F238E27FC236}">
                <a16:creationId xmlns:a16="http://schemas.microsoft.com/office/drawing/2014/main" id="{DB9EEFA7-2D62-4630-9A2B-BAFB240EE081}"/>
              </a:ext>
            </a:extLst>
          </p:cNvPr>
          <p:cNvSpPr txBox="1"/>
          <p:nvPr/>
        </p:nvSpPr>
        <p:spPr>
          <a:xfrm>
            <a:off x="7736382" y="1578384"/>
            <a:ext cx="2743199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= {1,2,3}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 = {3,4,5}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합집합</a:t>
            </a:r>
            <a:endParaRPr sz="2000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|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{1,2,3,4,5}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교집합</a:t>
            </a:r>
            <a:endParaRPr sz="2000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a &amp;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{3}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2000" b="1" dirty="0" err="1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차집합</a:t>
            </a:r>
            <a:endParaRPr sz="2000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a –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 {1,2}</a:t>
            </a:r>
            <a:endParaRPr sz="20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308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2" y="284671"/>
            <a:ext cx="635018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Jupyter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 notebook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유용한 단축키들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789;p26">
            <a:extLst>
              <a:ext uri="{FF2B5EF4-FFF2-40B4-BE49-F238E27FC236}">
                <a16:creationId xmlns:a16="http://schemas.microsoft.com/office/drawing/2014/main" id="{38CF7C96-C665-4F29-B5CB-F8FC647649C9}"/>
              </a:ext>
            </a:extLst>
          </p:cNvPr>
          <p:cNvSpPr txBox="1"/>
          <p:nvPr/>
        </p:nvSpPr>
        <p:spPr>
          <a:xfrm>
            <a:off x="460093" y="1829204"/>
            <a:ext cx="531297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Esc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편집모드 전환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A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편집모드에서 위에 셀 추가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B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편집모드에서 아래 셀 추가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X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편집모드에서 셀 삭제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Z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편집모드에서 이전 작업으로 돌림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M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편집모드에서 셀을 마크다운으로 전환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Y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편집모드에서 셀을 마크다운</a:t>
            </a: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-&gt;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코드로 전환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F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편집모드에서 특정 글자를 찾아 글자 변경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27" name="Google Shape;789;p26">
            <a:extLst>
              <a:ext uri="{FF2B5EF4-FFF2-40B4-BE49-F238E27FC236}">
                <a16:creationId xmlns:a16="http://schemas.microsoft.com/office/drawing/2014/main" id="{C7950FC5-0C77-447E-9E5F-DF77717A2A50}"/>
              </a:ext>
            </a:extLst>
          </p:cNvPr>
          <p:cNvSpPr txBox="1"/>
          <p:nvPr/>
        </p:nvSpPr>
        <p:spPr>
          <a:xfrm>
            <a:off x="6096000" y="1829204"/>
            <a:ext cx="531297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Ctrl + a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셀 선택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Ctrl + f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원하는 글자 찾기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Ctrl + s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파일 저장하기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Ctrl + enter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해당 셀 실행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Shift + enter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: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 해당 셀 실행 후 다음 셀 커서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Art + enter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해당 셀 실행 후 다음 셀 생성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Shift + tab : </a:t>
            </a:r>
            <a:r>
              <a:rPr lang="ko-KR" altLang="en-US" b="1" dirty="0">
                <a:solidFill>
                  <a:srgbClr val="A6B8D5"/>
                </a:solidFill>
                <a:latin typeface="Malgun Gothic"/>
                <a:ea typeface="Malgun Gothic"/>
                <a:sym typeface="Malgun Gothic"/>
              </a:rPr>
              <a:t>해당 함수 정보 확인</a:t>
            </a:r>
            <a:endParaRPr lang="en-US" altLang="ko-KR" b="1" dirty="0">
              <a:solidFill>
                <a:srgbClr val="A6B8D5"/>
              </a:solidFill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500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91552" y="1484414"/>
            <a:ext cx="6176198" cy="2566578"/>
          </a:xfrm>
        </p:spPr>
        <p:txBody>
          <a:bodyPr>
            <a:normAutofit/>
          </a:bodyPr>
          <a:lstStyle/>
          <a:p>
            <a:r>
              <a:rPr lang="en-US" altLang="ko-KR" sz="14000" dirty="0">
                <a:solidFill>
                  <a:schemeClr val="bg1"/>
                </a:solidFill>
                <a:latin typeface="Arial Rounded MT Bold" panose="020F0704030504030204" pitchFamily="34" charset="0"/>
                <a:ea typeface="배달의민족 도현 OTF" panose="020B0600000101010101" pitchFamily="34" charset="-127"/>
              </a:rPr>
              <a:t>Q&amp;A</a:t>
            </a:r>
            <a:endParaRPr lang="ko-KR" altLang="en-US" sz="14000" dirty="0">
              <a:solidFill>
                <a:schemeClr val="bg1"/>
              </a:solidFill>
              <a:latin typeface="Arial Rounded MT Bold" panose="020F0704030504030204" pitchFamily="34" charset="0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16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6915480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변수 선언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150;p3">
            <a:extLst>
              <a:ext uri="{FF2B5EF4-FFF2-40B4-BE49-F238E27FC236}">
                <a16:creationId xmlns:a16="http://schemas.microsoft.com/office/drawing/2014/main" id="{D130DD9C-93FA-47F7-A716-A9F8CAF5B757}"/>
              </a:ext>
            </a:extLst>
          </p:cNvPr>
          <p:cNvSpPr txBox="1"/>
          <p:nvPr/>
        </p:nvSpPr>
        <p:spPr>
          <a:xfrm>
            <a:off x="519793" y="1717860"/>
            <a:ext cx="7387078" cy="448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데이터를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저장할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수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있고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나중에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변수명을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통해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 b="0" i="0" u="none" strike="noStrike" cap="none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저장된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데이터를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꺼내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올 수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있는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메모리의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명명된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위치</a:t>
            </a:r>
            <a:endParaRPr sz="2000" b="0" i="0" u="none" strike="noStrike" cap="none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→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쉽게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말해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</a:t>
            </a:r>
            <a:endParaRPr sz="20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변수를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때는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‘=‘ 을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20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ex) eggs = 15 (o)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ex) fizz = 10 (o)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	error) 15 = eggs (x)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 del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sz="20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ex) del eggs</a:t>
            </a:r>
            <a:endParaRPr sz="2000" b="0" i="0" u="none" strike="noStrike" cap="none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Google Shape;149;p3" descr="프로그래밍에서 변수(variable)란? 자료형이란? 데이터 타입 종류 및 크기">
            <a:extLst>
              <a:ext uri="{FF2B5EF4-FFF2-40B4-BE49-F238E27FC236}">
                <a16:creationId xmlns:a16="http://schemas.microsoft.com/office/drawing/2014/main" id="{657A23FC-BFC6-4B45-9AAE-8A035CF425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9321" y="3738780"/>
            <a:ext cx="4229100" cy="246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7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변수 선언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177;p4">
            <a:extLst>
              <a:ext uri="{FF2B5EF4-FFF2-40B4-BE49-F238E27FC236}">
                <a16:creationId xmlns:a16="http://schemas.microsoft.com/office/drawing/2014/main" id="{3C373544-6F44-49BD-BC58-E7FB8EEEC244}"/>
              </a:ext>
            </a:extLst>
          </p:cNvPr>
          <p:cNvSpPr txBox="1"/>
          <p:nvPr/>
        </p:nvSpPr>
        <p:spPr>
          <a:xfrm>
            <a:off x="519793" y="1665225"/>
            <a:ext cx="4557113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US" sz="20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r>
              <a:rPr lang="en-US" sz="20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 </a:t>
            </a:r>
            <a:r>
              <a:rPr lang="en-US" sz="20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지켜야</a:t>
            </a:r>
            <a:r>
              <a:rPr lang="en-US" sz="2000" b="1" i="0" u="none" strike="noStrike" cap="none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</a:t>
            </a:r>
            <a:r>
              <a:rPr lang="en-US" sz="2000" b="1" i="0" u="none" strike="noStrike" cap="none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규칙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숫자로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지정하거나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656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dirty="0">
                <a:solidFill>
                  <a:srgbClr val="FF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2 = 4 (x)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ex) 2mart = Lotte (x)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변수명에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‘–’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6565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dirty="0">
                <a:solidFill>
                  <a:srgbClr val="FF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Big-Data = </a:t>
            </a:r>
            <a:r>
              <a:rPr lang="en-US" sz="1800" dirty="0" err="1">
                <a:solidFill>
                  <a:srgbClr val="FF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Kookmin</a:t>
            </a:r>
            <a:r>
              <a:rPr lang="en-US" sz="1800" dirty="0">
                <a:solidFill>
                  <a:srgbClr val="FF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(x)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파이썬은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대소문자를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구별함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A, a = 24, 20 ; print(a)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20</a:t>
            </a:r>
            <a:endParaRPr dirty="0"/>
          </a:p>
        </p:txBody>
      </p:sp>
      <p:sp>
        <p:nvSpPr>
          <p:cNvPr id="28" name="Google Shape;179;p4">
            <a:extLst>
              <a:ext uri="{FF2B5EF4-FFF2-40B4-BE49-F238E27FC236}">
                <a16:creationId xmlns:a16="http://schemas.microsoft.com/office/drawing/2014/main" id="{958D581C-E5D7-4A13-9ABF-4ED516555578}"/>
              </a:ext>
            </a:extLst>
          </p:cNvPr>
          <p:cNvSpPr txBox="1"/>
          <p:nvPr/>
        </p:nvSpPr>
        <p:spPr>
          <a:xfrm>
            <a:off x="6096000" y="2257948"/>
            <a:ext cx="42690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변수명으로 파이썬 키워드 사용 불가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False, True ,and, or, None 등</a:t>
            </a:r>
            <a:endParaRPr sz="180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띄어쓰기는 ‘_’ 를 사용하여 표현</a:t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Big_Data = Kookmin</a:t>
            </a:r>
            <a:endParaRPr sz="180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p4">
            <a:extLst>
              <a:ext uri="{FF2B5EF4-FFF2-40B4-BE49-F238E27FC236}">
                <a16:creationId xmlns:a16="http://schemas.microsoft.com/office/drawing/2014/main" id="{F363CD43-2C88-4486-8370-2A388AC36B01}"/>
              </a:ext>
            </a:extLst>
          </p:cNvPr>
          <p:cNvSpPr txBox="1"/>
          <p:nvPr/>
        </p:nvSpPr>
        <p:spPr>
          <a:xfrm>
            <a:off x="519793" y="5454132"/>
            <a:ext cx="10010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좋은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변수명은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잘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설명하고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볼 수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간결하고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명시적이어야</a:t>
            </a:r>
            <a:r>
              <a:rPr lang="en-US" sz="1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함!</a:t>
            </a: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507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206;p5">
            <a:extLst>
              <a:ext uri="{FF2B5EF4-FFF2-40B4-BE49-F238E27FC236}">
                <a16:creationId xmlns:a16="http://schemas.microsoft.com/office/drawing/2014/main" id="{1C808B6C-83C9-4F63-8C54-94D181A48A69}"/>
              </a:ext>
            </a:extLst>
          </p:cNvPr>
          <p:cNvSpPr txBox="1"/>
          <p:nvPr/>
        </p:nvSpPr>
        <p:spPr>
          <a:xfrm>
            <a:off x="519793" y="1710300"/>
            <a:ext cx="9377082" cy="416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Python의</a:t>
            </a:r>
            <a:r>
              <a:rPr lang="en-US" sz="2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</a:t>
            </a:r>
            <a:r>
              <a:rPr lang="en-US" sz="2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</a:t>
            </a:r>
            <a:r>
              <a:rPr lang="en-US" sz="2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4가지</a:t>
            </a:r>
            <a:endParaRPr sz="2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2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 Boolean, Logical )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2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 Number, int, float 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2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 String ,Character 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</a:t>
            </a:r>
            <a:r>
              <a:rPr lang="en-US" sz="2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</a:t>
            </a:r>
            <a:r>
              <a:rPr lang="en-US" sz="2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28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r>
              <a:rPr lang="en-US" sz="28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 Datetime )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확인은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type(</a:t>
            </a: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790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논리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33;p6">
            <a:extLst>
              <a:ext uri="{FF2B5EF4-FFF2-40B4-BE49-F238E27FC236}">
                <a16:creationId xmlns:a16="http://schemas.microsoft.com/office/drawing/2014/main" id="{67D15B1B-750F-4BDB-9AD0-F04B6176C346}"/>
              </a:ext>
            </a:extLst>
          </p:cNvPr>
          <p:cNvSpPr txBox="1"/>
          <p:nvPr/>
        </p:nvSpPr>
        <p:spPr>
          <a:xfrm>
            <a:off x="519793" y="2079688"/>
            <a:ext cx="9278471" cy="269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(Boolean)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타입은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판단하기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sz="24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참: True 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거짓</a:t>
            </a:r>
            <a:r>
              <a:rPr 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False 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첫번째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글자는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대문자로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써야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함!)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(True)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&gt;bool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논리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260;p7">
            <a:extLst>
              <a:ext uri="{FF2B5EF4-FFF2-40B4-BE49-F238E27FC236}">
                <a16:creationId xmlns:a16="http://schemas.microsoft.com/office/drawing/2014/main" id="{2A81B92D-2863-496C-B07F-B7993D8CC37E}"/>
              </a:ext>
            </a:extLst>
          </p:cNvPr>
          <p:cNvSpPr txBox="1"/>
          <p:nvPr/>
        </p:nvSpPr>
        <p:spPr>
          <a:xfrm>
            <a:off x="1792774" y="1537306"/>
            <a:ext cx="7064188" cy="112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(bool)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타입은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연산이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가능함</a:t>
            </a:r>
            <a:endParaRPr sz="24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연산자는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and, or, not 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dirty="0"/>
          </a:p>
        </p:txBody>
      </p:sp>
      <p:graphicFrame>
        <p:nvGraphicFramePr>
          <p:cNvPr id="31" name="Google Shape;261;p7">
            <a:extLst>
              <a:ext uri="{FF2B5EF4-FFF2-40B4-BE49-F238E27FC236}">
                <a16:creationId xmlns:a16="http://schemas.microsoft.com/office/drawing/2014/main" id="{5A6B0E60-F262-4FFD-8237-1459DAFF5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104070"/>
              </p:ext>
            </p:extLst>
          </p:nvPr>
        </p:nvGraphicFramePr>
        <p:xfrm>
          <a:off x="1290925" y="2808293"/>
          <a:ext cx="9610150" cy="33139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연산자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설명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입력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출력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and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두 </a:t>
                      </a:r>
                      <a:r>
                        <a:rPr lang="en-US" sz="1800" u="none" strike="noStrike" cap="none" dirty="0" err="1"/>
                        <a:t>값이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모두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True여야</a:t>
                      </a:r>
                      <a:r>
                        <a:rPr lang="en-US" sz="1800" u="none" strike="noStrike" cap="none" dirty="0"/>
                        <a:t> True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 and True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 and False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False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두 값 중 </a:t>
                      </a:r>
                      <a:r>
                        <a:rPr lang="en-US" sz="1800" u="none" strike="noStrike" cap="none" dirty="0" err="1"/>
                        <a:t>하나라도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True면</a:t>
                      </a:r>
                      <a:r>
                        <a:rPr lang="en-US" sz="1800" u="none" strike="noStrike" cap="none" dirty="0"/>
                        <a:t> True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True or True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True or False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True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True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not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반댓값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not True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False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숫자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Google Shape;288;p8">
            <a:extLst>
              <a:ext uri="{FF2B5EF4-FFF2-40B4-BE49-F238E27FC236}">
                <a16:creationId xmlns:a16="http://schemas.microsoft.com/office/drawing/2014/main" id="{9B44033B-F8FE-4F47-8E07-92C660C03C99}"/>
              </a:ext>
            </a:extLst>
          </p:cNvPr>
          <p:cNvSpPr txBox="1"/>
          <p:nvPr/>
        </p:nvSpPr>
        <p:spPr>
          <a:xfrm>
            <a:off x="1456764" y="2036275"/>
            <a:ext cx="927847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숫자형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데이터는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크게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(int)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sz="24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</a:t>
            </a:r>
            <a:r>
              <a:rPr lang="en-US" sz="24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(float)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나눌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24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var1 = 100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en-US" sz="2400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(var1)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&gt; int</a:t>
            </a:r>
            <a:endParaRPr dirty="0"/>
          </a:p>
        </p:txBody>
      </p:sp>
      <p:sp>
        <p:nvSpPr>
          <p:cNvPr id="57" name="Google Shape;289;p8">
            <a:extLst>
              <a:ext uri="{FF2B5EF4-FFF2-40B4-BE49-F238E27FC236}">
                <a16:creationId xmlns:a16="http://schemas.microsoft.com/office/drawing/2014/main" id="{5E6F37D2-4533-4F59-845E-74073CA14CA3}"/>
              </a:ext>
            </a:extLst>
          </p:cNvPr>
          <p:cNvSpPr txBox="1"/>
          <p:nvPr/>
        </p:nvSpPr>
        <p:spPr>
          <a:xfrm>
            <a:off x="6265636" y="2677956"/>
            <a:ext cx="252217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var2 = 10.5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400" dirty="0">
                <a:solidFill>
                  <a:srgbClr val="A6B8D5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(var2)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&gt; float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2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숫자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316;p9">
            <a:extLst>
              <a:ext uri="{FF2B5EF4-FFF2-40B4-BE49-F238E27FC236}">
                <a16:creationId xmlns:a16="http://schemas.microsoft.com/office/drawing/2014/main" id="{455B8FC1-385B-4205-88E8-A6806AD706F0}"/>
              </a:ext>
            </a:extLst>
          </p:cNvPr>
          <p:cNvSpPr txBox="1"/>
          <p:nvPr/>
        </p:nvSpPr>
        <p:spPr>
          <a:xfrm>
            <a:off x="1294216" y="1669639"/>
            <a:ext cx="6464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숫자형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데이터타입은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산술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연산이</a:t>
            </a:r>
            <a:r>
              <a:rPr lang="en-US" sz="24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dirty="0"/>
          </a:p>
        </p:txBody>
      </p:sp>
      <p:graphicFrame>
        <p:nvGraphicFramePr>
          <p:cNvPr id="28" name="Google Shape;317;p9">
            <a:extLst>
              <a:ext uri="{FF2B5EF4-FFF2-40B4-BE49-F238E27FC236}">
                <a16:creationId xmlns:a16="http://schemas.microsoft.com/office/drawing/2014/main" id="{104147DB-EB55-4524-9C6C-5B25158D1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71395"/>
              </p:ext>
            </p:extLst>
          </p:nvPr>
        </p:nvGraphicFramePr>
        <p:xfrm>
          <a:off x="1294216" y="2425794"/>
          <a:ext cx="9603600" cy="349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연산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기호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입력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출력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더하기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+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 + 3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빼기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3 - 2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곱하기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*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 * 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나누기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/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 / 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2.0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몫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//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 // 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나머지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%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 // 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제곱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**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 ** 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4070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CE27EB8-118B-4441-8926-31FA168F8114}" vid="{711D6973-0558-4621-B55B-88F7BE31C3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</TotalTime>
  <Words>2108</Words>
  <Application>Microsoft Office PowerPoint</Application>
  <PresentationFormat>와이드스크린</PresentationFormat>
  <Paragraphs>413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Helvetica Neue</vt:lpstr>
      <vt:lpstr>맑은 고딕</vt:lpstr>
      <vt:lpstr>맑은 고딕</vt:lpstr>
      <vt:lpstr>Arial</vt:lpstr>
      <vt:lpstr>Arial Rounded MT Bold</vt:lpstr>
      <vt:lpstr>Calibri</vt:lpstr>
      <vt:lpstr>Calibri Light</vt:lpstr>
      <vt:lpstr>Wingdings</vt:lpstr>
      <vt:lpstr>테마1</vt:lpstr>
      <vt:lpstr>겨울방학 파이썬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kujoon13413@gmail.com</cp:lastModifiedBy>
  <cp:revision>240</cp:revision>
  <dcterms:created xsi:type="dcterms:W3CDTF">2020-10-01T01:25:49Z</dcterms:created>
  <dcterms:modified xsi:type="dcterms:W3CDTF">2021-12-30T07:48:02Z</dcterms:modified>
</cp:coreProperties>
</file>