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18" r:id="rId2"/>
    <p:sldId id="276" r:id="rId3"/>
    <p:sldId id="277" r:id="rId4"/>
    <p:sldId id="303" r:id="rId5"/>
    <p:sldId id="304" r:id="rId6"/>
    <p:sldId id="278" r:id="rId7"/>
    <p:sldId id="309" r:id="rId8"/>
    <p:sldId id="306" r:id="rId9"/>
    <p:sldId id="305" r:id="rId10"/>
    <p:sldId id="279" r:id="rId11"/>
    <p:sldId id="310" r:id="rId12"/>
    <p:sldId id="311" r:id="rId13"/>
    <p:sldId id="320" r:id="rId14"/>
    <p:sldId id="312" r:id="rId15"/>
    <p:sldId id="285" r:id="rId16"/>
    <p:sldId id="316" r:id="rId17"/>
    <p:sldId id="315" r:id="rId18"/>
    <p:sldId id="31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A6B8D5"/>
    <a:srgbClr val="FF505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9" autoAdjust="0"/>
    <p:restoredTop sz="78967" autoAdjust="0"/>
  </p:normalViewPr>
  <p:slideViewPr>
    <p:cSldViewPr snapToGrid="0">
      <p:cViewPr varScale="1">
        <p:scale>
          <a:sx n="72" d="100"/>
          <a:sy n="72" d="100"/>
        </p:scale>
        <p:origin x="6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146DC-4EA7-4555-9782-623751F961F7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486F5-9B86-4A17-BAA4-6E5D6F74B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C869-87F3-4DE5-ACD7-FC147A4CA7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0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5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7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14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79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0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1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4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C869-87F3-4DE5-ACD7-FC147A4CA7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8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5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0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6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2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6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486F5-9B86-4A17-BAA4-6E5D6F74B9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6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311612"/>
            <a:ext cx="8443784" cy="469385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217773"/>
            <a:ext cx="8458200" cy="10400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61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0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9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4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0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0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0570" y="2458532"/>
            <a:ext cx="7772400" cy="99105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</a:rPr>
              <a:t>겨울방학 파이썬 스터디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6168" y="3610667"/>
            <a:ext cx="6858000" cy="417871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j-ea"/>
                <a:ea typeface="+mj-ea"/>
              </a:rPr>
              <a:t>파이썬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 기본 문법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18" y="1484283"/>
            <a:ext cx="3434043" cy="568512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5144068" y="1547803"/>
            <a:ext cx="2103206" cy="38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spc="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1800" b="1" spc="300" dirty="0" smtClean="0">
                <a:solidFill>
                  <a:schemeClr val="bg1"/>
                </a:solidFill>
                <a:latin typeface="+mj-ea"/>
                <a:ea typeface="+mj-ea"/>
              </a:rPr>
              <a:t>차시 </a:t>
            </a:r>
            <a:r>
              <a:rPr lang="ko-KR" altLang="en-US" sz="1800" b="1" spc="300" dirty="0">
                <a:solidFill>
                  <a:schemeClr val="bg1"/>
                </a:solidFill>
                <a:latin typeface="+mj-ea"/>
                <a:ea typeface="+mj-ea"/>
              </a:rPr>
              <a:t>수업</a:t>
            </a:r>
          </a:p>
        </p:txBody>
      </p:sp>
    </p:spTree>
    <p:extLst>
      <p:ext uri="{BB962C8B-B14F-4D97-AF65-F5344CB8AC3E}">
        <p14:creationId xmlns:p14="http://schemas.microsoft.com/office/powerpoint/2010/main" val="40077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반복문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755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en-US" altLang="ko-KR" sz="2000" b="1" dirty="0">
                <a:solidFill>
                  <a:srgbClr val="7C97C2"/>
                </a:solidFill>
              </a:rPr>
              <a:t>– </a:t>
            </a:r>
            <a:r>
              <a:rPr lang="ko-KR" altLang="en-US" sz="2000" b="1" dirty="0">
                <a:solidFill>
                  <a:srgbClr val="7C97C2"/>
                </a:solidFill>
              </a:rPr>
              <a:t>순서가 있는 반복 가능한 집합을 반복하여 실행하는 것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439A1-0673-4C2C-B49F-70CC53C8E99C}"/>
              </a:ext>
            </a:extLst>
          </p:cNvPr>
          <p:cNvSpPr txBox="1"/>
          <p:nvPr/>
        </p:nvSpPr>
        <p:spPr>
          <a:xfrm>
            <a:off x="1023988" y="2193766"/>
            <a:ext cx="3822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while</a:t>
            </a:r>
            <a:r>
              <a:rPr lang="ko-KR" altLang="en-US" sz="2000" b="1" dirty="0">
                <a:solidFill>
                  <a:srgbClr val="7C97C2"/>
                </a:solidFill>
              </a:rPr>
              <a:t>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ko-KR" altLang="en-US" sz="2000" b="1" dirty="0">
                <a:solidFill>
                  <a:srgbClr val="7C97C2"/>
                </a:solidFill>
              </a:rPr>
              <a:t>조건에 따라서 반복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1E3AB-D219-43F5-91E3-BAFFA5AAE532}"/>
              </a:ext>
            </a:extLst>
          </p:cNvPr>
          <p:cNvSpPr txBox="1"/>
          <p:nvPr/>
        </p:nvSpPr>
        <p:spPr>
          <a:xfrm>
            <a:off x="6265636" y="2259921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7C97C2"/>
                </a:solidFill>
              </a:rPr>
              <a:t>for</a:t>
            </a:r>
            <a:r>
              <a:rPr lang="ko-KR" altLang="en-US" sz="1800" b="1" dirty="0">
                <a:solidFill>
                  <a:srgbClr val="7C97C2"/>
                </a:solidFill>
              </a:rPr>
              <a:t>문</a:t>
            </a:r>
            <a:endParaRPr lang="en-US" altLang="ko-KR" sz="1800" b="1" dirty="0">
              <a:solidFill>
                <a:srgbClr val="7C97C2"/>
              </a:solidFill>
            </a:endParaRPr>
          </a:p>
          <a:p>
            <a:r>
              <a:rPr lang="ko-KR" altLang="en-US" sz="1800" b="1" dirty="0">
                <a:solidFill>
                  <a:srgbClr val="7C97C2"/>
                </a:solidFill>
              </a:rPr>
              <a:t>주어진 횟수에 따라서 반복</a:t>
            </a:r>
            <a:endParaRPr lang="en-US" altLang="ko-KR" sz="1800" b="1" dirty="0">
              <a:solidFill>
                <a:srgbClr val="7C97C2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C6C5AD-C895-42DD-946C-26FBBB7B8F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4846958" y="4112045"/>
            <a:ext cx="1576675" cy="23354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652E9-CBC7-4CC0-9906-C69768202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7" t="6850" r="20207" b="6878"/>
          <a:stretch/>
        </p:blipFill>
        <p:spPr>
          <a:xfrm>
            <a:off x="3813929" y="5012268"/>
            <a:ext cx="874463" cy="143526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583A949-EDD2-4450-AA86-22F0708F8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022"/>
          <a:stretch/>
        </p:blipFill>
        <p:spPr>
          <a:xfrm>
            <a:off x="1023988" y="3050880"/>
            <a:ext cx="1876956" cy="75623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E8B7068-A53B-4919-85D5-FA31A55F21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9002"/>
          <a:stretch/>
        </p:blipFill>
        <p:spPr>
          <a:xfrm>
            <a:off x="6268812" y="3050879"/>
            <a:ext cx="3662067" cy="7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- while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10816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while</a:t>
            </a:r>
            <a:r>
              <a:rPr lang="ko-KR" altLang="en-US" sz="2000" b="1" dirty="0">
                <a:solidFill>
                  <a:srgbClr val="7C97C2"/>
                </a:solidFill>
              </a:rPr>
              <a:t>문 </a:t>
            </a:r>
            <a:r>
              <a:rPr lang="en-US" altLang="ko-KR" sz="2000" b="1" dirty="0">
                <a:solidFill>
                  <a:srgbClr val="7C97C2"/>
                </a:solidFill>
              </a:rPr>
              <a:t>– </a:t>
            </a:r>
            <a:r>
              <a:rPr lang="ko-KR" altLang="en-US" sz="2000" b="1" dirty="0">
                <a:solidFill>
                  <a:srgbClr val="7C97C2"/>
                </a:solidFill>
              </a:rPr>
              <a:t>주어진 조건에 따라서 반복여부를 결정하는 </a:t>
            </a:r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콜라를 </a:t>
            </a:r>
            <a:r>
              <a:rPr lang="ko-KR" altLang="en-US" sz="2000" b="1" dirty="0" err="1">
                <a:solidFill>
                  <a:srgbClr val="7C97C2"/>
                </a:solidFill>
              </a:rPr>
              <a:t>사먹기</a:t>
            </a:r>
            <a:r>
              <a:rPr lang="ko-KR" altLang="en-US" sz="2000" b="1" dirty="0">
                <a:solidFill>
                  <a:srgbClr val="7C97C2"/>
                </a:solidFill>
              </a:rPr>
              <a:t> 위해서 자판기에 투입한 돈이 </a:t>
            </a:r>
            <a:r>
              <a:rPr lang="en-US" altLang="ko-KR" sz="2000" b="1" dirty="0">
                <a:solidFill>
                  <a:srgbClr val="7C97C2"/>
                </a:solidFill>
              </a:rPr>
              <a:t>1200</a:t>
            </a:r>
            <a:r>
              <a:rPr lang="ko-KR" altLang="en-US" sz="2000" b="1" dirty="0">
                <a:solidFill>
                  <a:srgbClr val="7C97C2"/>
                </a:solidFill>
              </a:rPr>
              <a:t>원이 될 때까지 </a:t>
            </a:r>
            <a:r>
              <a:rPr lang="en-US" altLang="ko-KR" sz="2000" b="1" dirty="0">
                <a:solidFill>
                  <a:srgbClr val="7C97C2"/>
                </a:solidFill>
              </a:rPr>
              <a:t>100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동전을 넣자 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55D3E8D-5F43-47EF-9E54-4657CE00E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F42CEBA-C499-4F52-BB73-106D26FF1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62543B-CDCA-477E-B67E-FC1DED3D4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06" y="3033930"/>
            <a:ext cx="4448344" cy="6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2AED1EE-EF11-4939-BEB4-877CE92AE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678"/>
          <a:stretch/>
        </p:blipFill>
        <p:spPr>
          <a:xfrm>
            <a:off x="755206" y="3105228"/>
            <a:ext cx="3407813" cy="6463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- for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10816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for</a:t>
            </a:r>
            <a:r>
              <a:rPr lang="ko-KR" altLang="en-US" sz="2000" b="1" dirty="0">
                <a:solidFill>
                  <a:srgbClr val="7C97C2"/>
                </a:solidFill>
              </a:rPr>
              <a:t>문 </a:t>
            </a:r>
            <a:r>
              <a:rPr lang="en-US" altLang="ko-KR" sz="2000" b="1" dirty="0">
                <a:solidFill>
                  <a:srgbClr val="7C97C2"/>
                </a:solidFill>
              </a:rPr>
              <a:t>– </a:t>
            </a:r>
            <a:r>
              <a:rPr lang="ko-KR" altLang="en-US" sz="2000" b="1" dirty="0">
                <a:solidFill>
                  <a:srgbClr val="7C97C2"/>
                </a:solidFill>
              </a:rPr>
              <a:t>주어진 횟수에 따라서 반복하는 </a:t>
            </a:r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콜라를 </a:t>
            </a:r>
            <a:r>
              <a:rPr lang="ko-KR" altLang="en-US" sz="2000" b="1" dirty="0" err="1">
                <a:solidFill>
                  <a:srgbClr val="7C97C2"/>
                </a:solidFill>
              </a:rPr>
              <a:t>사먹기</a:t>
            </a:r>
            <a:r>
              <a:rPr lang="ko-KR" altLang="en-US" sz="2000" b="1" dirty="0">
                <a:solidFill>
                  <a:srgbClr val="7C97C2"/>
                </a:solidFill>
              </a:rPr>
              <a:t> 위해서 자판기에 투입한 돈이 </a:t>
            </a:r>
            <a:r>
              <a:rPr lang="en-US" altLang="ko-KR" sz="2000" b="1" dirty="0">
                <a:solidFill>
                  <a:srgbClr val="7C97C2"/>
                </a:solidFill>
              </a:rPr>
              <a:t>1200</a:t>
            </a:r>
            <a:r>
              <a:rPr lang="ko-KR" altLang="en-US" sz="2000" b="1" dirty="0">
                <a:solidFill>
                  <a:srgbClr val="7C97C2"/>
                </a:solidFill>
              </a:rPr>
              <a:t>원이 될 때까지 </a:t>
            </a:r>
            <a:r>
              <a:rPr lang="en-US" altLang="ko-KR" sz="2000" b="1" dirty="0">
                <a:solidFill>
                  <a:srgbClr val="7C97C2"/>
                </a:solidFill>
              </a:rPr>
              <a:t>100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동전을 넣자 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</a:p>
          <a:p>
            <a:r>
              <a:rPr lang="en-US" altLang="ko-KR" sz="2000" b="1" dirty="0">
                <a:solidFill>
                  <a:srgbClr val="7C97C2"/>
                </a:solidFill>
              </a:rPr>
              <a:t>-&gt; “1200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콜라를 </a:t>
            </a:r>
            <a:r>
              <a:rPr lang="ko-KR" altLang="en-US" sz="2000" b="1" dirty="0" err="1">
                <a:solidFill>
                  <a:srgbClr val="7C97C2"/>
                </a:solidFill>
              </a:rPr>
              <a:t>사먹기</a:t>
            </a:r>
            <a:r>
              <a:rPr lang="ko-KR" altLang="en-US" sz="2000" b="1" dirty="0">
                <a:solidFill>
                  <a:srgbClr val="7C97C2"/>
                </a:solidFill>
              </a:rPr>
              <a:t> 위해서 자판기에 </a:t>
            </a:r>
            <a:r>
              <a:rPr lang="en-US" altLang="ko-KR" sz="2000" b="1" dirty="0">
                <a:solidFill>
                  <a:srgbClr val="7C97C2"/>
                </a:solidFill>
              </a:rPr>
              <a:t>100</a:t>
            </a:r>
            <a:r>
              <a:rPr lang="ko-KR" altLang="en-US" sz="2000" b="1" dirty="0" err="1">
                <a:solidFill>
                  <a:srgbClr val="7C97C2"/>
                </a:solidFill>
              </a:rPr>
              <a:t>원짜리</a:t>
            </a:r>
            <a:r>
              <a:rPr lang="ko-KR" altLang="en-US" sz="2000" b="1" dirty="0">
                <a:solidFill>
                  <a:srgbClr val="7C97C2"/>
                </a:solidFill>
              </a:rPr>
              <a:t> 동전을 </a:t>
            </a:r>
            <a:r>
              <a:rPr lang="en-US" altLang="ko-KR" sz="2000" b="1" dirty="0">
                <a:solidFill>
                  <a:srgbClr val="7C97C2"/>
                </a:solidFill>
              </a:rPr>
              <a:t>12</a:t>
            </a:r>
            <a:r>
              <a:rPr lang="ko-KR" altLang="en-US" sz="2000" b="1" dirty="0">
                <a:solidFill>
                  <a:srgbClr val="7C97C2"/>
                </a:solidFill>
              </a:rPr>
              <a:t>번 넣자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55D3E8D-5F43-47EF-9E54-4657CE00E6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F42CEBA-C499-4F52-BB73-106D26FF1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70A03-18FF-4A73-8CD7-D32E25D190BE}"/>
              </a:ext>
            </a:extLst>
          </p:cNvPr>
          <p:cNvSpPr txBox="1"/>
          <p:nvPr/>
        </p:nvSpPr>
        <p:spPr>
          <a:xfrm>
            <a:off x="637908" y="5813409"/>
            <a:ext cx="617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iterable</a:t>
            </a:r>
            <a:r>
              <a:rPr lang="ko-KR" altLang="en-US" dirty="0"/>
              <a:t> 객체 </a:t>
            </a:r>
            <a:r>
              <a:rPr lang="en-US" altLang="ko-KR" dirty="0"/>
              <a:t>: </a:t>
            </a:r>
            <a:r>
              <a:rPr lang="ko-KR" altLang="en-US" dirty="0"/>
              <a:t>반복 가능한 객체로 대표적으로 </a:t>
            </a:r>
            <a:endParaRPr lang="en-US" altLang="ko-KR" dirty="0"/>
          </a:p>
          <a:p>
            <a:r>
              <a:rPr lang="en-US" altLang="ko-KR" dirty="0"/>
              <a:t>                   list, </a:t>
            </a:r>
            <a:r>
              <a:rPr lang="en-US" altLang="ko-KR" dirty="0" err="1"/>
              <a:t>dict</a:t>
            </a:r>
            <a:r>
              <a:rPr lang="en-US" altLang="ko-KR" dirty="0"/>
              <a:t>, set, str, bytes, tuple, range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7578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제어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704169" y="2166507"/>
            <a:ext cx="755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r>
              <a:rPr lang="ko-KR" altLang="en-US" sz="2000" b="1" dirty="0">
                <a:solidFill>
                  <a:srgbClr val="7C97C2"/>
                </a:solidFill>
              </a:rPr>
              <a:t> 제어 </a:t>
            </a:r>
            <a:r>
              <a:rPr lang="en-US" altLang="ko-KR" sz="2000" b="1" dirty="0">
                <a:solidFill>
                  <a:srgbClr val="7C97C2"/>
                </a:solidFill>
              </a:rPr>
              <a:t>: </a:t>
            </a:r>
            <a:r>
              <a:rPr lang="ko-KR" altLang="en-US" sz="2000" b="1" dirty="0">
                <a:solidFill>
                  <a:srgbClr val="7C97C2"/>
                </a:solidFill>
              </a:rPr>
              <a:t>조건을 통해서 반복문의 흐름을 바꾸어 주는 것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439A1-0673-4C2C-B49F-70CC53C8E99C}"/>
              </a:ext>
            </a:extLst>
          </p:cNvPr>
          <p:cNvSpPr txBox="1"/>
          <p:nvPr/>
        </p:nvSpPr>
        <p:spPr>
          <a:xfrm>
            <a:off x="1023988" y="2952887"/>
            <a:ext cx="6199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break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en-US" altLang="ko-KR" sz="2000" b="1" dirty="0">
                <a:solidFill>
                  <a:srgbClr val="7C97C2"/>
                </a:solidFill>
              </a:rPr>
              <a:t>: break</a:t>
            </a:r>
            <a:r>
              <a:rPr lang="ko-KR" altLang="en-US" sz="2000" b="1" dirty="0">
                <a:solidFill>
                  <a:srgbClr val="7C97C2"/>
                </a:solidFill>
              </a:rPr>
              <a:t>가 사용된 </a:t>
            </a:r>
            <a:r>
              <a:rPr lang="ko-KR" altLang="en-US" sz="2000" b="1" dirty="0" err="1">
                <a:solidFill>
                  <a:srgbClr val="7C97C2"/>
                </a:solidFill>
              </a:rPr>
              <a:t>반복문</a:t>
            </a:r>
            <a:r>
              <a:rPr lang="ko-KR" altLang="en-US" sz="2000" b="1" dirty="0">
                <a:solidFill>
                  <a:srgbClr val="7C97C2"/>
                </a:solidFill>
              </a:rPr>
              <a:t> 종료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continue : </a:t>
            </a:r>
            <a:r>
              <a:rPr lang="ko-KR" altLang="en-US" sz="2000" b="1" dirty="0">
                <a:solidFill>
                  <a:srgbClr val="7C97C2"/>
                </a:solidFill>
              </a:rPr>
              <a:t>해당 반복을 중지하고 다음 반복을 진행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pass : </a:t>
            </a:r>
            <a:r>
              <a:rPr lang="ko-KR" altLang="en-US" sz="2000" b="1" dirty="0">
                <a:solidFill>
                  <a:srgbClr val="7C97C2"/>
                </a:solidFill>
              </a:rPr>
              <a:t>아무것도 하지 않고 </a:t>
            </a:r>
            <a:r>
              <a:rPr lang="ko-KR" altLang="en-US" sz="2000" b="1" dirty="0" err="1">
                <a:solidFill>
                  <a:srgbClr val="7C97C2"/>
                </a:solidFill>
              </a:rPr>
              <a:t>넘어감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602C7C-7176-4483-9859-108026371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31F4388-673C-409F-9813-09C391964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반복문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 정리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8340-1470-4CD9-8541-59578181350C}"/>
              </a:ext>
            </a:extLst>
          </p:cNvPr>
          <p:cNvSpPr txBox="1"/>
          <p:nvPr/>
        </p:nvSpPr>
        <p:spPr>
          <a:xfrm>
            <a:off x="637908" y="1578213"/>
            <a:ext cx="51329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while</a:t>
            </a:r>
            <a:r>
              <a:rPr lang="ko-KR" altLang="en-US" sz="2000" b="1" dirty="0">
                <a:solidFill>
                  <a:srgbClr val="7C97C2"/>
                </a:solidFill>
              </a:rPr>
              <a:t>문 정리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조건문이 거짓이 될 때까지 실행문을 반복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조건문의 결과가 항상 참일 경우 무한루프에 빠질 수 있으니 조심할 것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반드시 종료조건을 명시할 것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1E3AB-D219-43F5-91E3-BAFFA5AAE532}"/>
              </a:ext>
            </a:extLst>
          </p:cNvPr>
          <p:cNvSpPr txBox="1"/>
          <p:nvPr/>
        </p:nvSpPr>
        <p:spPr>
          <a:xfrm>
            <a:off x="637908" y="4304620"/>
            <a:ext cx="43156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for</a:t>
            </a:r>
            <a:r>
              <a:rPr lang="ko-KR" altLang="en-US" sz="2000" b="1" dirty="0">
                <a:solidFill>
                  <a:srgbClr val="7C97C2"/>
                </a:solidFill>
              </a:rPr>
              <a:t>문 정리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객체를 사용하여 반복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 생성 시 사용한 변수 활용 가능</a:t>
            </a:r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9EE0D23-B510-4BF8-809F-1F62E582AC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7" r="16163"/>
          <a:stretch/>
        </p:blipFill>
        <p:spPr>
          <a:xfrm>
            <a:off x="8824025" y="2952887"/>
            <a:ext cx="2367462" cy="35068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5EA2D9A-C137-46E8-9B13-F73148841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57" t="6850" r="20207" b="6878"/>
          <a:stretch/>
        </p:blipFill>
        <p:spPr>
          <a:xfrm>
            <a:off x="7388690" y="4304620"/>
            <a:ext cx="1313053" cy="21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zip</a:t>
            </a: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과 </a:t>
            </a: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enumerate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29E6B-4FC8-41E7-9EFD-57C652ED37D0}"/>
              </a:ext>
            </a:extLst>
          </p:cNvPr>
          <p:cNvSpPr txBox="1"/>
          <p:nvPr/>
        </p:nvSpPr>
        <p:spPr>
          <a:xfrm>
            <a:off x="627747" y="1578213"/>
            <a:ext cx="10563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zip : </a:t>
            </a:r>
            <a:r>
              <a:rPr lang="ko-KR" altLang="en-US" sz="2000" b="1" dirty="0">
                <a:solidFill>
                  <a:srgbClr val="7C97C2"/>
                </a:solidFill>
              </a:rPr>
              <a:t>길이가 같은 여러 </a:t>
            </a:r>
            <a:r>
              <a:rPr lang="en-US" altLang="ko-KR" sz="2000" b="1" dirty="0" err="1">
                <a:solidFill>
                  <a:srgbClr val="7C97C2"/>
                </a:solidFill>
              </a:rPr>
              <a:t>iterable</a:t>
            </a:r>
            <a:r>
              <a:rPr lang="en-US" altLang="ko-KR" sz="2000" b="1" dirty="0">
                <a:solidFill>
                  <a:srgbClr val="7C97C2"/>
                </a:solidFill>
              </a:rPr>
              <a:t> </a:t>
            </a:r>
            <a:r>
              <a:rPr lang="ko-KR" altLang="en-US" sz="2000" b="1" dirty="0">
                <a:solidFill>
                  <a:srgbClr val="7C97C2"/>
                </a:solidFill>
              </a:rPr>
              <a:t>객체를 받아서 같은 </a:t>
            </a:r>
            <a:r>
              <a:rPr lang="en-US" altLang="ko-KR" sz="2000" b="1" dirty="0">
                <a:solidFill>
                  <a:srgbClr val="7C97C2"/>
                </a:solidFill>
              </a:rPr>
              <a:t>index</a:t>
            </a:r>
            <a:r>
              <a:rPr lang="ko-KR" altLang="en-US" sz="2000" b="1" dirty="0">
                <a:solidFill>
                  <a:srgbClr val="7C97C2"/>
                </a:solidFill>
              </a:rPr>
              <a:t>끼리 </a:t>
            </a:r>
            <a:r>
              <a:rPr lang="en-US" altLang="ko-KR" sz="2000" b="1" dirty="0">
                <a:solidFill>
                  <a:srgbClr val="7C97C2"/>
                </a:solidFill>
              </a:rPr>
              <a:t>tuple</a:t>
            </a:r>
            <a:r>
              <a:rPr lang="ko-KR" altLang="en-US" sz="2000" b="1" dirty="0">
                <a:solidFill>
                  <a:srgbClr val="7C97C2"/>
                </a:solidFill>
              </a:rPr>
              <a:t>로 묶어주는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enumerate : </a:t>
            </a:r>
            <a:r>
              <a:rPr lang="ko-KR" altLang="en-US" sz="2000" b="1" dirty="0">
                <a:solidFill>
                  <a:srgbClr val="7C97C2"/>
                </a:solidFill>
              </a:rPr>
              <a:t>순서가 있는 자료형을 받아 자료의 </a:t>
            </a:r>
            <a:r>
              <a:rPr lang="en-US" altLang="ko-KR" sz="2000" b="1" dirty="0">
                <a:solidFill>
                  <a:srgbClr val="7C97C2"/>
                </a:solidFill>
              </a:rPr>
              <a:t>index</a:t>
            </a:r>
            <a:r>
              <a:rPr lang="ko-KR" altLang="en-US" sz="2000" b="1" dirty="0">
                <a:solidFill>
                  <a:srgbClr val="7C97C2"/>
                </a:solidFill>
              </a:rPr>
              <a:t>와 </a:t>
            </a:r>
            <a:r>
              <a:rPr lang="en-US" altLang="ko-KR" sz="2000" b="1" dirty="0">
                <a:solidFill>
                  <a:srgbClr val="7C97C2"/>
                </a:solidFill>
              </a:rPr>
              <a:t>value</a:t>
            </a:r>
            <a:r>
              <a:rPr lang="ko-KR" altLang="en-US" sz="2000" b="1" dirty="0">
                <a:solidFill>
                  <a:srgbClr val="7C97C2"/>
                </a:solidFill>
              </a:rPr>
              <a:t>를 함께 반환하는 함수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	       </a:t>
            </a:r>
            <a:r>
              <a:rPr lang="ko-KR" altLang="en-US" sz="2000" b="1" dirty="0">
                <a:solidFill>
                  <a:srgbClr val="7C97C2"/>
                </a:solidFill>
              </a:rPr>
              <a:t>주로 </a:t>
            </a:r>
            <a:r>
              <a:rPr lang="en-US" altLang="ko-KR" sz="2000" b="1" dirty="0">
                <a:solidFill>
                  <a:srgbClr val="7C97C2"/>
                </a:solidFill>
              </a:rPr>
              <a:t>for</a:t>
            </a:r>
            <a:r>
              <a:rPr lang="ko-KR" altLang="en-US" sz="2000" b="1" dirty="0">
                <a:solidFill>
                  <a:srgbClr val="7C97C2"/>
                </a:solidFill>
              </a:rPr>
              <a:t>문에서 사용</a:t>
            </a:r>
            <a:endParaRPr lang="en-US" altLang="ko-KR" sz="2000" b="1" dirty="0">
              <a:solidFill>
                <a:srgbClr val="7C97C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55836C-E5B5-47C2-B215-EB0153926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47" y="4366619"/>
            <a:ext cx="6393368" cy="21591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64B286-A18B-42C9-AF79-87E7595B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7" y="2183574"/>
            <a:ext cx="3832493" cy="9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Comprehension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AACE1-C0F2-4F9E-8315-62EB1A445387}"/>
              </a:ext>
            </a:extLst>
          </p:cNvPr>
          <p:cNvSpPr txBox="1"/>
          <p:nvPr/>
        </p:nvSpPr>
        <p:spPr>
          <a:xfrm>
            <a:off x="637907" y="1578213"/>
            <a:ext cx="99505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comprehension : </a:t>
            </a:r>
            <a:r>
              <a:rPr lang="en-US" altLang="ko-KR" sz="2000" b="1" dirty="0" err="1">
                <a:solidFill>
                  <a:srgbClr val="7C97C2"/>
                </a:solidFill>
              </a:rPr>
              <a:t>iterable</a:t>
            </a:r>
            <a:r>
              <a:rPr lang="ko-KR" altLang="en-US" sz="2000" b="1" dirty="0">
                <a:solidFill>
                  <a:srgbClr val="7C97C2"/>
                </a:solidFill>
              </a:rPr>
              <a:t>한 객체를 생성하기 위한 방법 중 하나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comprehension : comprehension</a:t>
            </a:r>
            <a:r>
              <a:rPr lang="ko-KR" altLang="en-US" dirty="0"/>
              <a:t>을 사용하여 </a:t>
            </a:r>
            <a:r>
              <a:rPr lang="en-US" altLang="ko-KR" dirty="0"/>
              <a:t>list</a:t>
            </a:r>
            <a:r>
              <a:rPr lang="ko-KR" altLang="en-US" dirty="0"/>
              <a:t>를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comprehension : comprehension</a:t>
            </a:r>
            <a:r>
              <a:rPr lang="ko-KR" altLang="en-US" dirty="0"/>
              <a:t>을 사용하여 </a:t>
            </a:r>
            <a:r>
              <a:rPr lang="en-US" altLang="ko-KR" dirty="0"/>
              <a:t>set</a:t>
            </a:r>
            <a:r>
              <a:rPr lang="ko-KR" altLang="en-US" dirty="0"/>
              <a:t>을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dict</a:t>
            </a:r>
            <a:r>
              <a:rPr lang="en-US" altLang="ko-KR" dirty="0"/>
              <a:t> comprehension : comprehension</a:t>
            </a:r>
            <a:r>
              <a:rPr lang="ko-KR" altLang="en-US" dirty="0"/>
              <a:t>을 사용하여 </a:t>
            </a:r>
            <a:r>
              <a:rPr lang="en-US" altLang="ko-KR" dirty="0" err="1"/>
              <a:t>dict</a:t>
            </a:r>
            <a:r>
              <a:rPr lang="ko-KR" altLang="en-US" dirty="0"/>
              <a:t>를 만드는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generater</a:t>
            </a:r>
            <a:r>
              <a:rPr lang="en-US" altLang="ko-KR" dirty="0"/>
              <a:t> expression(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6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Comprehension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821A24-A566-43F7-9DEC-63067835986C}"/>
              </a:ext>
            </a:extLst>
          </p:cNvPr>
          <p:cNvSpPr txBox="1"/>
          <p:nvPr/>
        </p:nvSpPr>
        <p:spPr>
          <a:xfrm>
            <a:off x="637907" y="1578213"/>
            <a:ext cx="99505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comprehension</a:t>
            </a:r>
            <a:r>
              <a:rPr lang="ko-KR" altLang="en-US" sz="2000" b="1" dirty="0">
                <a:solidFill>
                  <a:srgbClr val="7C97C2"/>
                </a:solidFill>
              </a:rPr>
              <a:t>의 장점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코드가 </a:t>
            </a:r>
            <a:r>
              <a:rPr lang="ko-KR" altLang="en-US" dirty="0" err="1"/>
              <a:t>컴팩트해짐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반복문을 활용하여 데이터를 만드는 것보다 처리속도가 빠름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데이터베이스를 조회하여 리스트를 만들 때 많이 사용되므로</a:t>
            </a:r>
            <a:r>
              <a:rPr lang="en-US" altLang="ko-KR" dirty="0"/>
              <a:t>, </a:t>
            </a:r>
            <a:r>
              <a:rPr lang="ko-KR" altLang="en-US" dirty="0"/>
              <a:t>새로운 배열 생성 시 유용</a:t>
            </a:r>
            <a:endParaRPr lang="en-US" altLang="ko-KR" dirty="0"/>
          </a:p>
          <a:p>
            <a:pPr algn="l"/>
            <a:endParaRPr lang="en-US" altLang="ko-KR" b="1" i="0" dirty="0">
              <a:solidFill>
                <a:srgbClr val="222426"/>
              </a:solidFill>
              <a:effectLst/>
            </a:endParaRPr>
          </a:p>
          <a:p>
            <a:pPr algn="l"/>
            <a:r>
              <a:rPr lang="en-US" altLang="ko-KR" sz="2000" b="1" i="0" dirty="0">
                <a:solidFill>
                  <a:srgbClr val="7C97C2"/>
                </a:solidFill>
                <a:effectLst/>
              </a:rPr>
              <a:t>comprehension</a:t>
            </a:r>
            <a:r>
              <a:rPr lang="ko-KR" altLang="en-US" sz="2000" b="1" i="0" dirty="0">
                <a:solidFill>
                  <a:srgbClr val="7C97C2"/>
                </a:solidFill>
                <a:effectLst/>
              </a:rPr>
              <a:t>의 단점</a:t>
            </a:r>
            <a:endParaRPr lang="en-US" altLang="ko-KR" sz="2000" b="1" i="0" dirty="0">
              <a:solidFill>
                <a:srgbClr val="7C97C2"/>
              </a:solidFill>
              <a:effectLst/>
            </a:endParaRPr>
          </a:p>
          <a:p>
            <a:pPr algn="l"/>
            <a:endParaRPr lang="ko-KR" altLang="en-US" i="0" dirty="0">
              <a:solidFill>
                <a:srgbClr val="222426"/>
              </a:solidFill>
              <a:effectLst/>
            </a:endParaRPr>
          </a:p>
          <a:p>
            <a:pPr marL="342900" indent="-342900" algn="l">
              <a:buAutoNum type="arabicPeriod"/>
            </a:pPr>
            <a:r>
              <a:rPr lang="ko-KR" altLang="en-US" dirty="0">
                <a:solidFill>
                  <a:srgbClr val="222426"/>
                </a:solidFill>
              </a:rPr>
              <a:t>복잡한 코드를 작성할수록 가독성이 떨어짐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p.s. 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 분석프로그래밍 조윤호 교수님이 정말 좋아하시는 문법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sz="500" dirty="0"/>
              <a:t> </a:t>
            </a:r>
            <a:endParaRPr lang="en-US" altLang="ko-KR" dirty="0"/>
          </a:p>
          <a:p>
            <a:r>
              <a:rPr lang="en-US" altLang="ko-KR" dirty="0"/>
              <a:t>p.s. </a:t>
            </a:r>
            <a:r>
              <a:rPr lang="ko-KR" altLang="en-US" dirty="0" err="1"/>
              <a:t>구글링하다</a:t>
            </a:r>
            <a:r>
              <a:rPr lang="ko-KR" altLang="en-US" dirty="0"/>
              <a:t> 보면 정말 많이 보이기 때문에 다른 사람의 코드를 이해하기 위해서 필수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4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91552" y="1484414"/>
            <a:ext cx="6176198" cy="2566578"/>
          </a:xfrm>
        </p:spPr>
        <p:txBody>
          <a:bodyPr>
            <a:normAutofit/>
          </a:bodyPr>
          <a:lstStyle/>
          <a:p>
            <a:r>
              <a:rPr lang="en-US" altLang="ko-KR" sz="140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배달의민족 도현 OTF" panose="020B0600000101010101" pitchFamily="34" charset="-127"/>
              </a:rPr>
              <a:t>Q&amp;A</a:t>
            </a:r>
            <a:endParaRPr lang="ko-KR" altLang="en-US" sz="14000" dirty="0">
              <a:solidFill>
                <a:schemeClr val="bg1"/>
              </a:solidFill>
              <a:latin typeface="Arial Rounded MT Bold" panose="020F0704030504030204" pitchFamily="34" charset="0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chemeClr val="bg1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1201114" y="1649650"/>
            <a:ext cx="9904058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if </a:t>
            </a:r>
            <a:r>
              <a:rPr lang="ko-KR" altLang="en-US" sz="3200" b="1" dirty="0">
                <a:solidFill>
                  <a:srgbClr val="7C97C2"/>
                </a:solidFill>
              </a:rPr>
              <a:t>조건문의 사용법 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for </a:t>
            </a:r>
            <a:r>
              <a:rPr lang="ko-KR" altLang="en-US" sz="3200" b="1" dirty="0">
                <a:solidFill>
                  <a:srgbClr val="7C97C2"/>
                </a:solidFill>
              </a:rPr>
              <a:t>반복문과 </a:t>
            </a:r>
            <a:r>
              <a:rPr lang="en-US" altLang="ko-KR" sz="3200" b="1" dirty="0">
                <a:solidFill>
                  <a:srgbClr val="7C97C2"/>
                </a:solidFill>
              </a:rPr>
              <a:t>while </a:t>
            </a:r>
            <a:r>
              <a:rPr lang="ko-KR" altLang="en-US" sz="3200" b="1" dirty="0">
                <a:solidFill>
                  <a:srgbClr val="7C97C2"/>
                </a:solidFill>
              </a:rPr>
              <a:t>반복문의 사용법 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내장함수 </a:t>
            </a:r>
            <a:r>
              <a:rPr lang="en-US" altLang="ko-KR" sz="3200" b="1" dirty="0">
                <a:solidFill>
                  <a:srgbClr val="7C97C2"/>
                </a:solidFill>
              </a:rPr>
              <a:t>zip</a:t>
            </a:r>
            <a:r>
              <a:rPr lang="ko-KR" altLang="en-US" sz="3200" b="1" dirty="0">
                <a:solidFill>
                  <a:srgbClr val="7C97C2"/>
                </a:solidFill>
              </a:rPr>
              <a:t>과 </a:t>
            </a:r>
            <a:r>
              <a:rPr lang="en-US" altLang="ko-KR" sz="3200" b="1" dirty="0">
                <a:solidFill>
                  <a:srgbClr val="7C97C2"/>
                </a:solidFill>
              </a:rPr>
              <a:t>enumerate </a:t>
            </a:r>
            <a:r>
              <a:rPr lang="ko-KR" altLang="en-US" sz="3200" b="1" dirty="0">
                <a:solidFill>
                  <a:srgbClr val="7C97C2"/>
                </a:solidFill>
              </a:rPr>
              <a:t>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comprehension</a:t>
            </a:r>
            <a:r>
              <a:rPr lang="ko-KR" altLang="en-US" sz="3200" b="1" dirty="0">
                <a:solidFill>
                  <a:srgbClr val="7C97C2"/>
                </a:solidFill>
              </a:rPr>
              <a:t>을 활용하여 </a:t>
            </a:r>
            <a:r>
              <a:rPr lang="en-US" altLang="ko-KR" sz="3200" b="1" dirty="0" err="1">
                <a:solidFill>
                  <a:srgbClr val="7C97C2"/>
                </a:solidFill>
              </a:rPr>
              <a:t>iterable</a:t>
            </a:r>
            <a:r>
              <a:rPr lang="ko-KR" altLang="en-US" sz="3200" b="1" dirty="0">
                <a:solidFill>
                  <a:srgbClr val="7C97C2"/>
                </a:solidFill>
              </a:rPr>
              <a:t> 객체 만들기</a:t>
            </a:r>
            <a:endParaRPr lang="en-US" altLang="ko-KR" sz="32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57AD884F-05F7-47EA-BD5D-F0BF0DDF1825}"/>
              </a:ext>
            </a:extLst>
          </p:cNvPr>
          <p:cNvSpPr/>
          <p:nvPr/>
        </p:nvSpPr>
        <p:spPr>
          <a:xfrm>
            <a:off x="4261802" y="2946948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6B37E8-3ACF-459D-880D-935391F0995E}"/>
              </a:ext>
            </a:extLst>
          </p:cNvPr>
          <p:cNvSpPr/>
          <p:nvPr/>
        </p:nvSpPr>
        <p:spPr>
          <a:xfrm>
            <a:off x="4261802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F5A9DF-227F-41AD-8639-2826EBF7F89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679039" y="4083232"/>
            <a:ext cx="0" cy="5681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40D3E3-CACE-4307-90E7-BCE700B9E59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79039" y="2354260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94664C-061C-4DF9-8A1B-A089766FD6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79039" y="5252010"/>
            <a:ext cx="0" cy="926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99B8012-601A-4C7D-815C-5486CF9A53A7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679039" y="3515090"/>
            <a:ext cx="1417237" cy="2438081"/>
          </a:xfrm>
          <a:prstGeom prst="bentConnector4">
            <a:avLst>
              <a:gd name="adj1" fmla="val -117256"/>
              <a:gd name="adj2" fmla="val 999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7DD259-A9E3-42E3-8B68-5C8F21D0AC50}"/>
              </a:ext>
            </a:extLst>
          </p:cNvPr>
          <p:cNvSpPr txBox="1"/>
          <p:nvPr/>
        </p:nvSpPr>
        <p:spPr>
          <a:xfrm>
            <a:off x="5767569" y="4011233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49ADE-EA18-4259-99A8-E8237C1A2494}"/>
              </a:ext>
            </a:extLst>
          </p:cNvPr>
          <p:cNvSpPr txBox="1"/>
          <p:nvPr/>
        </p:nvSpPr>
        <p:spPr>
          <a:xfrm>
            <a:off x="6804141" y="3046353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71AAA9-3E21-4836-BB7B-8205D8F5568F}"/>
              </a:ext>
            </a:extLst>
          </p:cNvPr>
          <p:cNvSpPr txBox="1"/>
          <p:nvPr/>
        </p:nvSpPr>
        <p:spPr>
          <a:xfrm>
            <a:off x="637907" y="1578213"/>
            <a:ext cx="696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문 </a:t>
            </a:r>
            <a:r>
              <a:rPr lang="en-US" altLang="ko-KR" sz="2000" b="1" dirty="0">
                <a:solidFill>
                  <a:srgbClr val="7C97C2"/>
                </a:solidFill>
              </a:rPr>
              <a:t>- </a:t>
            </a:r>
            <a:r>
              <a:rPr lang="ko-KR" altLang="en-US" sz="2000" b="1" dirty="0">
                <a:solidFill>
                  <a:srgbClr val="7C97C2"/>
                </a:solidFill>
              </a:rPr>
              <a:t>조건에 따라서 다른 코드를 실행하고자 할 때 사용</a:t>
            </a:r>
            <a:endParaRPr lang="en-US" altLang="ko-KR" dirty="0">
              <a:solidFill>
                <a:srgbClr val="7C97C2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0A55FC-0793-4C11-85CC-49FE9213E4D4}"/>
              </a:ext>
            </a:extLst>
          </p:cNvPr>
          <p:cNvSpPr/>
          <p:nvPr/>
        </p:nvSpPr>
        <p:spPr>
          <a:xfrm>
            <a:off x="7342753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026A819-CD82-4C2E-BDF2-CBAACCA82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873"/>
          <a:stretch/>
        </p:blipFill>
        <p:spPr>
          <a:xfrm>
            <a:off x="1209657" y="2947087"/>
            <a:ext cx="1658815" cy="14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20">
            <a:extLst>
              <a:ext uri="{FF2B5EF4-FFF2-40B4-BE49-F238E27FC236}">
                <a16:creationId xmlns:a16="http://schemas.microsoft.com/office/drawing/2014/main" id="{27C920B2-9442-48E0-B2B9-01FC634F3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97"/>
          <a:stretch/>
        </p:blipFill>
        <p:spPr>
          <a:xfrm>
            <a:off x="1209657" y="2944164"/>
            <a:ext cx="2092093" cy="1420355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57AD884F-05F7-47EA-BD5D-F0BF0DDF1825}"/>
              </a:ext>
            </a:extLst>
          </p:cNvPr>
          <p:cNvSpPr/>
          <p:nvPr/>
        </p:nvSpPr>
        <p:spPr>
          <a:xfrm>
            <a:off x="4261802" y="2946948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돈이 있다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6B37E8-3ACF-459D-880D-935391F0995E}"/>
              </a:ext>
            </a:extLst>
          </p:cNvPr>
          <p:cNvSpPr/>
          <p:nvPr/>
        </p:nvSpPr>
        <p:spPr>
          <a:xfrm>
            <a:off x="4261802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택시를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F5A9DF-227F-41AD-8639-2826EBF7F89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679039" y="4083232"/>
            <a:ext cx="0" cy="5681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40D3E3-CACE-4307-90E7-BCE700B9E59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79039" y="2354260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94664C-061C-4DF9-8A1B-A089766FD6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79039" y="5252010"/>
            <a:ext cx="0" cy="926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99B8012-601A-4C7D-815C-5486CF9A53A7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679039" y="3515090"/>
            <a:ext cx="1417237" cy="2438081"/>
          </a:xfrm>
          <a:prstGeom prst="bentConnector4">
            <a:avLst>
              <a:gd name="adj1" fmla="val -117256"/>
              <a:gd name="adj2" fmla="val 999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7DD259-A9E3-42E3-8B68-5C8F21D0AC50}"/>
              </a:ext>
            </a:extLst>
          </p:cNvPr>
          <p:cNvSpPr txBox="1"/>
          <p:nvPr/>
        </p:nvSpPr>
        <p:spPr>
          <a:xfrm>
            <a:off x="5767569" y="4011233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49ADE-EA18-4259-99A8-E8237C1A2494}"/>
              </a:ext>
            </a:extLst>
          </p:cNvPr>
          <p:cNvSpPr txBox="1"/>
          <p:nvPr/>
        </p:nvSpPr>
        <p:spPr>
          <a:xfrm>
            <a:off x="6804141" y="3046353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90A55FC-0793-4C11-85CC-49FE9213E4D4}"/>
              </a:ext>
            </a:extLst>
          </p:cNvPr>
          <p:cNvSpPr/>
          <p:nvPr/>
        </p:nvSpPr>
        <p:spPr>
          <a:xfrm>
            <a:off x="7342753" y="465137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걸어가자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7" y="1578213"/>
            <a:ext cx="727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돈이 있다면 택시를 타고 돈이 없다면 걸어가자</a:t>
            </a:r>
            <a:r>
              <a:rPr lang="en-US" altLang="ko-KR" sz="2000" b="1" dirty="0">
                <a:solidFill>
                  <a:srgbClr val="7C97C2"/>
                </a:solidFill>
              </a:rPr>
              <a:t>”</a:t>
            </a:r>
            <a:endParaRPr lang="en-US" altLang="ko-KR" dirty="0">
              <a:solidFill>
                <a:srgbClr val="7C97C2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B2AE03-59B3-4F91-9B18-A5EA067967A9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42765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14FD6D02-9BCD-408B-8796-E20C5AD95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792"/>
          <a:stretch/>
        </p:blipFill>
        <p:spPr>
          <a:xfrm>
            <a:off x="9607644" y="2243333"/>
            <a:ext cx="2000463" cy="2146064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8" y="1578213"/>
            <a:ext cx="232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C97C2"/>
                </a:solidFill>
              </a:rPr>
              <a:t>다양한 조건의 </a:t>
            </a:r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문</a:t>
            </a:r>
            <a:endParaRPr lang="en-US" altLang="ko-KR" sz="2000" dirty="0"/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DC391ECF-AD31-4171-BB7B-169456AC6E81}"/>
              </a:ext>
            </a:extLst>
          </p:cNvPr>
          <p:cNvSpPr/>
          <p:nvPr/>
        </p:nvSpPr>
        <p:spPr>
          <a:xfrm>
            <a:off x="76865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A3DCD02-3C0E-4586-894D-3EECD6E0E0A0}"/>
              </a:ext>
            </a:extLst>
          </p:cNvPr>
          <p:cNvSpPr/>
          <p:nvPr/>
        </p:nvSpPr>
        <p:spPr>
          <a:xfrm>
            <a:off x="418834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ECC3977-B077-41E2-B1DD-7F8F61E68DE8}"/>
              </a:ext>
            </a:extLst>
          </p:cNvPr>
          <p:cNvCxnSpPr>
            <a:cxnSpLocks/>
          </p:cNvCxnSpPr>
          <p:nvPr/>
        </p:nvCxnSpPr>
        <p:spPr>
          <a:xfrm flipV="1">
            <a:off x="2185889" y="2693577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2C0681F-73C3-4241-BE75-49B520A5ADB2}"/>
              </a:ext>
            </a:extLst>
          </p:cNvPr>
          <p:cNvCxnSpPr>
            <a:cxnSpLocks/>
            <a:stCxn id="64" idx="3"/>
            <a:endCxn id="63" idx="0"/>
          </p:cNvCxnSpPr>
          <p:nvPr/>
        </p:nvCxnSpPr>
        <p:spPr>
          <a:xfrm>
            <a:off x="7022816" y="3854407"/>
            <a:ext cx="2002453" cy="10511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7C2D0A-D556-4CCC-95C1-235C2F54B58F}"/>
              </a:ext>
            </a:extLst>
          </p:cNvPr>
          <p:cNvSpPr txBox="1"/>
          <p:nvPr/>
        </p:nvSpPr>
        <p:spPr>
          <a:xfrm>
            <a:off x="2414871" y="4422549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84A2EC-0F40-43E0-9E13-EB2F8FD53653}"/>
              </a:ext>
            </a:extLst>
          </p:cNvPr>
          <p:cNvSpPr txBox="1"/>
          <p:nvPr/>
        </p:nvSpPr>
        <p:spPr>
          <a:xfrm>
            <a:off x="3106362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1C6EC3F-87D5-487F-BEDC-34AFD51D6206}"/>
              </a:ext>
            </a:extLst>
          </p:cNvPr>
          <p:cNvSpPr/>
          <p:nvPr/>
        </p:nvSpPr>
        <p:spPr>
          <a:xfrm>
            <a:off x="760803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39F88CC0-A9B1-4359-BF3D-9B1D0BE06735}"/>
              </a:ext>
            </a:extLst>
          </p:cNvPr>
          <p:cNvSpPr/>
          <p:nvPr/>
        </p:nvSpPr>
        <p:spPr>
          <a:xfrm>
            <a:off x="418834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BBDDD33-55D3-4492-977D-947A655E99B8}"/>
              </a:ext>
            </a:extLst>
          </p:cNvPr>
          <p:cNvSpPr/>
          <p:nvPr/>
        </p:nvSpPr>
        <p:spPr>
          <a:xfrm>
            <a:off x="76865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199930-6A54-49E6-8E52-BF561C8A957D}"/>
              </a:ext>
            </a:extLst>
          </p:cNvPr>
          <p:cNvSpPr txBox="1"/>
          <p:nvPr/>
        </p:nvSpPr>
        <p:spPr>
          <a:xfrm>
            <a:off x="5712522" y="4421937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3AA21-8CDF-494F-AF6E-36B73F8C76E9}"/>
              </a:ext>
            </a:extLst>
          </p:cNvPr>
          <p:cNvSpPr txBox="1"/>
          <p:nvPr/>
        </p:nvSpPr>
        <p:spPr>
          <a:xfrm>
            <a:off x="6538231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86E6E96-F3F0-43F0-A649-C8799DE3236C}"/>
              </a:ext>
            </a:extLst>
          </p:cNvPr>
          <p:cNvCxnSpPr>
            <a:stCxn id="55" idx="2"/>
            <a:endCxn id="65" idx="0"/>
          </p:cNvCxnSpPr>
          <p:nvPr/>
        </p:nvCxnSpPr>
        <p:spPr>
          <a:xfrm>
            <a:off x="2185889" y="4422549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AA60E09-55FE-4868-95D8-97BFC05D2B8C}"/>
              </a:ext>
            </a:extLst>
          </p:cNvPr>
          <p:cNvCxnSpPr/>
          <p:nvPr/>
        </p:nvCxnSpPr>
        <p:spPr>
          <a:xfrm>
            <a:off x="5605579" y="4418242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BA4C81B-BBC1-48CF-AA16-93DB0915E08A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603126" y="3854407"/>
            <a:ext cx="5852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AE85D0-7E04-4F62-BD5C-326F9EFA69E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41545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5A24ED2B-9B21-464A-BE9A-111CF0040646}"/>
              </a:ext>
            </a:extLst>
          </p:cNvPr>
          <p:cNvSpPr/>
          <p:nvPr/>
        </p:nvSpPr>
        <p:spPr>
          <a:xfrm>
            <a:off x="76865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돈이 있다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30EF626-3D71-47D4-8BE6-CF1CD58B4F55}"/>
              </a:ext>
            </a:extLst>
          </p:cNvPr>
          <p:cNvSpPr/>
          <p:nvPr/>
        </p:nvSpPr>
        <p:spPr>
          <a:xfrm>
            <a:off x="418834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A38D177-E8CA-462B-80F9-14A4680FC4FD}"/>
              </a:ext>
            </a:extLst>
          </p:cNvPr>
          <p:cNvCxnSpPr>
            <a:cxnSpLocks/>
          </p:cNvCxnSpPr>
          <p:nvPr/>
        </p:nvCxnSpPr>
        <p:spPr>
          <a:xfrm flipV="1">
            <a:off x="2185889" y="2693577"/>
            <a:ext cx="0" cy="592688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F1B5F16-2308-4979-9085-1A605532A7AD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>
            <a:off x="7022816" y="3854407"/>
            <a:ext cx="2002453" cy="10511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B120BB8-45CC-49B0-8441-D9F44EAB3401}"/>
              </a:ext>
            </a:extLst>
          </p:cNvPr>
          <p:cNvSpPr txBox="1"/>
          <p:nvPr/>
        </p:nvSpPr>
        <p:spPr>
          <a:xfrm>
            <a:off x="2414871" y="4422549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D89EA3-4EE2-4717-9A37-5680094F42A6}"/>
              </a:ext>
            </a:extLst>
          </p:cNvPr>
          <p:cNvSpPr txBox="1"/>
          <p:nvPr/>
        </p:nvSpPr>
        <p:spPr>
          <a:xfrm>
            <a:off x="3106362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339C7B4-095D-412C-B567-5FF3CC5479AC}"/>
              </a:ext>
            </a:extLst>
          </p:cNvPr>
          <p:cNvSpPr/>
          <p:nvPr/>
        </p:nvSpPr>
        <p:spPr>
          <a:xfrm>
            <a:off x="760803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걸어가자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AAA8EE2E-A162-483D-87C8-BA2457E02879}"/>
              </a:ext>
            </a:extLst>
          </p:cNvPr>
          <p:cNvSpPr/>
          <p:nvPr/>
        </p:nvSpPr>
        <p:spPr>
          <a:xfrm>
            <a:off x="4188342" y="32862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카드가 있다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11F3F2B-0BEE-40B0-B553-BC060F6450B4}"/>
              </a:ext>
            </a:extLst>
          </p:cNvPr>
          <p:cNvSpPr/>
          <p:nvPr/>
        </p:nvSpPr>
        <p:spPr>
          <a:xfrm>
            <a:off x="768652" y="4905508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택시를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25DD4F-CDD1-476E-9C88-23D5769160D5}"/>
              </a:ext>
            </a:extLst>
          </p:cNvPr>
          <p:cNvSpPr txBox="1"/>
          <p:nvPr/>
        </p:nvSpPr>
        <p:spPr>
          <a:xfrm>
            <a:off x="5712522" y="4421937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9CB906-D31D-4C25-AA15-E345956AD008}"/>
              </a:ext>
            </a:extLst>
          </p:cNvPr>
          <p:cNvSpPr txBox="1"/>
          <p:nvPr/>
        </p:nvSpPr>
        <p:spPr>
          <a:xfrm>
            <a:off x="6538231" y="3404899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36D5D28-B9F6-4519-8839-33D1F5F6481B}"/>
              </a:ext>
            </a:extLst>
          </p:cNvPr>
          <p:cNvCxnSpPr>
            <a:stCxn id="59" idx="2"/>
            <a:endCxn id="69" idx="0"/>
          </p:cNvCxnSpPr>
          <p:nvPr/>
        </p:nvCxnSpPr>
        <p:spPr>
          <a:xfrm>
            <a:off x="2185889" y="4422549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0F8F323-1751-41E8-B41C-5D28673789E7}"/>
              </a:ext>
            </a:extLst>
          </p:cNvPr>
          <p:cNvCxnSpPr/>
          <p:nvPr/>
        </p:nvCxnSpPr>
        <p:spPr>
          <a:xfrm>
            <a:off x="5605579" y="4418242"/>
            <a:ext cx="0" cy="48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81432FD-AFBD-42FF-985B-0CBDF89CD2B2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3603126" y="3854407"/>
            <a:ext cx="58521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E63CD7-A8CD-42E9-8D1D-4DE135AEF94A}"/>
              </a:ext>
            </a:extLst>
          </p:cNvPr>
          <p:cNvSpPr txBox="1"/>
          <p:nvPr/>
        </p:nvSpPr>
        <p:spPr>
          <a:xfrm>
            <a:off x="637907" y="1578213"/>
            <a:ext cx="1020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돈이 있으면 택시를 타고</a:t>
            </a:r>
            <a:r>
              <a:rPr lang="en-US" altLang="ko-KR" sz="2000" b="1" dirty="0">
                <a:solidFill>
                  <a:srgbClr val="7C97C2"/>
                </a:solidFill>
              </a:rPr>
              <a:t>, 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돈은 없지만 카드가 있으면 버스를 타고 돈도 없고 카드도 없으면 걸어가자</a:t>
            </a:r>
            <a:r>
              <a:rPr lang="en-US" altLang="ko-KR" sz="2000" b="1" dirty="0">
                <a:solidFill>
                  <a:srgbClr val="7C97C2"/>
                </a:solidFill>
              </a:rPr>
              <a:t>” </a:t>
            </a:r>
            <a:endParaRPr lang="en-US" altLang="ko-KR" sz="2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825E0C-7028-4074-9811-5B6EF476D83D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6F92B-E378-411B-A984-4A4CA4142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60" y="2286099"/>
            <a:ext cx="2318736" cy="20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E84DA5-7694-4A66-9424-51B0467A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707"/>
          <a:stretch/>
        </p:blipFill>
        <p:spPr>
          <a:xfrm>
            <a:off x="757135" y="2231146"/>
            <a:ext cx="1902656" cy="2184915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DCE22-7B12-4E74-B0D6-730B33A975ED}"/>
              </a:ext>
            </a:extLst>
          </p:cNvPr>
          <p:cNvSpPr txBox="1"/>
          <p:nvPr/>
        </p:nvSpPr>
        <p:spPr>
          <a:xfrm>
            <a:off x="637908" y="1578213"/>
            <a:ext cx="145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C97C2"/>
                </a:solidFill>
              </a:rPr>
              <a:t>중첩된 </a:t>
            </a:r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문</a:t>
            </a:r>
            <a:endParaRPr lang="en-US" altLang="ko-KR" sz="2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E8178A-D9ED-473A-98CA-24033CCDA3EC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7C03D792-F8B3-445A-8F9B-7A3D55948332}"/>
              </a:ext>
            </a:extLst>
          </p:cNvPr>
          <p:cNvSpPr/>
          <p:nvPr/>
        </p:nvSpPr>
        <p:spPr>
          <a:xfrm>
            <a:off x="4937323" y="1951326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99B89E8-63CE-4FBF-B792-D9E0501B1497}"/>
              </a:ext>
            </a:extLst>
          </p:cNvPr>
          <p:cNvSpPr/>
          <p:nvPr/>
        </p:nvSpPr>
        <p:spPr>
          <a:xfrm>
            <a:off x="1517634" y="518893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0C3B3D-5BE4-4D16-83AC-C4B0B4341D12}"/>
              </a:ext>
            </a:extLst>
          </p:cNvPr>
          <p:cNvSpPr txBox="1"/>
          <p:nvPr/>
        </p:nvSpPr>
        <p:spPr>
          <a:xfrm>
            <a:off x="6390560" y="3017904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236B28-9FAB-4785-98AB-306AA05328A4}"/>
              </a:ext>
            </a:extLst>
          </p:cNvPr>
          <p:cNvSpPr txBox="1"/>
          <p:nvPr/>
        </p:nvSpPr>
        <p:spPr>
          <a:xfrm>
            <a:off x="7455748" y="2111112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B958BF2-CB4F-47EE-9581-60E078625416}"/>
              </a:ext>
            </a:extLst>
          </p:cNvPr>
          <p:cNvSpPr/>
          <p:nvPr/>
        </p:nvSpPr>
        <p:spPr>
          <a:xfrm>
            <a:off x="8357013" y="518893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FA5919B-7E68-4240-85B9-B986C8AD2EB0}"/>
              </a:ext>
            </a:extLst>
          </p:cNvPr>
          <p:cNvSpPr/>
          <p:nvPr/>
        </p:nvSpPr>
        <p:spPr>
          <a:xfrm>
            <a:off x="4937323" y="3570130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123F7E-6EB4-43D8-858C-63049255C84D}"/>
              </a:ext>
            </a:extLst>
          </p:cNvPr>
          <p:cNvSpPr txBox="1"/>
          <p:nvPr/>
        </p:nvSpPr>
        <p:spPr>
          <a:xfrm>
            <a:off x="6431200" y="4636708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440078-5E89-4FB3-BA8F-6C31CCF211D0}"/>
              </a:ext>
            </a:extLst>
          </p:cNvPr>
          <p:cNvSpPr txBox="1"/>
          <p:nvPr/>
        </p:nvSpPr>
        <p:spPr>
          <a:xfrm>
            <a:off x="4612345" y="3683146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736635-DB5B-40F2-BC93-314D44CACD98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>
            <a:off x="6354560" y="3087610"/>
            <a:ext cx="0" cy="482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C5FCA12-B954-4744-8381-3594A78EFFEF}"/>
              </a:ext>
            </a:extLst>
          </p:cNvPr>
          <p:cNvSpPr/>
          <p:nvPr/>
        </p:nvSpPr>
        <p:spPr>
          <a:xfrm>
            <a:off x="4937323" y="5188934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실행할 문장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D3253D6-2D82-426E-9099-4EBFAF57490B}"/>
              </a:ext>
            </a:extLst>
          </p:cNvPr>
          <p:cNvCxnSpPr>
            <a:cxnSpLocks/>
          </p:cNvCxnSpPr>
          <p:nvPr/>
        </p:nvCxnSpPr>
        <p:spPr>
          <a:xfrm>
            <a:off x="6354560" y="6341796"/>
            <a:ext cx="0" cy="308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DF153EC-753C-41F3-A160-48DF2F141A6B}"/>
              </a:ext>
            </a:extLst>
          </p:cNvPr>
          <p:cNvCxnSpPr>
            <a:cxnSpLocks/>
            <a:stCxn id="62" idx="1"/>
            <a:endCxn id="56" idx="0"/>
          </p:cNvCxnSpPr>
          <p:nvPr/>
        </p:nvCxnSpPr>
        <p:spPr>
          <a:xfrm rot="10800000" flipV="1">
            <a:off x="2934871" y="4138272"/>
            <a:ext cx="2002452" cy="105066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CBB331E-F033-431D-9D21-395B114361D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6354560" y="4706414"/>
            <a:ext cx="0" cy="482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1749A47-3312-4305-A397-A6C1FD99D76A}"/>
              </a:ext>
            </a:extLst>
          </p:cNvPr>
          <p:cNvCxnSpPr>
            <a:cxnSpLocks/>
            <a:stCxn id="55" idx="3"/>
            <a:endCxn id="61" idx="0"/>
          </p:cNvCxnSpPr>
          <p:nvPr/>
        </p:nvCxnSpPr>
        <p:spPr>
          <a:xfrm>
            <a:off x="7771797" y="2519468"/>
            <a:ext cx="2002453" cy="26694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FD04F1-92B0-4FCB-8492-065BD48CAD72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354560" y="5789570"/>
            <a:ext cx="0" cy="480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874C094-1C36-4E94-B392-1312AFA47651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4368602" y="4355838"/>
            <a:ext cx="516226" cy="338368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4E2E276-7B5D-4A80-9EB7-7F11447306A3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7824292" y="4355838"/>
            <a:ext cx="516226" cy="338369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6">
            <a:extLst>
              <a:ext uri="{FF2B5EF4-FFF2-40B4-BE49-F238E27FC236}">
                <a16:creationId xmlns:a16="http://schemas.microsoft.com/office/drawing/2014/main" id="{E6E2A192-8E8F-456F-8CE5-AC90CD71D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90"/>
          <a:stretch/>
        </p:blipFill>
        <p:spPr>
          <a:xfrm>
            <a:off x="849759" y="2445885"/>
            <a:ext cx="2686311" cy="2227363"/>
          </a:xfrm>
          <a:prstGeom prst="rect">
            <a:avLst/>
          </a:prstGeom>
        </p:spPr>
      </p:pic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E63CD7-A8CD-42E9-8D1D-4DE135AEF94A}"/>
              </a:ext>
            </a:extLst>
          </p:cNvPr>
          <p:cNvSpPr txBox="1"/>
          <p:nvPr/>
        </p:nvSpPr>
        <p:spPr>
          <a:xfrm>
            <a:off x="637908" y="1578213"/>
            <a:ext cx="7133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“</a:t>
            </a:r>
            <a:r>
              <a:rPr lang="ko-KR" altLang="en-US" sz="2000" b="1" dirty="0">
                <a:solidFill>
                  <a:srgbClr val="7C97C2"/>
                </a:solidFill>
              </a:rPr>
              <a:t>주머니에 돈이 있는데 퇴근시간이라면 대중교통을 타고</a:t>
            </a:r>
            <a:r>
              <a:rPr lang="en-US" altLang="ko-KR" sz="2000" b="1" dirty="0">
                <a:solidFill>
                  <a:srgbClr val="7C97C2"/>
                </a:solidFill>
              </a:rPr>
              <a:t>,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ko-KR" altLang="en-US" sz="2000" b="1" dirty="0">
                <a:solidFill>
                  <a:srgbClr val="7C97C2"/>
                </a:solidFill>
              </a:rPr>
              <a:t>퇴근시간이 아니라면 택시를 타고</a:t>
            </a:r>
            <a:r>
              <a:rPr lang="en-US" altLang="ko-KR" sz="2000" b="1" dirty="0">
                <a:solidFill>
                  <a:srgbClr val="7C97C2"/>
                </a:solidFill>
              </a:rPr>
              <a:t>, </a:t>
            </a:r>
            <a:r>
              <a:rPr lang="ko-KR" altLang="en-US" sz="2000" b="1" dirty="0">
                <a:solidFill>
                  <a:srgbClr val="7C97C2"/>
                </a:solidFill>
              </a:rPr>
              <a:t>돈이 없으면 걸어가자</a:t>
            </a:r>
            <a:r>
              <a:rPr lang="en-US" altLang="ko-KR" sz="2000" b="1" dirty="0">
                <a:solidFill>
                  <a:srgbClr val="7C97C2"/>
                </a:solidFill>
              </a:rPr>
              <a:t>” </a:t>
            </a:r>
            <a:endParaRPr lang="en-US" altLang="ko-KR" sz="2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945A3B-B32A-4DF9-BF69-A448DC9A5CF5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F2CD6DC6-9FF2-4DB2-B736-3B0768E4BDC9}"/>
              </a:ext>
            </a:extLst>
          </p:cNvPr>
          <p:cNvSpPr/>
          <p:nvPr/>
        </p:nvSpPr>
        <p:spPr>
          <a:xfrm>
            <a:off x="4937323" y="2282065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돈이 있다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E279D87-B9BD-4582-A755-EB324441CB44}"/>
              </a:ext>
            </a:extLst>
          </p:cNvPr>
          <p:cNvSpPr/>
          <p:nvPr/>
        </p:nvSpPr>
        <p:spPr>
          <a:xfrm>
            <a:off x="1517634" y="5369689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택시를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011F47C-3613-4E31-89B8-747189BF95E5}"/>
              </a:ext>
            </a:extLst>
          </p:cNvPr>
          <p:cNvSpPr txBox="1"/>
          <p:nvPr/>
        </p:nvSpPr>
        <p:spPr>
          <a:xfrm>
            <a:off x="6390560" y="3348643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91E1A3-133F-4B34-B4E7-1D9C18A05682}"/>
              </a:ext>
            </a:extLst>
          </p:cNvPr>
          <p:cNvSpPr txBox="1"/>
          <p:nvPr/>
        </p:nvSpPr>
        <p:spPr>
          <a:xfrm>
            <a:off x="7455748" y="2441851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7A3A47F-C4F3-4B0C-AADA-57CE68BDC880}"/>
              </a:ext>
            </a:extLst>
          </p:cNvPr>
          <p:cNvSpPr/>
          <p:nvPr/>
        </p:nvSpPr>
        <p:spPr>
          <a:xfrm>
            <a:off x="8357013" y="5369943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걸어가자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26ECE788-D1FC-4916-AC05-7CD86E712310}"/>
              </a:ext>
            </a:extLst>
          </p:cNvPr>
          <p:cNvSpPr/>
          <p:nvPr/>
        </p:nvSpPr>
        <p:spPr>
          <a:xfrm>
            <a:off x="4937323" y="3832773"/>
            <a:ext cx="2834474" cy="1136284"/>
          </a:xfrm>
          <a:prstGeom prst="diamond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퇴근시간이다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235DE6-5169-484B-92C3-E59F00470B5B}"/>
              </a:ext>
            </a:extLst>
          </p:cNvPr>
          <p:cNvSpPr txBox="1"/>
          <p:nvPr/>
        </p:nvSpPr>
        <p:spPr>
          <a:xfrm>
            <a:off x="6431200" y="4967447"/>
            <a:ext cx="4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112D8F-1547-4226-8F5E-C817FFF2B19C}"/>
              </a:ext>
            </a:extLst>
          </p:cNvPr>
          <p:cNvSpPr txBox="1"/>
          <p:nvPr/>
        </p:nvSpPr>
        <p:spPr>
          <a:xfrm>
            <a:off x="4612345" y="4013885"/>
            <a:ext cx="6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DCFA55-FF22-4DCB-803E-DFA5E2F1BECB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6354560" y="3418349"/>
            <a:ext cx="0" cy="414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14AAEB2-7DA2-4896-B25A-32079547FF17}"/>
              </a:ext>
            </a:extLst>
          </p:cNvPr>
          <p:cNvSpPr/>
          <p:nvPr/>
        </p:nvSpPr>
        <p:spPr>
          <a:xfrm>
            <a:off x="4937323" y="5373753"/>
            <a:ext cx="2834474" cy="600636"/>
          </a:xfrm>
          <a:prstGeom prst="roundRect">
            <a:avLst/>
          </a:prstGeom>
          <a:solidFill>
            <a:srgbClr val="A6B8D5"/>
          </a:solidFill>
          <a:ln>
            <a:solidFill>
              <a:srgbClr val="A6B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대중교통을 타자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AA4851B-3DD9-4673-8363-B5062CD205A2}"/>
              </a:ext>
            </a:extLst>
          </p:cNvPr>
          <p:cNvCxnSpPr>
            <a:cxnSpLocks/>
            <a:stCxn id="95" idx="1"/>
            <a:endCxn id="91" idx="0"/>
          </p:cNvCxnSpPr>
          <p:nvPr/>
        </p:nvCxnSpPr>
        <p:spPr>
          <a:xfrm rot="10800000" flipV="1">
            <a:off x="2934871" y="4400915"/>
            <a:ext cx="2002452" cy="9687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AAE1BA0-EE65-47DA-B795-D022B378CF67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>
            <a:off x="6354560" y="4969057"/>
            <a:ext cx="0" cy="404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7B6D96A4-04AD-41D5-A34E-D744012D52DB}"/>
              </a:ext>
            </a:extLst>
          </p:cNvPr>
          <p:cNvCxnSpPr>
            <a:cxnSpLocks/>
            <a:stCxn id="90" idx="3"/>
            <a:endCxn id="94" idx="0"/>
          </p:cNvCxnSpPr>
          <p:nvPr/>
        </p:nvCxnSpPr>
        <p:spPr>
          <a:xfrm>
            <a:off x="7771797" y="2850207"/>
            <a:ext cx="2002453" cy="251973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1C83505-C1C0-4227-BBB5-A481F3BB964B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6354560" y="5974389"/>
            <a:ext cx="0" cy="480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C6D503C-CF63-4C66-8EF5-9410D5201773}"/>
              </a:ext>
            </a:extLst>
          </p:cNvPr>
          <p:cNvCxnSpPr>
            <a:cxnSpLocks/>
            <a:stCxn id="91" idx="2"/>
          </p:cNvCxnSpPr>
          <p:nvPr/>
        </p:nvCxnSpPr>
        <p:spPr>
          <a:xfrm rot="16200000" flipH="1">
            <a:off x="4368602" y="4536593"/>
            <a:ext cx="516226" cy="338368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94BE0185-02AC-403E-8A29-8CE8545228C9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>
            <a:off x="7824292" y="4536847"/>
            <a:ext cx="516226" cy="338369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FFBA8F7-42A7-4B38-81C3-2600D7E10A2D}"/>
              </a:ext>
            </a:extLst>
          </p:cNvPr>
          <p:cNvCxnSpPr>
            <a:cxnSpLocks/>
          </p:cNvCxnSpPr>
          <p:nvPr/>
        </p:nvCxnSpPr>
        <p:spPr>
          <a:xfrm>
            <a:off x="6354560" y="6499530"/>
            <a:ext cx="0" cy="3088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E63CD7-A8CD-42E9-8D1D-4DE135AEF94A}"/>
              </a:ext>
            </a:extLst>
          </p:cNvPr>
          <p:cNvSpPr txBox="1"/>
          <p:nvPr/>
        </p:nvSpPr>
        <p:spPr>
          <a:xfrm>
            <a:off x="637907" y="1578213"/>
            <a:ext cx="102039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if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ko-KR" altLang="en-US" sz="2000" b="1" dirty="0" err="1">
                <a:solidFill>
                  <a:srgbClr val="7C97C2"/>
                </a:solidFill>
              </a:rPr>
              <a:t>조건문</a:t>
            </a:r>
            <a:r>
              <a:rPr lang="ko-KR" altLang="en-US" sz="2000" b="1" dirty="0">
                <a:solidFill>
                  <a:srgbClr val="7C97C2"/>
                </a:solidFill>
              </a:rPr>
              <a:t> 정리 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2000" b="1" dirty="0">
              <a:solidFill>
                <a:srgbClr val="7C97C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특정한 조건에 따라서 다른 코드를 실행하고자 할 때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If</a:t>
            </a:r>
            <a:r>
              <a:rPr lang="ko-KR" altLang="en-US" sz="2000" dirty="0"/>
              <a:t>문은 조건문의 결과</a:t>
            </a:r>
            <a:r>
              <a:rPr lang="en-US" altLang="ko-KR" sz="2000" dirty="0"/>
              <a:t>(True/False)</a:t>
            </a:r>
            <a:r>
              <a:rPr lang="ko-KR" altLang="en-US" sz="2000" dirty="0"/>
              <a:t>에 따라서 다른 코드를 실행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조건문의 결과가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경우에만 해당 코드를 실행 </a:t>
            </a:r>
            <a:r>
              <a:rPr lang="en-US" altLang="ko-KR" sz="2000" dirty="0"/>
              <a:t>(False</a:t>
            </a:r>
            <a:r>
              <a:rPr lang="ko-KR" altLang="en-US" sz="2000" dirty="0"/>
              <a:t>의 경우 다음 코드 진행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여러 조건을 사용할 경우 </a:t>
            </a:r>
            <a:r>
              <a:rPr lang="en-US" altLang="ko-KR" sz="2000" dirty="0" err="1"/>
              <a:t>elif</a:t>
            </a:r>
            <a:r>
              <a:rPr lang="ko-KR" altLang="en-US" sz="2000" dirty="0"/>
              <a:t>문을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반드시 들여쓰기</a:t>
            </a:r>
            <a:r>
              <a:rPr lang="en-US" altLang="ko-KR" sz="2000" dirty="0"/>
              <a:t>(4</a:t>
            </a:r>
            <a:r>
              <a:rPr lang="ko-KR" altLang="en-US" sz="2000" dirty="0"/>
              <a:t>칸 </a:t>
            </a:r>
            <a:r>
              <a:rPr lang="en-US" altLang="ko-KR" sz="2000" dirty="0"/>
              <a:t>or Tab)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조건문</a:t>
            </a:r>
            <a:r>
              <a:rPr lang="ko-KR" altLang="en-US" sz="2000" dirty="0"/>
              <a:t> 끝의 콜론</a:t>
            </a:r>
            <a:r>
              <a:rPr lang="en-US" altLang="ko-KR" sz="2000" dirty="0"/>
              <a:t>(:) </a:t>
            </a:r>
            <a:r>
              <a:rPr lang="ko-KR" altLang="en-US" sz="2000" dirty="0"/>
              <a:t>필수</a:t>
            </a:r>
            <a:endParaRPr lang="en-US" altLang="ko-KR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BB1845-1182-4CA9-A19A-35BBBC2FCE61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chemeClr val="bg1"/>
                </a:solidFill>
              </a:rPr>
              <a:t>if </a:t>
            </a:r>
            <a:r>
              <a:rPr lang="ko-KR" altLang="en-US" sz="3200" b="1" i="1" kern="0" dirty="0" err="1">
                <a:ln w="12700">
                  <a:noFill/>
                </a:ln>
                <a:solidFill>
                  <a:schemeClr val="bg1"/>
                </a:solidFill>
              </a:rPr>
              <a:t>조건문</a:t>
            </a:r>
            <a:endParaRPr lang="en-US" altLang="ko-KR" sz="3200" b="1" i="1" kern="0" dirty="0">
              <a:ln w="12700">
                <a:noFill/>
              </a:ln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</p:spTree>
    <p:extLst>
      <p:ext uri="{BB962C8B-B14F-4D97-AF65-F5344CB8AC3E}">
        <p14:creationId xmlns:p14="http://schemas.microsoft.com/office/powerpoint/2010/main" val="1535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CE27EB8-118B-4441-8926-31FA168F8114}" vid="{711D6973-0558-4621-B55B-88F7BE31C3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1902</TotalTime>
  <Words>653</Words>
  <Application>Microsoft Office PowerPoint</Application>
  <PresentationFormat>와이드스크린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배달의민족 도현 OTF</vt:lpstr>
      <vt:lpstr>Arial</vt:lpstr>
      <vt:lpstr>Arial Rounded MT Bold</vt:lpstr>
      <vt:lpstr>Calibri</vt:lpstr>
      <vt:lpstr>Calibri Light</vt:lpstr>
      <vt:lpstr>테마1</vt:lpstr>
      <vt:lpstr>겨울방학 파이썬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176</cp:revision>
  <dcterms:created xsi:type="dcterms:W3CDTF">2020-10-01T01:25:49Z</dcterms:created>
  <dcterms:modified xsi:type="dcterms:W3CDTF">2021-12-28T07:41:30Z</dcterms:modified>
</cp:coreProperties>
</file>