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77" r:id="rId5"/>
    <p:sldId id="262" r:id="rId6"/>
    <p:sldId id="263" r:id="rId7"/>
    <p:sldId id="278" r:id="rId8"/>
    <p:sldId id="264" r:id="rId9"/>
    <p:sldId id="265" r:id="rId10"/>
    <p:sldId id="266" r:id="rId11"/>
    <p:sldId id="267" r:id="rId12"/>
    <p:sldId id="269" r:id="rId13"/>
    <p:sldId id="279" r:id="rId14"/>
    <p:sldId id="271" r:id="rId15"/>
    <p:sldId id="280" r:id="rId16"/>
    <p:sldId id="281" r:id="rId17"/>
    <p:sldId id="282" r:id="rId18"/>
    <p:sldId id="283" r:id="rId19"/>
    <p:sldId id="259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E3"/>
    <a:srgbClr val="B8B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4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9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7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96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84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60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01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9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7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6E64B-8AAA-4678-BEA5-0C3A5E19E2C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1EA4B-76B6-4C70-A834-C1CA61BCAF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4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ikidocs.net/3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6570" y="2458532"/>
            <a:ext cx="7772400" cy="991050"/>
          </a:xfrm>
        </p:spPr>
        <p:txBody>
          <a:bodyPr>
            <a:norm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</a:rPr>
              <a:t>겨울방학 파이썬 스터디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22168" y="3610666"/>
            <a:ext cx="6858000" cy="417871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함수와 문자열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17" y="1484283"/>
            <a:ext cx="3434043" cy="568512"/>
          </a:xfrm>
          <a:prstGeom prst="rect">
            <a:avLst/>
          </a:prstGeom>
        </p:spPr>
      </p:pic>
      <p:sp>
        <p:nvSpPr>
          <p:cNvPr id="5" name="부제목 2"/>
          <p:cNvSpPr txBox="1">
            <a:spLocks/>
          </p:cNvSpPr>
          <p:nvPr/>
        </p:nvSpPr>
        <p:spPr>
          <a:xfrm>
            <a:off x="3620068" y="1547803"/>
            <a:ext cx="2103206" cy="38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spc="3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1800" b="1" spc="300" dirty="0">
                <a:solidFill>
                  <a:schemeClr val="bg1"/>
                </a:solidFill>
                <a:latin typeface="+mj-ea"/>
                <a:ea typeface="+mj-ea"/>
              </a:rPr>
              <a:t>차시 수업</a:t>
            </a:r>
          </a:p>
        </p:txBody>
      </p:sp>
    </p:spTree>
    <p:extLst>
      <p:ext uri="{BB962C8B-B14F-4D97-AF65-F5344CB8AC3E}">
        <p14:creationId xmlns:p14="http://schemas.microsoft.com/office/powerpoint/2010/main" val="294824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모듈함수</a:t>
            </a:r>
          </a:p>
        </p:txBody>
      </p:sp>
      <p:pic>
        <p:nvPicPr>
          <p:cNvPr id="12290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EBA31D62-5868-458B-81D0-BEE2CD1F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30" y="4017818"/>
            <a:ext cx="6165939" cy="238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5CC88-D93D-4B2E-A7F5-BD9AA8B80AAB}"/>
              </a:ext>
            </a:extLst>
          </p:cNvPr>
          <p:cNvSpPr txBox="1"/>
          <p:nvPr/>
        </p:nvSpPr>
        <p:spPr>
          <a:xfrm>
            <a:off x="182905" y="1599152"/>
            <a:ext cx="4572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 불러오는 방법 4가지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7C97C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[별칭]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3F3F3F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28650" lvl="1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 eaLnBrk="0" fontAlgn="base" latinLnBrk="0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from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모듈명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rgbClr val="7C97C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함수명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870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사용자정의함수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BFCE376-D5DC-48CB-A916-71B3E4B50A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6" t="13829" r="8995" b="15007"/>
          <a:stretch/>
        </p:blipFill>
        <p:spPr>
          <a:xfrm>
            <a:off x="914400" y="3035211"/>
            <a:ext cx="3657600" cy="1965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3F17A-9CA6-4D96-9883-A0D63287AF70}"/>
              </a:ext>
            </a:extLst>
          </p:cNvPr>
          <p:cNvSpPr txBox="1"/>
          <p:nvPr/>
        </p:nvSpPr>
        <p:spPr>
          <a:xfrm>
            <a:off x="258618" y="1597598"/>
            <a:ext cx="86267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사용자정의함수</a:t>
            </a:r>
            <a:br>
              <a:rPr lang="en-US" altLang="ko-KR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000" b="1" dirty="0">
              <a:solidFill>
                <a:srgbClr val="7C97C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사용자가 임의로 자기자신 만의 함수를 정의하여 사용하는 것</a:t>
            </a:r>
            <a:endParaRPr lang="en-US" altLang="ko-KR" dirty="0">
              <a:solidFill>
                <a:srgbClr val="3F3F3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새로운 함수를 만들 때는 </a:t>
            </a:r>
            <a:r>
              <a:rPr lang="en-US" altLang="ko-KR" b="1" dirty="0">
                <a:solidFill>
                  <a:srgbClr val="00206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def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라는 키워드를 사용한다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함수를 실행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호출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call)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시키고 싶을 때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함수명을 적어준 후 </a:t>
            </a:r>
            <a:r>
              <a:rPr lang="en-US" altLang="ko-KR" b="1" dirty="0">
                <a:solidFill>
                  <a:srgbClr val="00206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()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붙여준다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628E77C-0AA4-43F5-B7F7-97F62644404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12857" r="8684" b="13571"/>
          <a:stretch/>
        </p:blipFill>
        <p:spPr>
          <a:xfrm>
            <a:off x="5262702" y="3035211"/>
            <a:ext cx="2966898" cy="196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DDF262-320C-44A6-BF80-5BE68051007B}"/>
              </a:ext>
            </a:extLst>
          </p:cNvPr>
          <p:cNvSpPr txBox="1"/>
          <p:nvPr/>
        </p:nvSpPr>
        <p:spPr>
          <a:xfrm>
            <a:off x="949320" y="5053042"/>
            <a:ext cx="72063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function_name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함수의 이름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변수명을 만드는 규칙과 같은 규칙으로 지정해준다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1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argument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함수의 인자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sz="1400" b="1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인자가 여러 개인 경우 인자의 기본값을 지정하여 인자를 생략하고 호출할 수 있다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위치에 따라 정해지는 인자를 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positional argument, </a:t>
            </a:r>
            <a:endParaRPr lang="ko-KR" altLang="en-US" sz="1400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기본값을 지정한 인자를 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keyword argument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라고 한다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1400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altLang="ko-KR" sz="1400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ko-KR" altLang="en-US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함수의 </a:t>
            </a:r>
            <a:r>
              <a:rPr lang="ko-KR" altLang="en-US" sz="1400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반환값</a:t>
            </a:r>
            <a:r>
              <a:rPr lang="en-US" altLang="ko-KR" sz="14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 </a:t>
            </a:r>
            <a:endParaRPr lang="ko-KR" altLang="en-US" sz="1400" b="1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7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무명함수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44D53B-EED3-4A99-846B-6C8ACE7C1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8" y="2924498"/>
            <a:ext cx="8542421" cy="3455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D70349-1C84-4827-861D-729C3E80FC2F}"/>
              </a:ext>
            </a:extLst>
          </p:cNvPr>
          <p:cNvSpPr txBox="1"/>
          <p:nvPr/>
        </p:nvSpPr>
        <p:spPr>
          <a:xfrm>
            <a:off x="258618" y="1651446"/>
            <a:ext cx="86267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무명함수의 정의</a:t>
            </a:r>
            <a:endParaRPr lang="en-US" altLang="ko-KR" sz="2000" b="1" i="0" u="none" strike="noStrike" dirty="0">
              <a:solidFill>
                <a:srgbClr val="7C97C2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lambda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이름이 없는 함수로 한번 쓰고 버리는 </a:t>
            </a:r>
            <a:r>
              <a:rPr lang="ko-KR" altLang="en-US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일회성 함수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즉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일반적인 함수처럼 한번 정의한 후 여러 번 쓰는 것이 아니고 필요한 곳에서 한 번만 사용한다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lambda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정의에는 </a:t>
            </a:r>
            <a:r>
              <a:rPr lang="en-US" altLang="ko-KR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return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문이 포함되어 있지 않고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대신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반환값을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만드는 표현식이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24391-3525-4F6A-90FA-1A157D051055}"/>
              </a:ext>
            </a:extLst>
          </p:cNvPr>
          <p:cNvSpPr txBox="1"/>
          <p:nvPr/>
        </p:nvSpPr>
        <p:spPr>
          <a:xfrm>
            <a:off x="300788" y="5721403"/>
            <a:ext cx="8626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일반함수가 사용될 수 있는 곳에는 어디라도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lambda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정의를 넣을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리스트의 모든 원소에 적용하는 </a:t>
            </a:r>
            <a:r>
              <a:rPr lang="en-US" altLang="ko-KR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map(</a:t>
            </a:r>
            <a:r>
              <a:rPr lang="en-US" altLang="ko-KR" sz="1800" b="1" i="0" u="none" strike="noStrike" dirty="0" err="1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func</a:t>
            </a:r>
            <a:r>
              <a:rPr lang="en-US" altLang="ko-KR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list)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함수와 함께 자주 쓰인다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0825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332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formatting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F082F-FACB-414F-B633-D656E0188714}"/>
              </a:ext>
            </a:extLst>
          </p:cNvPr>
          <p:cNvSpPr txBox="1"/>
          <p:nvPr/>
        </p:nvSpPr>
        <p:spPr>
          <a:xfrm>
            <a:off x="258618" y="1479884"/>
            <a:ext cx="8753035" cy="4894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문자열 </a:t>
            </a:r>
            <a:r>
              <a:rPr lang="en-US" altLang="ko-KR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formatting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문자열을 정의할 때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문자열 안에 변수의 값을 입력하여 정의하는 것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C97C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C97C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C97C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solidFill>
                <a:srgbClr val="7C97C2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문자열 </a:t>
            </a:r>
            <a:r>
              <a:rPr lang="en-US" altLang="ko-KR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formatting </a:t>
            </a: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방법</a:t>
            </a:r>
            <a:endParaRPr lang="en-US" altLang="ko-KR" sz="2000" b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%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서식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format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메소드</a:t>
            </a:r>
            <a:endParaRPr lang="en-US" altLang="ko-KR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34290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f-string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3A21839-3472-4007-B196-F291A4520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2" t="20442" r="15855" b="20695"/>
          <a:stretch/>
        </p:blipFill>
        <p:spPr>
          <a:xfrm>
            <a:off x="1153087" y="2623612"/>
            <a:ext cx="2760244" cy="186416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B39A03C-DEC7-471A-B975-6FAB63339312}"/>
              </a:ext>
            </a:extLst>
          </p:cNvPr>
          <p:cNvGrpSpPr/>
          <p:nvPr/>
        </p:nvGrpSpPr>
        <p:grpSpPr>
          <a:xfrm>
            <a:off x="5230671" y="2623612"/>
            <a:ext cx="2760244" cy="1864165"/>
            <a:chOff x="5230671" y="2623612"/>
            <a:chExt cx="2760244" cy="1864165"/>
          </a:xfrm>
        </p:grpSpPr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32BF840-A839-4ECD-9D93-9D581FFC2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2" t="20442" r="15855" b="20695"/>
            <a:stretch/>
          </p:blipFill>
          <p:spPr>
            <a:xfrm>
              <a:off x="5230671" y="2623612"/>
              <a:ext cx="2760244" cy="1864165"/>
            </a:xfrm>
            <a:prstGeom prst="rect">
              <a:avLst/>
            </a:prstGeom>
          </p:spPr>
        </p:pic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5AD23DE-D000-40B4-B00E-0F7D19CB6793}"/>
                </a:ext>
              </a:extLst>
            </p:cNvPr>
            <p:cNvSpPr/>
            <p:nvPr/>
          </p:nvSpPr>
          <p:spPr>
            <a:xfrm>
              <a:off x="5481784" y="3217076"/>
              <a:ext cx="2258017" cy="951345"/>
            </a:xfrm>
            <a:prstGeom prst="roundRect">
              <a:avLst/>
            </a:prstGeom>
            <a:solidFill>
              <a:srgbClr val="FDF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B8BF67"/>
                  </a:solidFill>
                </a:rPr>
                <a:t>?</a:t>
              </a:r>
              <a:endParaRPr lang="ko-KR" altLang="en-US" dirty="0">
                <a:solidFill>
                  <a:srgbClr val="B8BF67"/>
                </a:solidFill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0CA5009-2AC1-4554-8109-94F542BCE9F9}"/>
              </a:ext>
            </a:extLst>
          </p:cNvPr>
          <p:cNvSpPr/>
          <p:nvPr/>
        </p:nvSpPr>
        <p:spPr>
          <a:xfrm>
            <a:off x="4253346" y="3313378"/>
            <a:ext cx="637309" cy="484632"/>
          </a:xfrm>
          <a:prstGeom prst="rightArrow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73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332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formatting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3198BDE-27A4-44D4-84D0-2787F8F5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18" y="3914131"/>
            <a:ext cx="2684663" cy="260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F082F-FACB-414F-B633-D656E0188714}"/>
              </a:ext>
            </a:extLst>
          </p:cNvPr>
          <p:cNvSpPr txBox="1"/>
          <p:nvPr/>
        </p:nvSpPr>
        <p:spPr>
          <a:xfrm>
            <a:off x="258618" y="1479884"/>
            <a:ext cx="8753035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</a:t>
            </a: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서식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자료형’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값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자료형이 맞지 않으면 에러가 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문자열에 숫자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문자열을 대입할 수 있고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%d %f %s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등이 주로 사용된다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코드가 복잡하고 길어질수록 지저분해 보이기 때문에 현재는 많이 사용되지 않는다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E1D061B-09B8-45B6-A2C5-EC330818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8" t="16853" r="7534" b="18628"/>
          <a:stretch/>
        </p:blipFill>
        <p:spPr>
          <a:xfrm>
            <a:off x="3086161" y="3914131"/>
            <a:ext cx="5799221" cy="19378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39FE1DD-8463-4C24-A7F9-0C450CABB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371" y="5851945"/>
            <a:ext cx="28194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00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332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formatting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F082F-FACB-414F-B633-D656E0188714}"/>
              </a:ext>
            </a:extLst>
          </p:cNvPr>
          <p:cNvSpPr txBox="1"/>
          <p:nvPr/>
        </p:nvSpPr>
        <p:spPr>
          <a:xfrm>
            <a:off x="258618" y="1479884"/>
            <a:ext cx="8753035" cy="258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format </a:t>
            </a: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메소드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’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{ }’.format(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안에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{ }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넣어준 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format()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괄호 안에 중괄호에 대입할 문자나 숫자 입력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%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서식과 유사하나 문자열 형태가 있는 함수를 사용한다는 차이점이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자료형을 바로 지정해 주지 않고 순서대로 변수를 할당할 수도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 자릿수나 소수점 자릿수를 지정할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9FE1DD-8463-4C24-A7F9-0C450CAB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9" y="6221046"/>
            <a:ext cx="2819400" cy="24765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CFD4972-D551-4EEA-BCCC-40357A17E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3" t="18838" r="9496" b="19545"/>
          <a:stretch/>
        </p:blipFill>
        <p:spPr>
          <a:xfrm>
            <a:off x="2064328" y="4284600"/>
            <a:ext cx="5250874" cy="199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7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332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formatting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F082F-FACB-414F-B633-D656E0188714}"/>
              </a:ext>
            </a:extLst>
          </p:cNvPr>
          <p:cNvSpPr txBox="1"/>
          <p:nvPr/>
        </p:nvSpPr>
        <p:spPr>
          <a:xfrm>
            <a:off x="258618" y="1479884"/>
            <a:ext cx="8753035" cy="258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f-string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 ’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문자열’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앞에 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f’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혹은 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F’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붙여서 사용한다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format()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메서드와 사용이 비슷하지만 훨씬 코드가 깔끔하다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파이썬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3.6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버전 이상에서 지원하는 새로운 문자열 포맷이며 가장 빠른 속도를 지원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문자뿐만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아니라 숫자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메소드 등 다양한 타입을 넣을 수 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9FE1DD-8463-4C24-A7F9-0C450CAB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9" y="6257142"/>
            <a:ext cx="2819400" cy="24765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66C43A9-EFC0-4850-8262-BD95151181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7" t="19210" r="9605" b="19210"/>
          <a:stretch/>
        </p:blipFill>
        <p:spPr>
          <a:xfrm>
            <a:off x="2186709" y="4225961"/>
            <a:ext cx="5320997" cy="20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2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2849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method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1E727-7C87-4DCF-A3FC-B11632E21D37}"/>
              </a:ext>
            </a:extLst>
          </p:cNvPr>
          <p:cNvSpPr txBox="1"/>
          <p:nvPr/>
        </p:nvSpPr>
        <p:spPr>
          <a:xfrm>
            <a:off x="258618" y="1613211"/>
            <a:ext cx="862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삽입</a:t>
            </a:r>
            <a:r>
              <a:rPr lang="en-US" altLang="ko-KR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(join)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구분점으로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원소들을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string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합쳐준다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문자열뿐만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아니라 리스트나 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튜플도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입력으로 사용할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A141D-57FD-4DC0-A2A3-FF5F653D1258}"/>
              </a:ext>
            </a:extLst>
          </p:cNvPr>
          <p:cNvSpPr txBox="1"/>
          <p:nvPr/>
        </p:nvSpPr>
        <p:spPr>
          <a:xfrm>
            <a:off x="258619" y="3973651"/>
            <a:ext cx="8626763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나누기</a:t>
            </a:r>
            <a:r>
              <a:rPr lang="en-US" altLang="ko-KR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(split)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string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기준으로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나눠서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바꿔준다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괄호 안에 아무 값도 넣어 주지 않으면 공백을 기준으로 문자열을 나누어 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만약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괄호 안에 특정 값이 있을 경우에는 괄호 안의 값을 구분자로 해서 문자열을 나누어 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4A9CB-C615-465F-8D6C-3D31D4B9B8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25326" r="48816" b="25325"/>
          <a:stretch/>
        </p:blipFill>
        <p:spPr>
          <a:xfrm>
            <a:off x="427060" y="5481756"/>
            <a:ext cx="2580835" cy="11772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A826E23-8862-4010-95FB-FDA28F1738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23565" r="56843" b="23459"/>
          <a:stretch/>
        </p:blipFill>
        <p:spPr>
          <a:xfrm>
            <a:off x="427060" y="2586174"/>
            <a:ext cx="2093495" cy="127236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8E0EEFD-6B63-4A71-96CA-F654EAFE39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5" t="20348" r="8354" b="19943"/>
          <a:stretch/>
        </p:blipFill>
        <p:spPr>
          <a:xfrm>
            <a:off x="3007895" y="2525966"/>
            <a:ext cx="4369684" cy="126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406A8F-F02D-4E9D-86DF-8CD438420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079" y="3720425"/>
            <a:ext cx="2981325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7E47F2-9FA7-4ACC-B508-FB26693361C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6" t="24619" r="8723" b="24051"/>
          <a:stretch/>
        </p:blipFill>
        <p:spPr>
          <a:xfrm>
            <a:off x="3176336" y="5352472"/>
            <a:ext cx="4752118" cy="108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B3E317-41CB-4C48-A781-A67954227D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6336" y="6391539"/>
            <a:ext cx="36957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2849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문자열 </a:t>
            </a:r>
            <a:r>
              <a:rPr lang="en-US" altLang="ko-KR" sz="3200" b="1" dirty="0">
                <a:solidFill>
                  <a:schemeClr val="bg1"/>
                </a:solidFill>
              </a:rPr>
              <a:t>method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B05CA-90D0-4172-8059-7A0598EDC7AB}"/>
              </a:ext>
            </a:extLst>
          </p:cNvPr>
          <p:cNvSpPr txBox="1"/>
          <p:nvPr/>
        </p:nvSpPr>
        <p:spPr>
          <a:xfrm>
            <a:off x="258618" y="1677776"/>
            <a:ext cx="86267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바꾸기</a:t>
            </a:r>
            <a:r>
              <a:rPr lang="en-US" altLang="ko-KR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(replace)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old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new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count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만큼 바꿔준다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 개의 문자를 기준으로 문자열을 바꿔줄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AF427-E40D-414E-891D-E8C6B32ACD0B}"/>
              </a:ext>
            </a:extLst>
          </p:cNvPr>
          <p:cNvSpPr txBox="1"/>
          <p:nvPr/>
        </p:nvSpPr>
        <p:spPr>
          <a:xfrm>
            <a:off x="258617" y="4300523"/>
            <a:ext cx="862676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포함</a:t>
            </a:r>
            <a:r>
              <a:rPr lang="en-US" altLang="ko-KR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(in, not in)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사용해 문자열 안에 해당 글자가 포함되었는지 확인할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not in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사용해 반대로 해당 글자가 없는지 확인할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문자열뿐만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아니라 리스트나 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튜플도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입력으로 사용할 수 있다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1B2BD5-153C-4538-8771-5983198C84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5" t="23565" r="33684" b="25020"/>
          <a:stretch/>
        </p:blipFill>
        <p:spPr>
          <a:xfrm>
            <a:off x="481264" y="2709297"/>
            <a:ext cx="3555479" cy="1231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2D444A-2378-499A-BB4D-79A583B1AD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1" t="22112" r="8298" b="21757"/>
          <a:stretch/>
        </p:blipFill>
        <p:spPr>
          <a:xfrm>
            <a:off x="4163439" y="2709297"/>
            <a:ext cx="4270842" cy="108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0C9676-8250-4C35-A0AA-832CBF27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439" y="3789258"/>
            <a:ext cx="42100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42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90659" y="2668058"/>
            <a:ext cx="7772400" cy="99105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.</a:t>
            </a:r>
            <a:endParaRPr lang="ko-KR" altLang="en-US" sz="4800" dirty="0">
              <a:solidFill>
                <a:schemeClr val="bg1"/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58618" y="1242292"/>
            <a:ext cx="8802255" cy="4373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함수의 정의와 종류 살펴보기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내장함수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모듈함수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사용자정의함수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,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무명함수 이해하기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문자열 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formatting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이해하기</a:t>
            </a:r>
            <a:endParaRPr lang="en-US" altLang="ko-KR" sz="2500" b="1" dirty="0">
              <a:solidFill>
                <a:schemeClr val="bg1">
                  <a:lumMod val="50000"/>
                </a:schemeClr>
              </a:solidFill>
              <a:latin typeface="배달의민족 도현 OTF" panose="020B0600000101010101" pitchFamily="34" charset="-127"/>
              <a:ea typeface="배달의민족 도현 OTF" panose="020B0600000101010101" pitchFamily="34" charset="-127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문자열 </a:t>
            </a:r>
            <a:r>
              <a:rPr lang="en-US" altLang="ko-KR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method </a:t>
            </a:r>
            <a:r>
              <a:rPr lang="ko-KR" altLang="en-US" sz="2500" b="1" dirty="0">
                <a:solidFill>
                  <a:schemeClr val="bg1">
                    <a:lumMod val="50000"/>
                  </a:schemeClr>
                </a:solidFill>
                <a:latin typeface="배달의민족 도현 OTF" panose="020B0600000101010101" pitchFamily="34" charset="-127"/>
                <a:ea typeface="배달의민족 도현 OTF" panose="020B0600000101010101" pitchFamily="34" charset="-127"/>
              </a:rPr>
              <a:t>이해하기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학습 목표</a:t>
            </a:r>
          </a:p>
        </p:txBody>
      </p:sp>
    </p:spTree>
    <p:extLst>
      <p:ext uri="{BB962C8B-B14F-4D97-AF65-F5344CB8AC3E}">
        <p14:creationId xmlns:p14="http://schemas.microsoft.com/office/powerpoint/2010/main" val="29104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E7EE3-DF57-41F7-A069-3BEDC8617036}"/>
              </a:ext>
            </a:extLst>
          </p:cNvPr>
          <p:cNvSpPr txBox="1"/>
          <p:nvPr/>
        </p:nvSpPr>
        <p:spPr>
          <a:xfrm>
            <a:off x="258618" y="1597598"/>
            <a:ext cx="86267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함수의 정의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(function)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특정한 작업을 하는 </a:t>
            </a:r>
            <a:r>
              <a:rPr lang="ko-KR" altLang="en-US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코드 조각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자주 사용되는 코드를 작성해 두고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필요할 때마다 불러서 사용하기 위한 목적</a:t>
            </a:r>
            <a:endParaRPr lang="en-US" altLang="ko-KR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함수를 호출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(call)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할 때는 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함수명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뒤에 </a:t>
            </a:r>
            <a:r>
              <a:rPr lang="en-US" altLang="ko-KR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 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붙여준다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함수에 따라서는 실행에 필요한 어떤 값들을 넘겨줘야 하는데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이를 </a:t>
            </a:r>
            <a:r>
              <a:rPr lang="ko-KR" altLang="en-US" sz="18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인자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(argument)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라고 한다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ko-KR" altLang="en-US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FA2167-EA34-45A5-BF49-2AF834CCEF39}"/>
              </a:ext>
            </a:extLst>
          </p:cNvPr>
          <p:cNvSpPr txBox="1"/>
          <p:nvPr/>
        </p:nvSpPr>
        <p:spPr>
          <a:xfrm>
            <a:off x="258618" y="4197069"/>
            <a:ext cx="29426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함수의 종류</a:t>
            </a:r>
            <a:endParaRPr lang="ko-KR" alt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내장함수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모듈함수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사용자정의함수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무명함수</a:t>
            </a: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3FD62D01-F19A-4C9D-BF8D-24CC3540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46" y="3871121"/>
            <a:ext cx="3359999" cy="2160000"/>
          </a:xfrm>
          <a:prstGeom prst="rect">
            <a:avLst/>
          </a:prstGeom>
        </p:spPr>
      </p:pic>
      <p:pic>
        <p:nvPicPr>
          <p:cNvPr id="23" name="그림 22" descr="텍스트, 명함, 스크린샷이(가) 표시된 사진&#10;&#10;자동 생성된 설명">
            <a:extLst>
              <a:ext uri="{FF2B5EF4-FFF2-40B4-BE49-F238E27FC236}">
                <a16:creationId xmlns:a16="http://schemas.microsoft.com/office/drawing/2014/main" id="{B0981C24-7E59-48C9-8142-1FEF7C0A91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390" y="3871121"/>
            <a:ext cx="3323691" cy="2160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225D73F-0F2D-4C1E-AA02-6CC44219A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306" y="5640369"/>
            <a:ext cx="895350" cy="27622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3CF0E67-44EF-4EF3-9A63-633E82A06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88" y="5502256"/>
            <a:ext cx="89535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4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내장함수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E7EE3-DF57-41F7-A069-3BEDC8617036}"/>
              </a:ext>
            </a:extLst>
          </p:cNvPr>
          <p:cNvSpPr txBox="1"/>
          <p:nvPr/>
        </p:nvSpPr>
        <p:spPr>
          <a:xfrm>
            <a:off x="258618" y="1597598"/>
            <a:ext cx="86267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solidFill>
                  <a:srgbClr val="7C97C2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내장함수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 err="1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파이썬에서</a:t>
            </a:r>
            <a:r>
              <a:rPr lang="ko-KR" altLang="en-US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아무런 설정 없이 바로 사용할 수 있는 함수</a:t>
            </a:r>
            <a:endParaRPr lang="ko-KR" altLang="en-US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01BC8-80F3-4702-8581-2164C8E8CFB3}"/>
              </a:ext>
            </a:extLst>
          </p:cNvPr>
          <p:cNvSpPr txBox="1"/>
          <p:nvPr/>
        </p:nvSpPr>
        <p:spPr>
          <a:xfrm>
            <a:off x="827639" y="587688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https://wikidocs.net/32</a:t>
            </a:r>
            <a:endParaRPr kumimoji="0" lang="ko-KR" altLang="ko-KR" sz="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E34B7E-B0EC-403D-8B14-57A36BB22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39" y="2472246"/>
            <a:ext cx="7488721" cy="342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40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134C64E4-2173-44D1-B435-FDF1C258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14" b="13016"/>
          <a:stretch/>
        </p:blipFill>
        <p:spPr>
          <a:xfrm>
            <a:off x="1545144" y="3906982"/>
            <a:ext cx="6216073" cy="2780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내장함수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DDFEC-42E2-4998-A322-E481F12218DB}"/>
              </a:ext>
            </a:extLst>
          </p:cNvPr>
          <p:cNvSpPr txBox="1"/>
          <p:nvPr/>
        </p:nvSpPr>
        <p:spPr>
          <a:xfrm>
            <a:off x="258617" y="1578036"/>
            <a:ext cx="8789129" cy="217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자주 사용하는 내장함수</a:t>
            </a:r>
            <a:br>
              <a:rPr lang="ko-KR" altLang="en-US" b="0" dirty="0">
                <a:effectLst/>
              </a:rPr>
            </a:b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max(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인수로 반복 가능한 자료형을 입력 받아 그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최댓값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돌려주는 함수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min(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인수로 반복 가능한 자료형을 입력 받아 그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최솟값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돌려주는 함수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sum(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받은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나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tuple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모든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요소의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합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돌려주는 함수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len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값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의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길이</a:t>
            </a:r>
            <a:r>
              <a:rPr lang="en-US" altLang="ko-KR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요소의 전체 개수</a:t>
            </a:r>
            <a:r>
              <a:rPr lang="en-US" altLang="ko-KR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돌려주는 함수</a:t>
            </a:r>
            <a:endParaRPr lang="ko-KR" altLang="en-US" b="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905BC-50B3-4509-A65E-3DB89F08DBCC}"/>
              </a:ext>
            </a:extLst>
          </p:cNvPr>
          <p:cNvSpPr txBox="1"/>
          <p:nvPr/>
        </p:nvSpPr>
        <p:spPr>
          <a:xfrm>
            <a:off x="6151420" y="5144654"/>
            <a:ext cx="3930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5</a:t>
            </a:r>
          </a:p>
          <a:p>
            <a:r>
              <a:rPr lang="en-US" altLang="ko-KR" sz="1600" dirty="0"/>
              <a:t>1</a:t>
            </a:r>
          </a:p>
          <a:p>
            <a:r>
              <a:rPr lang="en-US" altLang="ko-KR" sz="1600" dirty="0"/>
              <a:t>15</a:t>
            </a:r>
          </a:p>
          <a:p>
            <a:r>
              <a:rPr lang="en-US" altLang="ko-KR" sz="1600" dirty="0"/>
              <a:t>5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2C77C0-55F1-492B-BA22-608CAE00AC81}"/>
              </a:ext>
            </a:extLst>
          </p:cNvPr>
          <p:cNvCxnSpPr>
            <a:cxnSpLocks/>
          </p:cNvCxnSpPr>
          <p:nvPr/>
        </p:nvCxnSpPr>
        <p:spPr>
          <a:xfrm>
            <a:off x="3084945" y="5324763"/>
            <a:ext cx="306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03E100B-7E10-455D-8C25-59C5FE7BBB5F}"/>
              </a:ext>
            </a:extLst>
          </p:cNvPr>
          <p:cNvCxnSpPr>
            <a:cxnSpLocks/>
          </p:cNvCxnSpPr>
          <p:nvPr/>
        </p:nvCxnSpPr>
        <p:spPr>
          <a:xfrm>
            <a:off x="3084945" y="5588001"/>
            <a:ext cx="306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49AB1B1-2B73-4B71-8B9D-E960112BB2B8}"/>
              </a:ext>
            </a:extLst>
          </p:cNvPr>
          <p:cNvCxnSpPr>
            <a:cxnSpLocks/>
          </p:cNvCxnSpPr>
          <p:nvPr/>
        </p:nvCxnSpPr>
        <p:spPr>
          <a:xfrm>
            <a:off x="3075708" y="5823530"/>
            <a:ext cx="306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6225388-FF10-4D1A-9C6F-5BC69CAF8F09}"/>
              </a:ext>
            </a:extLst>
          </p:cNvPr>
          <p:cNvCxnSpPr>
            <a:cxnSpLocks/>
          </p:cNvCxnSpPr>
          <p:nvPr/>
        </p:nvCxnSpPr>
        <p:spPr>
          <a:xfrm>
            <a:off x="3066471" y="6086766"/>
            <a:ext cx="306647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C32510-1CE2-4778-BB5B-BFE7A79923F2}"/>
              </a:ext>
            </a:extLst>
          </p:cNvPr>
          <p:cNvSpPr/>
          <p:nvPr/>
        </p:nvSpPr>
        <p:spPr>
          <a:xfrm>
            <a:off x="4207164" y="5174675"/>
            <a:ext cx="729672" cy="252000"/>
          </a:xfrm>
          <a:prstGeom prst="roundRect">
            <a:avLst/>
          </a:prstGeom>
          <a:solidFill>
            <a:srgbClr val="FDF6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최대값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A267C38-DBE7-4673-8212-660EF404952B}"/>
              </a:ext>
            </a:extLst>
          </p:cNvPr>
          <p:cNvSpPr/>
          <p:nvPr/>
        </p:nvSpPr>
        <p:spPr>
          <a:xfrm>
            <a:off x="4207164" y="5465294"/>
            <a:ext cx="729672" cy="252000"/>
          </a:xfrm>
          <a:prstGeom prst="roundRect">
            <a:avLst/>
          </a:prstGeom>
          <a:solidFill>
            <a:srgbClr val="FDF6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최소값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6FD4E1F-3BC7-4720-A546-9D38A5B7D6CD}"/>
              </a:ext>
            </a:extLst>
          </p:cNvPr>
          <p:cNvSpPr/>
          <p:nvPr/>
        </p:nvSpPr>
        <p:spPr>
          <a:xfrm>
            <a:off x="4085936" y="5746127"/>
            <a:ext cx="972128" cy="252000"/>
          </a:xfrm>
          <a:prstGeom prst="roundRect">
            <a:avLst/>
          </a:prstGeom>
          <a:solidFill>
            <a:srgbClr val="FDF6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1+2+3+4+5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C6AA7DA-92CE-44B9-AA80-F54A8E395829}"/>
              </a:ext>
            </a:extLst>
          </p:cNvPr>
          <p:cNvSpPr/>
          <p:nvPr/>
        </p:nvSpPr>
        <p:spPr>
          <a:xfrm>
            <a:off x="4138073" y="6023092"/>
            <a:ext cx="867854" cy="252000"/>
          </a:xfrm>
          <a:prstGeom prst="roundRect">
            <a:avLst/>
          </a:prstGeom>
          <a:solidFill>
            <a:srgbClr val="FDF6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원소 개수</a:t>
            </a:r>
          </a:p>
        </p:txBody>
      </p:sp>
    </p:spTree>
    <p:extLst>
      <p:ext uri="{BB962C8B-B14F-4D97-AF65-F5344CB8AC3E}">
        <p14:creationId xmlns:p14="http://schemas.microsoft.com/office/powerpoint/2010/main" val="1572494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내장함수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70A2-B3AF-4CF8-B1D0-FBE0C87B5DD8}"/>
              </a:ext>
            </a:extLst>
          </p:cNvPr>
          <p:cNvSpPr txBox="1"/>
          <p:nvPr/>
        </p:nvSpPr>
        <p:spPr>
          <a:xfrm>
            <a:off x="189344" y="1576464"/>
            <a:ext cx="8954656" cy="512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자주 사용하는 내장함수</a:t>
            </a:r>
            <a:br>
              <a:rPr lang="ko-KR" altLang="en-US" b="0" dirty="0">
                <a:effectLst/>
              </a:rPr>
            </a:b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range([start,] stop[,step])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받은 숫자에 해당하는 범위 값을</a:t>
            </a: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 가능한 객체로 만들어 돌려주는 함수</a:t>
            </a:r>
            <a:endParaRPr lang="en-US" altLang="ko-KR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range(1,6,1) -&gt; 1, 2, 3, 4, 5</a:t>
            </a:r>
            <a:endParaRPr lang="en-US" altLang="ko-KR" sz="1800" b="0" i="0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type(object)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값의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자료형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 무엇인지 알려 주는 함수</a:t>
            </a:r>
            <a:endParaRPr lang="en-US" altLang="ko-KR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list(s)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 가능한 자료형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입력 받아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리스트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만들어 돌려주는 함수</a:t>
            </a:r>
            <a:endParaRPr lang="en-US" altLang="ko-K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tuple(s)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 가능한 자료형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입력 받아 </a:t>
            </a:r>
            <a:r>
              <a:rPr lang="ko-KR" altLang="en-US" b="1" dirty="0" err="1">
                <a:solidFill>
                  <a:srgbClr val="00206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튜플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만들어 돌려주는 함수</a:t>
            </a:r>
            <a:endParaRPr lang="en-US" altLang="ko-KR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dict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(s)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반복 가능한 자료형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입력 받아 </a:t>
            </a:r>
            <a:r>
              <a:rPr lang="ko-KR" altLang="en-US" b="1" dirty="0" err="1">
                <a:solidFill>
                  <a:srgbClr val="00206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딕셔너리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만들어 돌려주는 함수</a:t>
            </a:r>
            <a:endParaRPr lang="en-US" altLang="ko-KR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b="1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int(x)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형태의 숫자나 소수점이 있는 숫자 등을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정수 형태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돌려주는 함수</a:t>
            </a:r>
            <a:endParaRPr lang="ko-KR" altLang="en-US" b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str(object)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형태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객체를 변환하여 돌려주는 함수</a:t>
            </a:r>
            <a:br>
              <a:rPr lang="ko-KR" altLang="en-US" dirty="0"/>
            </a:br>
            <a:r>
              <a:rPr lang="en-US" altLang="ko-KR" b="1" dirty="0">
                <a:solidFill>
                  <a:srgbClr val="3F3F3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float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(x)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문자열 형태의 숫자나 소수점이 있는 숫자 등을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실수 형태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돌려주는 함수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305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내장함수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A8B69E4-8B2B-4C1A-9434-C8D95168B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12857" r="8684" b="13571"/>
          <a:stretch/>
        </p:blipFill>
        <p:spPr>
          <a:xfrm>
            <a:off x="2664761" y="3344781"/>
            <a:ext cx="3814477" cy="25266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D110EA-9696-4279-A750-6F6F1E19B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760" y="5871413"/>
            <a:ext cx="1733550" cy="247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9FCE7-C43C-4C0C-8014-20062E624186}"/>
              </a:ext>
            </a:extLst>
          </p:cNvPr>
          <p:cNvSpPr txBox="1"/>
          <p:nvPr/>
        </p:nvSpPr>
        <p:spPr>
          <a:xfrm>
            <a:off x="189344" y="1576464"/>
            <a:ext cx="8696037" cy="5079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자주 사용하는 내장함수</a:t>
            </a:r>
            <a:br>
              <a:rPr lang="ko-KR" altLang="en-US" b="0" dirty="0">
                <a:effectLst/>
              </a:rPr>
            </a:b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sorted(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값을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정렬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한 후 그 결과를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리스트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로 돌려주는 함수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round(number[, 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ndigits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])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숫자를 입력 받아 </a:t>
            </a:r>
            <a:r>
              <a:rPr lang="ko-KR" altLang="en-US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반올림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 주는 함수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map(f, 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입력 받은 자료형의 각 요소를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함수 </a:t>
            </a:r>
            <a:r>
              <a:rPr lang="en-US" altLang="ko-KR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f 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수행한 결과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묶어서 돌려주는 함수</a:t>
            </a:r>
            <a:endParaRPr lang="en-US" altLang="ko-KR" sz="1800" b="0" i="0" u="none" strike="noStrike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3F3F3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3F3F3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3F3F3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3F3F3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etc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input( ),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enumerate, zip(*</a:t>
            </a:r>
            <a:r>
              <a:rPr lang="en-US" altLang="ko-KR" sz="1800" b="1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iterable</a:t>
            </a:r>
            <a:r>
              <a:rPr lang="en-US" altLang="ko-KR" sz="1800" b="1" i="0" u="none" strike="noStrike" dirty="0">
                <a:solidFill>
                  <a:srgbClr val="3F3F3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11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모듈함수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5900C-07FA-4804-A7F9-408848699FFB}"/>
              </a:ext>
            </a:extLst>
          </p:cNvPr>
          <p:cNvSpPr txBox="1"/>
          <p:nvPr/>
        </p:nvSpPr>
        <p:spPr>
          <a:xfrm>
            <a:off x="258618" y="1626013"/>
            <a:ext cx="8626764" cy="4709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Arial" panose="020B0604020202020204" pitchFamily="34" charset="0"/>
              </a:rPr>
              <a:t>모듈의 정의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파이썬에서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모듈은 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코드가 저장된 </a:t>
            </a:r>
            <a:r>
              <a:rPr lang="ko-KR" altLang="en-US" sz="1800" b="1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파일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정의되는데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, 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코드가 저장되어 있는 파일이라는 것이 바로 </a:t>
            </a:r>
            <a:r>
              <a:rPr lang="ko-KR" altLang="en-US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하나의 파이썬 파일</a:t>
            </a:r>
            <a:r>
              <a:rPr lang="en-US" altLang="ko-K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(.</a:t>
            </a:r>
            <a:r>
              <a:rPr lang="en-US" altLang="ko-KR" sz="1800" b="1" i="0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py</a:t>
            </a:r>
            <a:r>
              <a:rPr lang="en-US" altLang="ko-KR" sz="1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을 뜻한다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br>
              <a:rPr lang="ko-KR" altLang="en-US" b="0" dirty="0">
                <a:effectLst/>
              </a:rPr>
            </a:br>
            <a:r>
              <a:rPr lang="ko-KR" altLang="en-US" sz="2000" b="1" i="0" u="none" strike="noStrike" dirty="0">
                <a:solidFill>
                  <a:srgbClr val="7C97C2"/>
                </a:solidFill>
                <a:effectLst/>
                <a:latin typeface="Arial" panose="020B0604020202020204" pitchFamily="34" charset="0"/>
              </a:rPr>
              <a:t>모듈함수의 종류</a:t>
            </a:r>
            <a:endParaRPr lang="ko-KR" altLang="en-US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내장 모듈 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- python3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에서 제공하는 기본 라이브러리격의 모듈</a:t>
            </a:r>
            <a:endParaRPr lang="ko-KR" altLang="en-US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사용자 정의 모듈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사용자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프로그래머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가 직접 만든 함수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클래스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변수를 모듈로써 사용하는 것</a:t>
            </a:r>
            <a:endParaRPr lang="ko-KR" altLang="en-US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ko-KR" altLang="en-US" sz="1800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서드파티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(Third-Party)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모듈</a:t>
            </a: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altLang="ko-KR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다른 기업이나 단체에서 특정 기술을 사용할 수 있게 만든 파이썬 파일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086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BEA36-04C0-431F-ABBD-9CEFE765D0DF}"/>
              </a:ext>
            </a:extLst>
          </p:cNvPr>
          <p:cNvSpPr txBox="1"/>
          <p:nvPr/>
        </p:nvSpPr>
        <p:spPr>
          <a:xfrm>
            <a:off x="258618" y="21243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모듈함수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DB003-1858-4AC5-88D7-49FE974760AF}"/>
              </a:ext>
            </a:extLst>
          </p:cNvPr>
          <p:cNvSpPr txBox="1"/>
          <p:nvPr/>
        </p:nvSpPr>
        <p:spPr>
          <a:xfrm>
            <a:off x="258618" y="1484239"/>
            <a:ext cx="8626764" cy="503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b="1" i="0" u="none" strike="noStrike" dirty="0">
                <a:solidFill>
                  <a:srgbClr val="7C97C2"/>
                </a:solidFill>
                <a:effectLst/>
                <a:latin typeface="Arial" panose="020B0604020202020204" pitchFamily="34" charset="0"/>
              </a:rPr>
              <a:t>주로 사용하는 모듈</a:t>
            </a:r>
            <a:br>
              <a:rPr lang="ko-KR" altLang="en-US" b="0" dirty="0">
                <a:effectLst/>
              </a:rPr>
            </a:b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 </a:t>
            </a:r>
            <a:r>
              <a:rPr lang="ko-KR" altLang="en-US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데이터 조작 및 분석</a:t>
            </a:r>
            <a:r>
              <a:rPr lang="ko-KR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을 위해 </a:t>
            </a:r>
            <a:r>
              <a:rPr lang="en-US" altLang="ko-KR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Python </a:t>
            </a:r>
            <a:r>
              <a:rPr lang="ko-KR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프로그래밍 언어로 작성된 소프트웨어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NumPy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</a:t>
            </a:r>
            <a:r>
              <a:rPr lang="ko-KR" altLang="en-US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행렬이나 대규모 다차원 배열</a:t>
            </a:r>
            <a:r>
              <a:rPr lang="ko-KR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을 쉽게 처리 할 수 있도록 지원하는 </a:t>
            </a:r>
            <a:r>
              <a:rPr lang="ko-KR" altLang="en-US" b="0" i="0" u="none" strike="noStrike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파이썬의</a:t>
            </a:r>
            <a:r>
              <a:rPr lang="ko-KR" altLang="en-US" b="0" i="0" u="none" strike="noStrike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Matplotlib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</a:t>
            </a:r>
            <a:r>
              <a:rPr lang="ko-KR" altLang="en-US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그래프를 그리거나 </a:t>
            </a:r>
            <a:r>
              <a:rPr lang="ko-KR" altLang="en-US" b="1" i="0" u="none" strike="noStrike" dirty="0" err="1">
                <a:solidFill>
                  <a:srgbClr val="002060"/>
                </a:solidFill>
                <a:effectLst/>
                <a:latin typeface="Helvetica Neue"/>
              </a:rPr>
              <a:t>시각화</a:t>
            </a:r>
            <a:r>
              <a:rPr lang="ko-KR" altLang="en-US" b="0" i="0" u="none" strike="noStrike" dirty="0" err="1">
                <a:solidFill>
                  <a:srgbClr val="3F3F3F"/>
                </a:solidFill>
                <a:effectLst/>
                <a:latin typeface="Helvetica Neue"/>
              </a:rPr>
              <a:t>하는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 데 필요한 풍부한 기능을 가지고 있는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Scikit-Learn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</a:t>
            </a:r>
            <a:r>
              <a:rPr lang="ko-KR" altLang="en-US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현존하는 대부분의 </a:t>
            </a:r>
            <a:r>
              <a:rPr lang="ko-KR" altLang="en-US" b="1" i="0" u="none" strike="noStrike" dirty="0" err="1">
                <a:solidFill>
                  <a:srgbClr val="002060"/>
                </a:solidFill>
                <a:effectLst/>
                <a:latin typeface="Helvetica Neue"/>
              </a:rPr>
              <a:t>머신러닝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 알고리즘이 구현되어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 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있는 파이썬 </a:t>
            </a:r>
            <a:r>
              <a:rPr lang="ko-KR" altLang="en-US" b="0" i="0" u="none" strike="noStrike" dirty="0" err="1">
                <a:solidFill>
                  <a:srgbClr val="3F3F3F"/>
                </a:solidFill>
                <a:effectLst/>
                <a:latin typeface="Helvetica Neue"/>
              </a:rPr>
              <a:t>머신러닝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Helvetica Neue"/>
              </a:rPr>
              <a:t>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</a:t>
            </a:r>
            <a:r>
              <a:rPr lang="ko-KR" altLang="en-US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구글에서 개발한 파이썬 </a:t>
            </a:r>
            <a:r>
              <a:rPr lang="ko-KR" altLang="en-US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딥러닝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오픈소스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위에서 동작하는 오픈소스 </a:t>
            </a:r>
            <a:r>
              <a:rPr lang="ko-KR" altLang="en-US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신경망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라이브러리</a:t>
            </a:r>
            <a:endParaRPr lang="ko-KR" altLang="en-US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lang="en-US" altLang="ko-KR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b="0" i="0" u="none" strike="noStrike" dirty="0">
                <a:solidFill>
                  <a:srgbClr val="3F3F3F"/>
                </a:solidFill>
                <a:effectLst/>
                <a:latin typeface="Nanum Gothic"/>
              </a:rPr>
              <a:t>:</a:t>
            </a:r>
            <a:r>
              <a:rPr lang="ko-KR" altLang="en-US" b="1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 err="1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페이스북에서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개발한 파이썬 </a:t>
            </a:r>
            <a:r>
              <a:rPr lang="ko-KR" altLang="en-US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딥러닝</a:t>
            </a:r>
            <a:r>
              <a:rPr lang="ko-KR" altLang="en-US" b="0" i="0" u="none" strike="noStrike" dirty="0">
                <a:solidFill>
                  <a:srgbClr val="3F3F3F"/>
                </a:solidFill>
                <a:effectLst/>
                <a:latin typeface="Arial" panose="020B0604020202020204" pitchFamily="34" charset="0"/>
              </a:rPr>
              <a:t> 오픈소스 라이브러리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062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1069</Words>
  <Application>Microsoft Office PowerPoint</Application>
  <PresentationFormat>화면 슬라이드 쇼(4:3)</PresentationFormat>
  <Paragraphs>157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Helvetica Neue</vt:lpstr>
      <vt:lpstr>Nanum Gothic</vt:lpstr>
      <vt:lpstr>맑은 고딕</vt:lpstr>
      <vt:lpstr>맑은 고딕</vt:lpstr>
      <vt:lpstr>배달의민족 도현 OTF</vt:lpstr>
      <vt:lpstr>Arial</vt:lpstr>
      <vt:lpstr>Calibri</vt:lpstr>
      <vt:lpstr>Calibri Light</vt:lpstr>
      <vt:lpstr>Wingdings</vt:lpstr>
      <vt:lpstr>Office 테마</vt:lpstr>
      <vt:lpstr>겨울방학 파이썬 스터디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Templete</dc:title>
  <dc:creator>user</dc:creator>
  <cp:lastModifiedBy>유진 권</cp:lastModifiedBy>
  <cp:revision>15</cp:revision>
  <dcterms:created xsi:type="dcterms:W3CDTF">2017-11-28T11:48:38Z</dcterms:created>
  <dcterms:modified xsi:type="dcterms:W3CDTF">2021-12-27T03:58:14Z</dcterms:modified>
</cp:coreProperties>
</file>