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51" r:id="rId2"/>
    <p:sldId id="276" r:id="rId3"/>
    <p:sldId id="332" r:id="rId4"/>
    <p:sldId id="336" r:id="rId5"/>
    <p:sldId id="337" r:id="rId6"/>
    <p:sldId id="324" r:id="rId7"/>
    <p:sldId id="335" r:id="rId8"/>
    <p:sldId id="334" r:id="rId9"/>
    <p:sldId id="333" r:id="rId10"/>
    <p:sldId id="339" r:id="rId11"/>
    <p:sldId id="35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FF6565"/>
    <a:srgbClr val="A6B8D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D7C4-0A13-4E5B-9991-55630618DE2E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C869-87F3-4DE5-ACD7-FC147A4CA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11612"/>
            <a:ext cx="8443784" cy="469385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217773"/>
            <a:ext cx="8458200" cy="10400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6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0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1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3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uman.tistory.com/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0570" y="2458532"/>
            <a:ext cx="7772400" cy="99105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</a:rPr>
              <a:t>겨울방학 파이썬 스터디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6168" y="3610667"/>
            <a:ext cx="6858000" cy="41787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Pandas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심화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18" y="1484283"/>
            <a:ext cx="3434043" cy="568512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144068" y="1547803"/>
            <a:ext cx="2103206" cy="38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pc="3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1800" b="1" spc="300" dirty="0">
                <a:solidFill>
                  <a:schemeClr val="bg1"/>
                </a:solidFill>
                <a:latin typeface="+mj-ea"/>
                <a:ea typeface="+mj-ea"/>
              </a:rPr>
              <a:t>차시 수업</a:t>
            </a:r>
          </a:p>
        </p:txBody>
      </p:sp>
    </p:spTree>
    <p:extLst>
      <p:ext uri="{BB962C8B-B14F-4D97-AF65-F5344CB8AC3E}">
        <p14:creationId xmlns:p14="http://schemas.microsoft.com/office/powerpoint/2010/main" val="66635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Datetime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51;p10">
            <a:extLst>
              <a:ext uri="{FF2B5EF4-FFF2-40B4-BE49-F238E27FC236}">
                <a16:creationId xmlns:a16="http://schemas.microsoft.com/office/drawing/2014/main" id="{482A2C91-C16B-4A7A-BD10-9BB2A5AE32C1}"/>
              </a:ext>
            </a:extLst>
          </p:cNvPr>
          <p:cNvSpPr txBox="1"/>
          <p:nvPr/>
        </p:nvSpPr>
        <p:spPr>
          <a:xfrm>
            <a:off x="637907" y="1578213"/>
            <a:ext cx="9805975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pandas에서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다루기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만든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to_datetime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)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arg의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datetime으로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바꿔주는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data.dt.year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datetime형인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연도를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data.dt.month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datetime형인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data.dt.day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datetime형인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data.dt.dayofweek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datetime형인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data.dt.day_name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datetime형인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data의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53;p10">
            <a:extLst>
              <a:ext uri="{FF2B5EF4-FFF2-40B4-BE49-F238E27FC236}">
                <a16:creationId xmlns:a16="http://schemas.microsoft.com/office/drawing/2014/main" id="{1C2BBFC3-860D-4A99-9779-FFDDD4ECA7F9}"/>
              </a:ext>
            </a:extLst>
          </p:cNvPr>
          <p:cNvSpPr txBox="1"/>
          <p:nvPr/>
        </p:nvSpPr>
        <p:spPr>
          <a:xfrm>
            <a:off x="8498540" y="6139934"/>
            <a:ext cx="3433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https://truman.tistory.com/97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870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91552" y="1484414"/>
            <a:ext cx="6176198" cy="2566578"/>
          </a:xfrm>
        </p:spPr>
        <p:txBody>
          <a:bodyPr>
            <a:normAutofit/>
          </a:bodyPr>
          <a:lstStyle/>
          <a:p>
            <a:r>
              <a:rPr lang="en-US" altLang="ko-KR" sz="14000" dirty="0">
                <a:solidFill>
                  <a:schemeClr val="bg1"/>
                </a:solidFill>
                <a:latin typeface="Arial Rounded MT Bold" panose="020F0704030504030204" pitchFamily="34" charset="0"/>
                <a:ea typeface="배달의민족 도현 OTF" panose="020B0600000101010101" pitchFamily="34" charset="-127"/>
              </a:rPr>
              <a:t>Q&amp;A</a:t>
            </a:r>
            <a:endParaRPr lang="ko-KR" altLang="en-US" sz="14000" dirty="0">
              <a:solidFill>
                <a:schemeClr val="bg1"/>
              </a:solidFill>
              <a:latin typeface="Arial Rounded MT Bold" panose="020F0704030504030204" pitchFamily="34" charset="0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118;p2">
            <a:extLst>
              <a:ext uri="{FF2B5EF4-FFF2-40B4-BE49-F238E27FC236}">
                <a16:creationId xmlns:a16="http://schemas.microsoft.com/office/drawing/2014/main" id="{51061C90-D351-454F-9711-159E01AA56B6}"/>
              </a:ext>
            </a:extLst>
          </p:cNvPr>
          <p:cNvSpPr txBox="1"/>
          <p:nvPr/>
        </p:nvSpPr>
        <p:spPr>
          <a:xfrm>
            <a:off x="1201114" y="1649650"/>
            <a:ext cx="9904058" cy="387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3200"/>
              <a:buFont typeface="Malgun Gothic"/>
              <a:buAutoNum type="arabicPeriod"/>
            </a:pPr>
            <a:r>
              <a:rPr lang="en-US" sz="3200" b="1" i="0" u="none" strike="noStrike" cap="none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Groupby Aggregation</a:t>
            </a:r>
            <a:endParaRPr/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3200"/>
              <a:buFont typeface="Malgun Gothic"/>
              <a:buAutoNum type="arabicPeriod"/>
            </a:pPr>
            <a:r>
              <a:rPr lang="en-US" sz="3200" b="1" i="0" u="none" strike="noStrike" cap="none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Pivot Table</a:t>
            </a:r>
            <a:endParaRPr/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3200"/>
              <a:buFont typeface="Malgun Gothic"/>
              <a:buAutoNum type="arabicPeriod"/>
            </a:pPr>
            <a:r>
              <a:rPr lang="en-US" sz="3200" b="1" i="0" u="none" strike="noStrike" cap="none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Apply와 Applymap</a:t>
            </a:r>
            <a:endParaRPr sz="3200" b="1" i="0" u="none" strike="noStrike" cap="none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C97C2"/>
              </a:buClr>
              <a:buSzPts val="3200"/>
              <a:buFont typeface="Malgun Gothic"/>
              <a:buAutoNum type="arabicPeriod"/>
            </a:pPr>
            <a:r>
              <a:rPr lang="en-US" sz="3200" b="1" i="0" u="none" strike="noStrike" cap="none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6915480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145;p3">
            <a:extLst>
              <a:ext uri="{FF2B5EF4-FFF2-40B4-BE49-F238E27FC236}">
                <a16:creationId xmlns:a16="http://schemas.microsoft.com/office/drawing/2014/main" id="{E7F027DE-0CBB-45C5-9B5D-38933CCFD0E6}"/>
              </a:ext>
            </a:extLst>
          </p:cNvPr>
          <p:cNvSpPr txBox="1"/>
          <p:nvPr/>
        </p:nvSpPr>
        <p:spPr>
          <a:xfrm>
            <a:off x="637906" y="1578213"/>
            <a:ext cx="94294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groupby() : 데이터를 그룹별로 나누고 집계함수를 적용해 결과를 합쳐주는 함수</a:t>
            </a:r>
            <a:endParaRPr sz="180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146;p3">
            <a:extLst>
              <a:ext uri="{FF2B5EF4-FFF2-40B4-BE49-F238E27FC236}">
                <a16:creationId xmlns:a16="http://schemas.microsoft.com/office/drawing/2014/main" id="{79BE7C7A-E52C-4FFF-9565-931EF975C8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091" t="3209" r="18483" b="4289"/>
          <a:stretch/>
        </p:blipFill>
        <p:spPr>
          <a:xfrm>
            <a:off x="3688303" y="2331653"/>
            <a:ext cx="4815393" cy="417892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47;p3">
            <a:extLst>
              <a:ext uri="{FF2B5EF4-FFF2-40B4-BE49-F238E27FC236}">
                <a16:creationId xmlns:a16="http://schemas.microsoft.com/office/drawing/2014/main" id="{12B8E400-146D-47BD-ACE3-F93D1B19FF1E}"/>
              </a:ext>
            </a:extLst>
          </p:cNvPr>
          <p:cNvSpPr/>
          <p:nvPr/>
        </p:nvSpPr>
        <p:spPr>
          <a:xfrm>
            <a:off x="3705612" y="2519680"/>
            <a:ext cx="520948" cy="3728720"/>
          </a:xfrm>
          <a:prstGeom prst="flowChartProcess">
            <a:avLst/>
          </a:prstGeom>
          <a:noFill/>
          <a:ln w="63500" cap="flat" cmpd="sng">
            <a:solidFill>
              <a:srgbClr val="7C97C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3">
            <a:extLst>
              <a:ext uri="{FF2B5EF4-FFF2-40B4-BE49-F238E27FC236}">
                <a16:creationId xmlns:a16="http://schemas.microsoft.com/office/drawing/2014/main" id="{04F398B9-F673-4D05-97CE-E8C720A032AB}"/>
              </a:ext>
            </a:extLst>
          </p:cNvPr>
          <p:cNvSpPr/>
          <p:nvPr/>
        </p:nvSpPr>
        <p:spPr>
          <a:xfrm>
            <a:off x="5659712" y="2313707"/>
            <a:ext cx="880787" cy="1542013"/>
          </a:xfrm>
          <a:prstGeom prst="flowChartProcess">
            <a:avLst/>
          </a:prstGeom>
          <a:noFill/>
          <a:ln w="6350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9;p3">
            <a:extLst>
              <a:ext uri="{FF2B5EF4-FFF2-40B4-BE49-F238E27FC236}">
                <a16:creationId xmlns:a16="http://schemas.microsoft.com/office/drawing/2014/main" id="{305D6694-CC23-4B83-8F67-DE5830C37B07}"/>
              </a:ext>
            </a:extLst>
          </p:cNvPr>
          <p:cNvSpPr/>
          <p:nvPr/>
        </p:nvSpPr>
        <p:spPr>
          <a:xfrm>
            <a:off x="4422424" y="2519680"/>
            <a:ext cx="520948" cy="3728720"/>
          </a:xfrm>
          <a:prstGeom prst="flowChartProcess">
            <a:avLst/>
          </a:prstGeom>
          <a:noFill/>
          <a:ln w="635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52;p3">
            <a:extLst>
              <a:ext uri="{FF2B5EF4-FFF2-40B4-BE49-F238E27FC236}">
                <a16:creationId xmlns:a16="http://schemas.microsoft.com/office/drawing/2014/main" id="{A7437BC3-610C-46A4-8CDD-FE41DC2A20AD}"/>
              </a:ext>
            </a:extLst>
          </p:cNvPr>
          <p:cNvSpPr/>
          <p:nvPr/>
        </p:nvSpPr>
        <p:spPr>
          <a:xfrm>
            <a:off x="6644639" y="2880360"/>
            <a:ext cx="693421" cy="3261360"/>
          </a:xfrm>
          <a:prstGeom prst="ellipse">
            <a:avLst/>
          </a:prstGeom>
          <a:noFill/>
          <a:ln w="5715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53;p3">
            <a:extLst>
              <a:ext uri="{FF2B5EF4-FFF2-40B4-BE49-F238E27FC236}">
                <a16:creationId xmlns:a16="http://schemas.microsoft.com/office/drawing/2014/main" id="{BFFCCA35-4840-4140-8BBC-7162DE2B80B4}"/>
              </a:ext>
            </a:extLst>
          </p:cNvPr>
          <p:cNvSpPr/>
          <p:nvPr/>
        </p:nvSpPr>
        <p:spPr>
          <a:xfrm>
            <a:off x="7584162" y="3909060"/>
            <a:ext cx="880787" cy="1245870"/>
          </a:xfrm>
          <a:prstGeom prst="flowChartProcess">
            <a:avLst/>
          </a:prstGeom>
          <a:noFill/>
          <a:ln w="635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6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Groupby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80;p4">
            <a:extLst>
              <a:ext uri="{FF2B5EF4-FFF2-40B4-BE49-F238E27FC236}">
                <a16:creationId xmlns:a16="http://schemas.microsoft.com/office/drawing/2014/main" id="{7FAD9041-151B-47DB-86DF-40B5249DA2AD}"/>
              </a:ext>
            </a:extLst>
          </p:cNvPr>
          <p:cNvSpPr txBox="1"/>
          <p:nvPr/>
        </p:nvSpPr>
        <p:spPr>
          <a:xfrm>
            <a:off x="773481" y="3075057"/>
            <a:ext cx="106450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df.groupby(‘key’)[‘value’].aggregate함수</a:t>
            </a:r>
            <a:endParaRPr sz="360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507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Groupby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07;p5">
            <a:extLst>
              <a:ext uri="{FF2B5EF4-FFF2-40B4-BE49-F238E27FC236}">
                <a16:creationId xmlns:a16="http://schemas.microsoft.com/office/drawing/2014/main" id="{99F1FBA3-320B-4DE3-AE40-8E5CA6692D92}"/>
              </a:ext>
            </a:extLst>
          </p:cNvPr>
          <p:cNvSpPr txBox="1"/>
          <p:nvPr/>
        </p:nvSpPr>
        <p:spPr>
          <a:xfrm>
            <a:off x="637906" y="1578213"/>
            <a:ext cx="103001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집계함수 : 데이터를 집계해주는 함수로 기본적으로 통계연산을 지원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ex) mean(), std(), sum(), count(), max(), min(), size() 등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" name="Google Shape;208;p5">
            <a:extLst>
              <a:ext uri="{FF2B5EF4-FFF2-40B4-BE49-F238E27FC236}">
                <a16:creationId xmlns:a16="http://schemas.microsoft.com/office/drawing/2014/main" id="{95D7309B-FF6E-4043-8FE0-96375B7CD5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263" r="66166"/>
          <a:stretch/>
        </p:blipFill>
        <p:spPr>
          <a:xfrm>
            <a:off x="1810838" y="2829121"/>
            <a:ext cx="3605168" cy="1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09;p5">
            <a:extLst>
              <a:ext uri="{FF2B5EF4-FFF2-40B4-BE49-F238E27FC236}">
                <a16:creationId xmlns:a16="http://schemas.microsoft.com/office/drawing/2014/main" id="{5D176773-D5E8-47A0-9DE3-9C5993DD0B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263" r="66166"/>
          <a:stretch/>
        </p:blipFill>
        <p:spPr>
          <a:xfrm>
            <a:off x="1810837" y="4366297"/>
            <a:ext cx="3605169" cy="1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10;p5">
            <a:extLst>
              <a:ext uri="{FF2B5EF4-FFF2-40B4-BE49-F238E27FC236}">
                <a16:creationId xmlns:a16="http://schemas.microsoft.com/office/drawing/2014/main" id="{2E8E3BC8-64A5-4FBF-B5AE-87E5C0FE45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263" r="66167"/>
          <a:stretch/>
        </p:blipFill>
        <p:spPr>
          <a:xfrm>
            <a:off x="6096000" y="2829121"/>
            <a:ext cx="3605170" cy="1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11;p5">
            <a:extLst>
              <a:ext uri="{FF2B5EF4-FFF2-40B4-BE49-F238E27FC236}">
                <a16:creationId xmlns:a16="http://schemas.microsoft.com/office/drawing/2014/main" id="{F26E3674-FC92-44BC-991A-FC793FFB66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263" r="66167"/>
          <a:stretch/>
        </p:blipFill>
        <p:spPr>
          <a:xfrm>
            <a:off x="6096000" y="4366297"/>
            <a:ext cx="3605170" cy="1537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0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Groupby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 Aggregation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Google Shape;216;p6">
            <a:extLst>
              <a:ext uri="{FF2B5EF4-FFF2-40B4-BE49-F238E27FC236}">
                <a16:creationId xmlns:a16="http://schemas.microsoft.com/office/drawing/2014/main" id="{D6666F95-E67D-4B53-8FA2-354E37BEE3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264" r="63640"/>
          <a:stretch/>
        </p:blipFill>
        <p:spPr>
          <a:xfrm>
            <a:off x="1219951" y="2437348"/>
            <a:ext cx="3913179" cy="153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39;p6">
            <a:extLst>
              <a:ext uri="{FF2B5EF4-FFF2-40B4-BE49-F238E27FC236}">
                <a16:creationId xmlns:a16="http://schemas.microsoft.com/office/drawing/2014/main" id="{514BF98A-48B3-4A5B-9003-BCD782D89CFD}"/>
              </a:ext>
            </a:extLst>
          </p:cNvPr>
          <p:cNvSpPr txBox="1"/>
          <p:nvPr/>
        </p:nvSpPr>
        <p:spPr>
          <a:xfrm>
            <a:off x="637906" y="1578213"/>
            <a:ext cx="103001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agg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: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사용해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집계할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해주는</a:t>
            </a:r>
            <a:r>
              <a:rPr lang="en-US" sz="2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2000" b="1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Google Shape;240;p6">
            <a:extLst>
              <a:ext uri="{FF2B5EF4-FFF2-40B4-BE49-F238E27FC236}">
                <a16:creationId xmlns:a16="http://schemas.microsoft.com/office/drawing/2014/main" id="{C0056A0E-6390-4A52-B0D9-0C1CC8A57C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263" r="59326"/>
          <a:stretch/>
        </p:blipFill>
        <p:spPr>
          <a:xfrm>
            <a:off x="1219951" y="4086208"/>
            <a:ext cx="4439169" cy="209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1;p6">
            <a:extLst>
              <a:ext uri="{FF2B5EF4-FFF2-40B4-BE49-F238E27FC236}">
                <a16:creationId xmlns:a16="http://schemas.microsoft.com/office/drawing/2014/main" id="{AB276AD1-BA90-4F7F-955A-E320F5310C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46" r="52871"/>
          <a:stretch/>
        </p:blipFill>
        <p:spPr>
          <a:xfrm>
            <a:off x="5826478" y="2437348"/>
            <a:ext cx="5191470" cy="15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42;p6">
            <a:extLst>
              <a:ext uri="{FF2B5EF4-FFF2-40B4-BE49-F238E27FC236}">
                <a16:creationId xmlns:a16="http://schemas.microsoft.com/office/drawing/2014/main" id="{10E8EA08-9ADD-4AF6-87E0-68DB0193DA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172" r="46000"/>
          <a:stretch/>
        </p:blipFill>
        <p:spPr>
          <a:xfrm>
            <a:off x="5826478" y="4086208"/>
            <a:ext cx="6074929" cy="2125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46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Pivot Table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Google Shape;247;p7">
            <a:extLst>
              <a:ext uri="{FF2B5EF4-FFF2-40B4-BE49-F238E27FC236}">
                <a16:creationId xmlns:a16="http://schemas.microsoft.com/office/drawing/2014/main" id="{A86506FB-CB76-4CA2-A317-900D6911B1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0983"/>
          <a:stretch/>
        </p:blipFill>
        <p:spPr>
          <a:xfrm>
            <a:off x="1388521" y="2252643"/>
            <a:ext cx="9199900" cy="40701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69;p7">
            <a:extLst>
              <a:ext uri="{FF2B5EF4-FFF2-40B4-BE49-F238E27FC236}">
                <a16:creationId xmlns:a16="http://schemas.microsoft.com/office/drawing/2014/main" id="{CBC29B93-9908-4D25-B940-8480191B6649}"/>
              </a:ext>
            </a:extLst>
          </p:cNvPr>
          <p:cNvSpPr txBox="1"/>
          <p:nvPr/>
        </p:nvSpPr>
        <p:spPr>
          <a:xfrm>
            <a:off x="637907" y="1578213"/>
            <a:ext cx="101176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pivot table : 하나의 데이터에서 일정한 범주들의 조합으로 데이터들을 보여주는 것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10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Pivot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Table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297;p8">
            <a:extLst>
              <a:ext uri="{FF2B5EF4-FFF2-40B4-BE49-F238E27FC236}">
                <a16:creationId xmlns:a16="http://schemas.microsoft.com/office/drawing/2014/main" id="{4739F09A-C3FF-4AD4-AA4D-CCBAEF01E221}"/>
              </a:ext>
            </a:extLst>
          </p:cNvPr>
          <p:cNvSpPr txBox="1"/>
          <p:nvPr/>
        </p:nvSpPr>
        <p:spPr>
          <a:xfrm>
            <a:off x="773481" y="2231146"/>
            <a:ext cx="1064503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pd.pivot_table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(data,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index = 행 column,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columns = 열 column,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values = </a:t>
            </a:r>
            <a:r>
              <a:rPr lang="en-US" altLang="ko-KR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계산</a:t>
            </a:r>
            <a:r>
              <a:rPr lang="en-US" altLang="ko-KR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column,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</a:t>
            </a: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aggfunc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집계함수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</a:t>
            </a: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fill_value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000" b="1" dirty="0" err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</a:t>
            </a:r>
            <a:r>
              <a:rPr lang="en-US" sz="4000" b="1" dirty="0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3600" dirty="0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92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Apply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와 </a:t>
            </a:r>
            <a:r>
              <a:rPr lang="en-US" altLang="ko-KR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Applymap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23;p9">
            <a:extLst>
              <a:ext uri="{FF2B5EF4-FFF2-40B4-BE49-F238E27FC236}">
                <a16:creationId xmlns:a16="http://schemas.microsoft.com/office/drawing/2014/main" id="{CA624453-5AEC-43B3-BD8F-E615B0BD4B30}"/>
              </a:ext>
            </a:extLst>
          </p:cNvPr>
          <p:cNvSpPr txBox="1"/>
          <p:nvPr/>
        </p:nvSpPr>
        <p:spPr>
          <a:xfrm>
            <a:off x="637907" y="1578213"/>
            <a:ext cx="980597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apply() : dataframe이나 series에 대해서 행 또는 열 단위로 함수를 적용하는 함수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-&gt; 주로 column 단위로 사용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applymap() : dataframe의 요소 전체에 일괄적인 함수를 적용하는 함수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-&gt; 잘 사용하지 않음</a:t>
            </a: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7C97C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C97C2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주로 lambda와 함께 사용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Google Shape;325;p9">
            <a:extLst>
              <a:ext uri="{FF2B5EF4-FFF2-40B4-BE49-F238E27FC236}">
                <a16:creationId xmlns:a16="http://schemas.microsoft.com/office/drawing/2014/main" id="{E74391F9-9746-4397-A65C-EDA6FD524E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48609"/>
          <a:stretch/>
        </p:blipFill>
        <p:spPr>
          <a:xfrm>
            <a:off x="519793" y="4234507"/>
            <a:ext cx="6265636" cy="209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4070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CE27EB8-118B-4441-8926-31FA168F8114}" vid="{711D6973-0558-4621-B55B-88F7BE31C3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338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맑은 고딕</vt:lpstr>
      <vt:lpstr>Arial</vt:lpstr>
      <vt:lpstr>Arial Rounded MT Bold</vt:lpstr>
      <vt:lpstr>Calibri</vt:lpstr>
      <vt:lpstr>Calibri Light</vt:lpstr>
      <vt:lpstr>테마1</vt:lpstr>
      <vt:lpstr>겨울방학 파이썬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kujoon13413@gmail.com</cp:lastModifiedBy>
  <cp:revision>241</cp:revision>
  <dcterms:created xsi:type="dcterms:W3CDTF">2020-10-01T01:25:49Z</dcterms:created>
  <dcterms:modified xsi:type="dcterms:W3CDTF">2021-12-30T08:34:26Z</dcterms:modified>
</cp:coreProperties>
</file>