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2323-8D87-42C7-9156-7384E155F75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3642-E6DE-4C0A-A02C-34D949521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2323-8D87-42C7-9156-7384E155F75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3642-E6DE-4C0A-A02C-34D949521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1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2323-8D87-42C7-9156-7384E155F75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3642-E6DE-4C0A-A02C-34D949521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9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2323-8D87-42C7-9156-7384E155F75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3642-E6DE-4C0A-A02C-34D949521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2323-8D87-42C7-9156-7384E155F75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3642-E6DE-4C0A-A02C-34D949521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3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2323-8D87-42C7-9156-7384E155F75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3642-E6DE-4C0A-A02C-34D949521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5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2323-8D87-42C7-9156-7384E155F75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3642-E6DE-4C0A-A02C-34D949521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9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2323-8D87-42C7-9156-7384E155F75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3642-E6DE-4C0A-A02C-34D949521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2323-8D87-42C7-9156-7384E155F75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3642-E6DE-4C0A-A02C-34D949521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2323-8D87-42C7-9156-7384E155F75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3642-E6DE-4C0A-A02C-34D949521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63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2323-8D87-42C7-9156-7384E155F75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3642-E6DE-4C0A-A02C-34D949521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0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2323-8D87-42C7-9156-7384E155F75D}" type="datetimeFigureOut">
              <a:rPr lang="ko-KR" altLang="en-US" smtClean="0"/>
              <a:t>2023-08-07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83642-E6DE-4C0A-A02C-34D949521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3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1723" y="814648"/>
            <a:ext cx="467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DBMS  - DataBase Management System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7855" y="1288472"/>
            <a:ext cx="507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 DB</a:t>
            </a:r>
            <a:r>
              <a:rPr lang="ko-KR" altLang="en-US" smtClean="0"/>
              <a:t>를 관리</a:t>
            </a:r>
            <a:r>
              <a:rPr lang="en-US" altLang="ko-KR" smtClean="0"/>
              <a:t>(Management)</a:t>
            </a:r>
            <a:r>
              <a:rPr lang="ko-KR" altLang="en-US" smtClean="0"/>
              <a:t>하는 시스템</a:t>
            </a:r>
            <a:r>
              <a:rPr lang="en-US" altLang="ko-KR" smtClean="0"/>
              <a:t>(System)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85491" y="1657804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(DB</a:t>
            </a:r>
            <a:r>
              <a:rPr lang="ko-KR" altLang="en-US" smtClean="0">
                <a:solidFill>
                  <a:srgbClr val="FF0000"/>
                </a:solidFill>
              </a:rPr>
              <a:t>란 </a:t>
            </a:r>
            <a:r>
              <a:rPr lang="en-US" altLang="ko-KR" smtClean="0">
                <a:solidFill>
                  <a:srgbClr val="FF0000"/>
                </a:solidFill>
              </a:rPr>
              <a:t>table</a:t>
            </a:r>
            <a:r>
              <a:rPr lang="ko-KR" altLang="en-US" smtClean="0">
                <a:solidFill>
                  <a:srgbClr val="FF0000"/>
                </a:solidFill>
              </a:rPr>
              <a:t>들이 모여서 이루는 데이터 단위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7855" y="2286000"/>
            <a:ext cx="547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 db</a:t>
            </a:r>
            <a:r>
              <a:rPr lang="ko-KR" altLang="en-US" smtClean="0"/>
              <a:t>관리란 </a:t>
            </a:r>
            <a:r>
              <a:rPr lang="en-US" altLang="ko-KR" smtClean="0"/>
              <a:t>db</a:t>
            </a:r>
            <a:r>
              <a:rPr lang="ko-KR" altLang="en-US" smtClean="0"/>
              <a:t>의 유지보수 </a:t>
            </a:r>
            <a:r>
              <a:rPr lang="en-US" altLang="ko-KR" smtClean="0"/>
              <a:t>(</a:t>
            </a:r>
            <a:r>
              <a:rPr lang="ko-KR" altLang="en-US" smtClean="0"/>
              <a:t>검색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r>
              <a:rPr lang="en-US" altLang="ko-KR" smtClean="0"/>
              <a:t>, </a:t>
            </a:r>
            <a:r>
              <a:rPr lang="ko-KR" altLang="en-US" smtClean="0"/>
              <a:t>추가</a:t>
            </a:r>
            <a:r>
              <a:rPr lang="en-US" altLang="ko-KR" smtClean="0"/>
              <a:t>, </a:t>
            </a:r>
            <a:r>
              <a:rPr lang="ko-KR" altLang="en-US" smtClean="0"/>
              <a:t>수정</a:t>
            </a:r>
            <a:r>
              <a:rPr lang="en-US" altLang="ko-KR" smtClean="0"/>
              <a:t>) 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85491" y="2655332"/>
            <a:ext cx="465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(CRUD ( Create , Retrieve, Update, Delete))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7302" y="3283528"/>
            <a:ext cx="7802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/>
              <a:t>대량 데이터를 처리하는 시스템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다양한 자료구조와 검색구조 </a:t>
            </a:r>
            <a:r>
              <a:rPr lang="en-US" altLang="ko-KR" smtClean="0"/>
              <a:t>(</a:t>
            </a:r>
            <a:r>
              <a:rPr lang="ko-KR" altLang="en-US" smtClean="0"/>
              <a:t>소팅</a:t>
            </a:r>
            <a:r>
              <a:rPr lang="en-US" altLang="ko-KR" smtClean="0"/>
              <a:t>, </a:t>
            </a:r>
            <a:r>
              <a:rPr lang="ko-KR" altLang="en-US" smtClean="0"/>
              <a:t>인덱싱</a:t>
            </a:r>
            <a:r>
              <a:rPr lang="en-US" altLang="ko-KR" smtClean="0"/>
              <a:t>, …) </a:t>
            </a:r>
            <a:r>
              <a:rPr lang="ko-KR" altLang="en-US" smtClean="0"/>
              <a:t>사용해 </a:t>
            </a:r>
            <a:r>
              <a:rPr lang="en-US" altLang="ko-KR" smtClean="0"/>
              <a:t>“</a:t>
            </a:r>
            <a:r>
              <a:rPr lang="ko-KR" altLang="en-US" smtClean="0"/>
              <a:t>빠른</a:t>
            </a:r>
            <a:r>
              <a:rPr lang="en-US" altLang="ko-KR" smtClean="0"/>
              <a:t>“ </a:t>
            </a:r>
            <a:r>
              <a:rPr lang="ko-KR" altLang="en-US" smtClean="0"/>
              <a:t>검색 가능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CRUD ???   R &gt;&gt;&gt;&gt;&gt;&gt;&gt;&gt;&gt;&gt;CUD</a:t>
            </a:r>
          </a:p>
          <a:p>
            <a:pPr marL="285750" indent="-285750">
              <a:buFontTx/>
              <a:buChar char="-"/>
            </a:pPr>
            <a:r>
              <a:rPr lang="ko-KR" altLang="en-US" smtClean="0"/>
              <a:t>검색에 최적화 하는 작업이 가장 중요한 일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80737" y="4927387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자료구조</a:t>
            </a:r>
            <a:r>
              <a:rPr lang="en-US" altLang="ko-KR" smtClean="0"/>
              <a:t>, </a:t>
            </a:r>
            <a:r>
              <a:rPr lang="ko-KR" altLang="en-US" smtClean="0"/>
              <a:t>파일처리론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1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490" y="376387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인덱스</a:t>
            </a:r>
            <a:r>
              <a:rPr lang="en-US" altLang="ko-KR" smtClean="0"/>
              <a:t>(Index)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15508" y="42466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인덱스의 종류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15508" y="4757250"/>
            <a:ext cx="275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이진검색 </a:t>
            </a:r>
            <a:r>
              <a:rPr lang="en-US" altLang="ko-KR" smtClean="0"/>
              <a:t>(Binary Search)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8720" y="997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정렬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15508" y="1480250"/>
            <a:ext cx="756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정렬 되어 있지 않은 데이터중 원하는 것을 찾을 확률 </a:t>
            </a:r>
            <a:r>
              <a:rPr lang="en-US" altLang="ko-KR" smtClean="0"/>
              <a:t>(</a:t>
            </a:r>
            <a:r>
              <a:rPr lang="ko-KR" altLang="en-US" smtClean="0"/>
              <a:t>데이터의 절반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46168" y="1992976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최선 </a:t>
            </a:r>
            <a:r>
              <a:rPr lang="en-US" altLang="ko-KR" smtClean="0"/>
              <a:t>: 1 ,  </a:t>
            </a:r>
            <a:r>
              <a:rPr lang="ko-KR" altLang="en-US" smtClean="0"/>
              <a:t>최악 </a:t>
            </a:r>
            <a:r>
              <a:rPr lang="en-US" altLang="ko-KR" smtClean="0"/>
              <a:t>:  N  ===  </a:t>
            </a:r>
            <a:r>
              <a:rPr lang="ko-KR" altLang="en-US" smtClean="0"/>
              <a:t>평균 </a:t>
            </a:r>
            <a:r>
              <a:rPr lang="en-US" altLang="ko-KR" smtClean="0"/>
              <a:t>: N/2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65138" y="2842953"/>
            <a:ext cx="726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이런것 을 방지하기 위해 정렬이 필요 </a:t>
            </a:r>
            <a:r>
              <a:rPr lang="en-US" altLang="ko-KR" smtClean="0"/>
              <a:t>(</a:t>
            </a:r>
            <a:r>
              <a:rPr lang="ko-KR" altLang="en-US" smtClean="0"/>
              <a:t>퀵정렬 </a:t>
            </a:r>
            <a:r>
              <a:rPr lang="en-US" altLang="ko-KR" smtClean="0"/>
              <a:t>/ </a:t>
            </a:r>
            <a:r>
              <a:rPr lang="ko-KR" altLang="en-US" smtClean="0"/>
              <a:t>힙정렬</a:t>
            </a:r>
            <a:r>
              <a:rPr lang="en-US" altLang="ko-KR" smtClean="0"/>
              <a:t>) </a:t>
            </a:r>
            <a:r>
              <a:rPr lang="ko-KR" altLang="en-US" smtClean="0"/>
              <a:t>주로 사용</a:t>
            </a: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904509" y="4480560"/>
            <a:ext cx="6700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7703" y="485878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346873" y="4757250"/>
            <a:ext cx="47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z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800291" y="4069973"/>
            <a:ext cx="5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test</a:t>
            </a: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8329353" y="4246602"/>
            <a:ext cx="8312" cy="51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75038" y="480654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sample</a:t>
            </a: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901054" y="4133211"/>
            <a:ext cx="0" cy="67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9958" y="4928278"/>
            <a:ext cx="62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year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15508" y="5571959"/>
            <a:ext cx="922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1,000</a:t>
            </a:r>
            <a:r>
              <a:rPr lang="ko-KR" altLang="en-US" smtClean="0"/>
              <a:t>개의 데이터중 원하는 데이터를 찾을 때 최대 검색 수   </a:t>
            </a:r>
            <a:r>
              <a:rPr lang="en-US" altLang="ko-KR" smtClean="0"/>
              <a:t>2</a:t>
            </a:r>
            <a:r>
              <a:rPr lang="ko-KR" altLang="en-US" smtClean="0"/>
              <a:t>의</a:t>
            </a:r>
            <a:r>
              <a:rPr lang="en-US" altLang="ko-KR" smtClean="0"/>
              <a:t>n</a:t>
            </a:r>
            <a:r>
              <a:rPr lang="ko-KR" altLang="en-US" smtClean="0"/>
              <a:t>승 </a:t>
            </a:r>
            <a:r>
              <a:rPr lang="en-US" altLang="ko-KR" smtClean="0"/>
              <a:t>&gt; 1000    (n = 10)</a:t>
            </a:r>
          </a:p>
          <a:p>
            <a:r>
              <a:rPr lang="ko-KR" altLang="en-US" smtClean="0"/>
              <a:t>이론적으로 </a:t>
            </a:r>
            <a:r>
              <a:rPr lang="en-US" altLang="ko-KR" smtClean="0"/>
              <a:t>10</a:t>
            </a:r>
            <a:r>
              <a:rPr lang="ko-KR" altLang="en-US" smtClean="0"/>
              <a:t>번안에 찾을 수 있음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1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23454"/>
            <a:ext cx="10515600" cy="5453149"/>
          </a:xfrm>
        </p:spPr>
        <p:txBody>
          <a:bodyPr>
            <a:normAutofit/>
          </a:bodyPr>
          <a:lstStyle/>
          <a:p>
            <a:r>
              <a:rPr lang="en-US" altLang="ko-KR" smtClean="0"/>
              <a:t>DBMS</a:t>
            </a:r>
            <a:r>
              <a:rPr lang="ko-KR" altLang="en-US" smtClean="0"/>
              <a:t>의 종류</a:t>
            </a:r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ko-KR" altLang="en-US" smtClean="0"/>
              <a:t>계층형 데이터베이스</a:t>
            </a:r>
            <a:endParaRPr lang="en-US" altLang="ko-KR" smtClean="0"/>
          </a:p>
          <a:p>
            <a:pPr lvl="1"/>
            <a:r>
              <a:rPr lang="ko-KR" altLang="en-US" smtClean="0"/>
              <a:t>네트워크형 데이터베이스</a:t>
            </a:r>
            <a:endParaRPr lang="en-US" altLang="ko-KR" smtClean="0"/>
          </a:p>
          <a:p>
            <a:pPr lvl="1"/>
            <a:r>
              <a:rPr lang="ko-KR" altLang="en-US" b="1" smtClean="0"/>
              <a:t>관계형 데이터베이스 </a:t>
            </a:r>
            <a:r>
              <a:rPr lang="en-US" altLang="ko-KR" b="1" smtClean="0"/>
              <a:t>(RDBMS)</a:t>
            </a:r>
          </a:p>
          <a:p>
            <a:pPr lvl="2"/>
            <a:r>
              <a:rPr lang="ko-KR" altLang="en-US" b="1" smtClean="0"/>
              <a:t>테이블 기반의 </a:t>
            </a:r>
            <a:r>
              <a:rPr lang="en-US" altLang="ko-KR" b="1" smtClean="0"/>
              <a:t>dbms</a:t>
            </a:r>
          </a:p>
          <a:p>
            <a:pPr lvl="2"/>
            <a:r>
              <a:rPr lang="ko-KR" altLang="en-US" b="1" smtClean="0"/>
              <a:t>테이블 </a:t>
            </a:r>
            <a:r>
              <a:rPr lang="en-US" altLang="ko-KR" b="1" smtClean="0"/>
              <a:t>– </a:t>
            </a:r>
            <a:r>
              <a:rPr lang="ko-KR" altLang="en-US" b="1" smtClean="0"/>
              <a:t>컬럼 형태의 데이터 저장방식</a:t>
            </a:r>
            <a:endParaRPr lang="en-US" altLang="ko-KR" b="1" smtClean="0"/>
          </a:p>
          <a:p>
            <a:pPr lvl="2"/>
            <a:r>
              <a:rPr lang="ko-KR" altLang="en-US" b="1" smtClean="0"/>
              <a:t>테이블과 테이블의 연관관계</a:t>
            </a:r>
            <a:r>
              <a:rPr lang="en-US" altLang="ko-KR" b="1" smtClean="0"/>
              <a:t>(</a:t>
            </a:r>
            <a:r>
              <a:rPr lang="ko-KR" altLang="en-US" b="1" smtClean="0"/>
              <a:t>외래키</a:t>
            </a:r>
            <a:r>
              <a:rPr lang="en-US" altLang="ko-KR" b="1" smtClean="0"/>
              <a:t>)</a:t>
            </a:r>
            <a:r>
              <a:rPr lang="ko-KR" altLang="en-US" b="1" smtClean="0"/>
              <a:t>를 이용해 필요한 정보를 구한다</a:t>
            </a:r>
            <a:r>
              <a:rPr lang="en-US" altLang="ko-KR" b="1" smtClean="0"/>
              <a:t>.</a:t>
            </a:r>
          </a:p>
          <a:p>
            <a:pPr lvl="2"/>
            <a:r>
              <a:rPr lang="ko-KR" altLang="en-US" b="1" smtClean="0"/>
              <a:t>모델링은 </a:t>
            </a:r>
            <a:r>
              <a:rPr lang="en-US" altLang="ko-KR" b="1" smtClean="0"/>
              <a:t>E-R(Entity Relationship) </a:t>
            </a:r>
            <a:r>
              <a:rPr lang="ko-KR" altLang="en-US" b="1" smtClean="0"/>
              <a:t>모델을 사용</a:t>
            </a:r>
            <a:endParaRPr lang="en-US" altLang="ko-KR" b="1" smtClean="0"/>
          </a:p>
          <a:p>
            <a:pPr lvl="2"/>
            <a:endParaRPr lang="en-US" altLang="ko-KR" b="1" smtClean="0"/>
          </a:p>
          <a:p>
            <a:pPr lvl="1"/>
            <a:r>
              <a:rPr lang="ko-KR" altLang="en-US" smtClean="0"/>
              <a:t>객체지향 데이터베이스</a:t>
            </a:r>
            <a:endParaRPr lang="en-US" altLang="ko-KR" smtClean="0"/>
          </a:p>
          <a:p>
            <a:pPr lvl="1"/>
            <a:r>
              <a:rPr lang="ko-KR" altLang="en-US" smtClean="0"/>
              <a:t>객체관</a:t>
            </a:r>
            <a:r>
              <a:rPr lang="ko-KR" altLang="en-US"/>
              <a:t>계</a:t>
            </a:r>
            <a:r>
              <a:rPr lang="ko-KR" altLang="en-US" smtClean="0"/>
              <a:t>형 데이터베이스</a:t>
            </a:r>
            <a:r>
              <a:rPr lang="en-US" altLang="ko-KR" smtClean="0"/>
              <a:t>(ORDEMS)</a:t>
            </a:r>
          </a:p>
          <a:p>
            <a:pPr lvl="1"/>
            <a:r>
              <a:rPr lang="en-US" altLang="ko-KR" b="1" smtClean="0"/>
              <a:t>NoSQL (Not Only SQL)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080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RDBMS</a:t>
            </a:r>
            <a:r>
              <a:rPr lang="ko-KR" altLang="en-US" smtClean="0"/>
              <a:t>의 특징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데이터를 테이블 단위로 관리 </a:t>
            </a:r>
            <a:endParaRPr lang="en-US" altLang="ko-KR" smtClean="0"/>
          </a:p>
          <a:p>
            <a:pPr lvl="1"/>
            <a:r>
              <a:rPr lang="ko-KR" altLang="en-US" smtClean="0"/>
              <a:t>하나의 테이블은 여러 개의 컬럼으로 구성됨</a:t>
            </a:r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테이블끼리의 중복정보는 최소화시킴</a:t>
            </a:r>
            <a:endParaRPr lang="en-US" altLang="ko-KR" smtClean="0"/>
          </a:p>
          <a:p>
            <a:pPr lvl="1"/>
            <a:r>
              <a:rPr lang="ko-KR" altLang="en-US" smtClean="0"/>
              <a:t>동일한 데이터가 여러군데 중복되어 존재하면 데이터의 수정시 문제 발생 확률이 높아짐</a:t>
            </a:r>
            <a:endParaRPr lang="en-US" altLang="ko-KR" smtClean="0"/>
          </a:p>
          <a:p>
            <a:pPr lvl="1"/>
            <a:r>
              <a:rPr lang="ko-KR" altLang="en-US" smtClean="0"/>
              <a:t>정규화</a:t>
            </a:r>
            <a:r>
              <a:rPr lang="en-US" altLang="ko-KR" smtClean="0"/>
              <a:t>(Normalize =&gt; </a:t>
            </a:r>
            <a:r>
              <a:rPr lang="ko-KR" altLang="en-US" smtClean="0"/>
              <a:t>정규형</a:t>
            </a:r>
            <a:r>
              <a:rPr lang="en-US" altLang="ko-KR" smtClean="0"/>
              <a:t>)</a:t>
            </a:r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사용방식</a:t>
            </a:r>
            <a:endParaRPr lang="en-US" altLang="ko-KR" smtClean="0"/>
          </a:p>
          <a:p>
            <a:pPr lvl="1"/>
            <a:r>
              <a:rPr lang="ko-KR" altLang="en-US" smtClean="0"/>
              <a:t>여러 테이블을 합쳐 큰 테이블을 생성</a:t>
            </a:r>
            <a:r>
              <a:rPr lang="en-US" altLang="ko-KR" smtClean="0"/>
              <a:t>(Join)</a:t>
            </a:r>
            <a:r>
              <a:rPr lang="ko-KR" altLang="en-US" smtClean="0"/>
              <a:t>해서 필요한 정보를 찾아내는 방식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0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RDBMS </a:t>
            </a:r>
            <a:r>
              <a:rPr lang="ko-KR" altLang="en-US" sz="2400" b="1" smtClean="0"/>
              <a:t>기본용어 </a:t>
            </a:r>
            <a:endParaRPr lang="ko-KR" altLang="en-US" sz="2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31026"/>
            <a:ext cx="10515600" cy="5453149"/>
          </a:xfrm>
        </p:spPr>
        <p:txBody>
          <a:bodyPr>
            <a:normAutofit lnSpcReduction="10000"/>
          </a:bodyPr>
          <a:lstStyle/>
          <a:p>
            <a:r>
              <a:rPr lang="ko-KR" altLang="en-US" sz="1800" smtClean="0"/>
              <a:t>스키마  </a:t>
            </a:r>
            <a:r>
              <a:rPr lang="en-US" altLang="ko-KR" sz="1800" smtClean="0"/>
              <a:t>- Database, </a:t>
            </a:r>
            <a:r>
              <a:rPr lang="ko-KR" altLang="en-US" sz="1800" smtClean="0"/>
              <a:t>테이블의 정의 내역</a:t>
            </a:r>
            <a:endParaRPr lang="en-US" altLang="ko-KR" sz="1800" smtClean="0"/>
          </a:p>
          <a:p>
            <a:endParaRPr lang="en-US" altLang="ko-KR" sz="1800" smtClean="0"/>
          </a:p>
          <a:p>
            <a:r>
              <a:rPr lang="en-US" altLang="ko-KR" sz="1800" smtClean="0"/>
              <a:t>SQL </a:t>
            </a:r>
            <a:r>
              <a:rPr lang="ko-KR" altLang="en-US" sz="1800" smtClean="0"/>
              <a:t>쿼리 </a:t>
            </a:r>
            <a:r>
              <a:rPr lang="en-US" altLang="ko-KR" sz="1800" smtClean="0"/>
              <a:t>(SQL Query) </a:t>
            </a:r>
          </a:p>
          <a:p>
            <a:pPr lvl="1"/>
            <a:r>
              <a:rPr lang="ko-KR" altLang="en-US" sz="1800" smtClean="0"/>
              <a:t>관계형 </a:t>
            </a:r>
            <a:r>
              <a:rPr lang="en-US" altLang="ko-KR" sz="1800" smtClean="0"/>
              <a:t>DBMS</a:t>
            </a:r>
            <a:r>
              <a:rPr lang="ko-KR" altLang="en-US" sz="1800" smtClean="0"/>
              <a:t>를 사용하는 전용 질의언어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대소문자 가리지 않음</a:t>
            </a:r>
            <a:endParaRPr lang="en-US" altLang="ko-KR" sz="1800" smtClean="0"/>
          </a:p>
          <a:p>
            <a:pPr lvl="1"/>
            <a:endParaRPr lang="en-US" altLang="ko-KR" sz="1800" smtClean="0"/>
          </a:p>
          <a:p>
            <a:r>
              <a:rPr lang="ko-KR" altLang="en-US" sz="1800" smtClean="0"/>
              <a:t>기본키 </a:t>
            </a:r>
            <a:r>
              <a:rPr lang="en-US" altLang="ko-KR" sz="1800" smtClean="0"/>
              <a:t>(Primary Key: PK)</a:t>
            </a:r>
          </a:p>
          <a:p>
            <a:pPr lvl="1"/>
            <a:r>
              <a:rPr lang="ko-KR" altLang="en-US" sz="1600" smtClean="0"/>
              <a:t>테이블에서 하나의 레코드를 지정할 수 있는 하나 이상의 컬럼집합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중복</a:t>
            </a:r>
            <a:r>
              <a:rPr lang="en-US" altLang="ko-KR" sz="1600" smtClean="0"/>
              <a:t>(x), Null(x) </a:t>
            </a:r>
            <a:endParaRPr lang="en-US" altLang="ko-KR" sz="1600"/>
          </a:p>
          <a:p>
            <a:pPr lvl="1"/>
            <a:endParaRPr lang="en-US" altLang="ko-KR" sz="1600" smtClean="0"/>
          </a:p>
          <a:p>
            <a:r>
              <a:rPr lang="ko-KR" altLang="en-US" sz="1800" smtClean="0"/>
              <a:t>외래키 </a:t>
            </a:r>
            <a:r>
              <a:rPr lang="en-US" altLang="ko-KR" sz="1800" smtClean="0"/>
              <a:t>(Foreign Key: FK) – </a:t>
            </a:r>
            <a:r>
              <a:rPr lang="ko-KR" altLang="en-US" sz="1800" smtClean="0"/>
              <a:t>어떤 테이블의 기본키가 다른 테이블의 컬럼에 들어 있을 경우</a:t>
            </a:r>
            <a:endParaRPr lang="en-US" altLang="ko-KR" sz="1800" smtClean="0"/>
          </a:p>
          <a:p>
            <a:endParaRPr lang="en-US" altLang="ko-KR" sz="1800" smtClean="0"/>
          </a:p>
          <a:p>
            <a:r>
              <a:rPr lang="ko-KR" altLang="en-US" sz="1800" smtClean="0"/>
              <a:t>테이블 </a:t>
            </a:r>
            <a:r>
              <a:rPr lang="en-US" altLang="ko-KR" sz="1800" smtClean="0"/>
              <a:t>(Table) – </a:t>
            </a:r>
            <a:r>
              <a:rPr lang="ko-KR" altLang="en-US" sz="1800" smtClean="0"/>
              <a:t>정보들의 묶음 단위</a:t>
            </a:r>
            <a:endParaRPr lang="en-US" altLang="ko-KR" sz="1800" smtClean="0"/>
          </a:p>
          <a:p>
            <a:r>
              <a:rPr lang="ko-KR" altLang="en-US" sz="1800" smtClean="0"/>
              <a:t>컬럼 </a:t>
            </a:r>
            <a:r>
              <a:rPr lang="en-US" altLang="ko-KR" sz="1800" smtClean="0"/>
              <a:t>(Column) – </a:t>
            </a:r>
            <a:r>
              <a:rPr lang="ko-KR" altLang="en-US" sz="1800" smtClean="0"/>
              <a:t>테이블을 구성하는 정보들 </a:t>
            </a:r>
            <a:r>
              <a:rPr lang="en-US" altLang="ko-KR" sz="1800" smtClean="0"/>
              <a:t>(</a:t>
            </a:r>
            <a:r>
              <a:rPr lang="ko-KR" altLang="en-US" sz="1800" smtClean="0"/>
              <a:t>학생테이블 </a:t>
            </a:r>
            <a:r>
              <a:rPr lang="en-US" altLang="ko-KR" sz="1800" smtClean="0"/>
              <a:t>– </a:t>
            </a:r>
            <a:r>
              <a:rPr lang="ko-KR" altLang="en-US" sz="1800" smtClean="0"/>
              <a:t>이름</a:t>
            </a:r>
            <a:r>
              <a:rPr lang="en-US" altLang="ko-KR" sz="1800" smtClean="0"/>
              <a:t>, </a:t>
            </a:r>
            <a:r>
              <a:rPr lang="ko-KR" altLang="en-US" sz="1800" smtClean="0"/>
              <a:t>주소</a:t>
            </a:r>
            <a:r>
              <a:rPr lang="en-US" altLang="ko-KR" sz="1800" smtClean="0"/>
              <a:t>, </a:t>
            </a:r>
            <a:r>
              <a:rPr lang="ko-KR" altLang="en-US" sz="1800" smtClean="0"/>
              <a:t>전화번호</a:t>
            </a:r>
            <a:r>
              <a:rPr lang="en-US" altLang="ko-KR" sz="1800" smtClean="0"/>
              <a:t>, </a:t>
            </a:r>
            <a:r>
              <a:rPr lang="ko-KR" altLang="en-US" sz="1800" smtClean="0"/>
              <a:t>나이</a:t>
            </a:r>
            <a:r>
              <a:rPr lang="en-US" altLang="ko-KR" sz="1800" smtClean="0"/>
              <a:t>…)</a:t>
            </a:r>
          </a:p>
          <a:p>
            <a:r>
              <a:rPr lang="ko-KR" altLang="en-US" sz="1800" smtClean="0"/>
              <a:t>레코드 </a:t>
            </a:r>
            <a:r>
              <a:rPr lang="en-US" altLang="ko-KR" sz="1800" smtClean="0"/>
              <a:t>(Record) – </a:t>
            </a:r>
            <a:r>
              <a:rPr lang="ko-KR" altLang="en-US" sz="1800" smtClean="0"/>
              <a:t>테이블에 들어 있는 여러가지 인스턴스 하나하나를 지정 </a:t>
            </a:r>
            <a:endParaRPr lang="en-US" altLang="ko-KR" sz="1800" smtClean="0"/>
          </a:p>
          <a:p>
            <a:r>
              <a:rPr lang="ko-KR" altLang="en-US" sz="1800" smtClean="0"/>
              <a:t>도메인값 </a:t>
            </a:r>
            <a:r>
              <a:rPr lang="en-US" altLang="ko-KR" sz="1800" smtClean="0"/>
              <a:t>(Domain Value) – </a:t>
            </a:r>
            <a:r>
              <a:rPr lang="ko-KR" altLang="en-US" sz="1800" smtClean="0"/>
              <a:t>각 컬럼에서 나올 수 있는 후보 값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9580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65018"/>
            <a:ext cx="10882745" cy="5511945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show databases;   =&gt; </a:t>
            </a:r>
            <a:r>
              <a:rPr lang="ko-KR" altLang="en-US" smtClean="0"/>
              <a:t>유</a:t>
            </a:r>
            <a:r>
              <a:rPr lang="en-US" altLang="ko-KR" smtClean="0"/>
              <a:t> </a:t>
            </a:r>
            <a:r>
              <a:rPr lang="ko-KR" altLang="en-US" smtClean="0"/>
              <a:t>리스트 표시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use </a:t>
            </a:r>
            <a:r>
              <a:rPr lang="ko-KR" altLang="en-US" smtClean="0"/>
              <a:t>데이터베이스이름</a:t>
            </a:r>
            <a:r>
              <a:rPr lang="en-US" altLang="ko-KR" smtClean="0"/>
              <a:t>;  =&gt; </a:t>
            </a:r>
            <a:r>
              <a:rPr lang="ko-KR" altLang="en-US" smtClean="0"/>
              <a:t>선택한 데이터베이스를 사용한다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show tables;  =&gt; </a:t>
            </a:r>
            <a:r>
              <a:rPr lang="ko-KR" altLang="en-US" smtClean="0"/>
              <a:t>선택한 데이터베이스안에 있는 테이블을 표시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desc </a:t>
            </a:r>
            <a:r>
              <a:rPr lang="ko-KR" altLang="en-US" smtClean="0"/>
              <a:t>테이블이름 </a:t>
            </a:r>
            <a:r>
              <a:rPr lang="en-US" altLang="ko-KR" smtClean="0"/>
              <a:t>=&gt; </a:t>
            </a:r>
            <a:r>
              <a:rPr lang="ko-KR" altLang="en-US" smtClean="0"/>
              <a:t>선택한 테이블의 구조를 표시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select * from </a:t>
            </a:r>
            <a:r>
              <a:rPr lang="ko-KR" altLang="en-US" smtClean="0"/>
              <a:t>테이블이름 </a:t>
            </a:r>
            <a:r>
              <a:rPr lang="en-US" altLang="ko-KR" smtClean="0"/>
              <a:t>=&gt; </a:t>
            </a:r>
            <a:r>
              <a:rPr lang="ko-KR" altLang="en-US" smtClean="0"/>
              <a:t>선택한 테이블의 내용을 표시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quit </a:t>
            </a:r>
            <a:r>
              <a:rPr lang="ko-KR" altLang="en-US" smtClean="0"/>
              <a:t>또는 </a:t>
            </a:r>
            <a:r>
              <a:rPr lang="en-US" altLang="ko-KR" smtClean="0"/>
              <a:t>exit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접속 종료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0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436</Words>
  <Application>Microsoft Office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RDBMS의 특징</vt:lpstr>
      <vt:lpstr>RDBMS 기본용어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i7E--047</dc:creator>
  <cp:lastModifiedBy>i7E--047</cp:lastModifiedBy>
  <cp:revision>8</cp:revision>
  <dcterms:created xsi:type="dcterms:W3CDTF">2023-08-07T05:29:42Z</dcterms:created>
  <dcterms:modified xsi:type="dcterms:W3CDTF">2023-08-07T06:49:19Z</dcterms:modified>
</cp:coreProperties>
</file>