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su" initials="M" lastIdx="1" clrIdx="0">
    <p:extLst>
      <p:ext uri="{19B8F6BF-5375-455C-9EA6-DF929625EA0E}">
        <p15:presenceInfo xmlns:p15="http://schemas.microsoft.com/office/powerpoint/2012/main" userId="Mins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8A5AE80-A3FB-4E0E-B6A4-9E7D6884C786}"/>
              </a:ext>
            </a:extLst>
          </p:cNvPr>
          <p:cNvSpPr/>
          <p:nvPr/>
        </p:nvSpPr>
        <p:spPr>
          <a:xfrm>
            <a:off x="0" y="0"/>
            <a:ext cx="12192000" cy="3016884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27EB6E-B629-43AA-8C00-1C138E3B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2D </a:t>
            </a:r>
            <a:r>
              <a:rPr lang="ko-KR" altLang="en-US" sz="7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 프로그래밍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630C2A1-432D-451C-9EEE-2F9B46B371C9}"/>
              </a:ext>
            </a:extLst>
          </p:cNvPr>
          <p:cNvSpPr txBox="1">
            <a:spLocks/>
          </p:cNvSpPr>
          <p:nvPr/>
        </p:nvSpPr>
        <p:spPr>
          <a:xfrm>
            <a:off x="845127" y="1691322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-1</a:t>
            </a:r>
            <a:r>
              <a:rPr lang="ko-KR" altLang="en-US" dirty="0"/>
              <a:t>차 프로젝트 발표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447E222-3B4B-48D9-961E-26E2B2474B80}"/>
              </a:ext>
            </a:extLst>
          </p:cNvPr>
          <p:cNvSpPr txBox="1">
            <a:spLocks/>
          </p:cNvSpPr>
          <p:nvPr/>
        </p:nvSpPr>
        <p:spPr>
          <a:xfrm>
            <a:off x="8779452" y="5933121"/>
            <a:ext cx="3412548" cy="924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2013182024 </a:t>
            </a:r>
            <a:r>
              <a:rPr lang="ko-KR" altLang="en-US" sz="3000" dirty="0"/>
              <a:t>송민수</a:t>
            </a:r>
          </a:p>
        </p:txBody>
      </p:sp>
    </p:spTree>
    <p:extLst>
      <p:ext uri="{BB962C8B-B14F-4D97-AF65-F5344CB8AC3E}">
        <p14:creationId xmlns:p14="http://schemas.microsoft.com/office/powerpoint/2010/main" val="10563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5CFFD-175D-4796-A590-188CBF56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654F5-265E-488B-A2B6-D4C6CE83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게임 컨셉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예상 게임 실행 흐름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개발 범위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상세 개발 일정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195295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B1B9F-A2B0-4660-ABE2-36A39297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1A411-08AF-4BA7-9EAD-C936B30AE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691323"/>
            <a:ext cx="6096000" cy="2672860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화살</a:t>
            </a:r>
            <a:r>
              <a:rPr lang="ko-KR" altLang="en-US" dirty="0"/>
              <a:t>을 쏘고</a:t>
            </a:r>
            <a:r>
              <a:rPr lang="en-US" altLang="ko-KR" dirty="0"/>
              <a:t>, </a:t>
            </a:r>
            <a:r>
              <a:rPr lang="ko-KR" altLang="en-US" dirty="0"/>
              <a:t>맞춰서 </a:t>
            </a:r>
            <a:r>
              <a:rPr lang="ko-KR" altLang="en-US" b="1" dirty="0">
                <a:solidFill>
                  <a:srgbClr val="FF0000"/>
                </a:solidFill>
              </a:rPr>
              <a:t>사랑</a:t>
            </a:r>
            <a:r>
              <a:rPr lang="ko-KR" altLang="en-US" dirty="0"/>
              <a:t>에 빠진다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D57AEBA-0BAA-4EEF-A589-30CFDEF58B2F}"/>
              </a:ext>
            </a:extLst>
          </p:cNvPr>
          <p:cNvSpPr txBox="1">
            <a:spLocks/>
          </p:cNvSpPr>
          <p:nvPr/>
        </p:nvSpPr>
        <p:spPr>
          <a:xfrm>
            <a:off x="7067549" y="1219201"/>
            <a:ext cx="4914899" cy="5372100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500" dirty="0"/>
          </a:p>
          <a:p>
            <a:pPr marL="0" indent="0">
              <a:buNone/>
            </a:pPr>
            <a:r>
              <a:rPr lang="ko-KR" altLang="en-US" sz="3500" dirty="0"/>
              <a:t>제목</a:t>
            </a:r>
            <a:r>
              <a:rPr lang="en-US" altLang="ko-KR" sz="3500" dirty="0"/>
              <a:t>:</a:t>
            </a:r>
            <a:r>
              <a:rPr lang="ko-KR" altLang="en-US" sz="3500" dirty="0"/>
              <a:t>큐피드의 화살</a:t>
            </a:r>
            <a:endParaRPr lang="en-US" altLang="ko-KR" sz="3500" dirty="0"/>
          </a:p>
          <a:p>
            <a:pPr marL="0" indent="0">
              <a:buNone/>
            </a:pPr>
            <a:r>
              <a:rPr lang="en-US" altLang="ko-KR" sz="3500" dirty="0"/>
              <a:t>(</a:t>
            </a:r>
            <a:r>
              <a:rPr lang="ko-KR" altLang="en-US" sz="3500" dirty="0"/>
              <a:t>가칭</a:t>
            </a:r>
            <a:r>
              <a:rPr lang="en-US" altLang="ko-KR" sz="3500" dirty="0"/>
              <a:t>)</a:t>
            </a:r>
          </a:p>
          <a:p>
            <a:pPr marL="0" indent="0">
              <a:buNone/>
            </a:pPr>
            <a:endParaRPr lang="en-US" altLang="ko-KR" sz="35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3500" dirty="0" err="1"/>
              <a:t>앵그리버드</a:t>
            </a:r>
            <a:r>
              <a:rPr lang="ko-KR" altLang="en-US" sz="3500" dirty="0"/>
              <a:t> 방식</a:t>
            </a:r>
            <a:endParaRPr lang="en-US" altLang="ko-KR" sz="3500" dirty="0"/>
          </a:p>
          <a:p>
            <a:pPr marL="0" indent="0">
              <a:buNone/>
            </a:pPr>
            <a:endParaRPr lang="en-US" altLang="ko-KR" sz="35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3500" dirty="0"/>
              <a:t>마우스 드래그</a:t>
            </a:r>
            <a:r>
              <a:rPr lang="en-US" altLang="ko-KR" sz="3500" dirty="0"/>
              <a:t>&amp;</a:t>
            </a:r>
            <a:r>
              <a:rPr lang="ko-KR" altLang="en-US" sz="3500" dirty="0"/>
              <a:t>드롭으로 목표 맞추기</a:t>
            </a:r>
            <a:endParaRPr lang="en-US" altLang="ko-KR" sz="3500" dirty="0"/>
          </a:p>
          <a:p>
            <a:pPr marL="0" indent="0">
              <a:buNone/>
            </a:pPr>
            <a:endParaRPr lang="en-US" altLang="ko-KR" sz="3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endParaRPr lang="en-US" altLang="ko-KR" sz="3500" dirty="0"/>
          </a:p>
          <a:p>
            <a:pPr marL="0" indent="0">
              <a:buFont typeface="Wingdings 2" pitchFamily="18" charset="2"/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D94C1D-5F38-4072-81BD-145ECF8F7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601911"/>
            <a:ext cx="6096000" cy="3429000"/>
          </a:xfrm>
          <a:prstGeom prst="rect">
            <a:avLst/>
          </a:prstGeom>
        </p:spPr>
      </p:pic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F93FEC7E-C9EA-4C54-9073-FE4D66D95806}"/>
              </a:ext>
            </a:extLst>
          </p:cNvPr>
          <p:cNvSpPr/>
          <p:nvPr/>
        </p:nvSpPr>
        <p:spPr>
          <a:xfrm rot="2694033">
            <a:off x="1956339" y="3491715"/>
            <a:ext cx="530055" cy="1925994"/>
          </a:xfrm>
          <a:prstGeom prst="upDownArrow">
            <a:avLst>
              <a:gd name="adj1" fmla="val 296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B035A-D2AE-4800-B104-03F1264343B8}"/>
              </a:ext>
            </a:extLst>
          </p:cNvPr>
          <p:cNvSpPr txBox="1"/>
          <p:nvPr/>
        </p:nvSpPr>
        <p:spPr>
          <a:xfrm>
            <a:off x="1028700" y="3272111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마우스 드래그 </a:t>
            </a:r>
            <a:r>
              <a:rPr lang="en-US" altLang="ko-KR" b="1" dirty="0"/>
              <a:t>&amp; </a:t>
            </a:r>
            <a:r>
              <a:rPr lang="ko-KR" altLang="en-US" b="1" dirty="0"/>
              <a:t>드롭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206F9D-6789-4BEE-B272-0489E3F39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3111"/>
            <a:ext cx="1724889" cy="172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0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BAB68-0908-4959-8277-061B2089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실행 흐름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0D53DC-77EA-4781-A2D3-297F0E4DF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3" y="1691323"/>
            <a:ext cx="4501085" cy="30668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5D682A-4D58-4848-BA77-19A062735E46}"/>
              </a:ext>
            </a:extLst>
          </p:cNvPr>
          <p:cNvCxnSpPr>
            <a:cxnSpLocks/>
          </p:cNvCxnSpPr>
          <p:nvPr/>
        </p:nvCxnSpPr>
        <p:spPr>
          <a:xfrm flipH="1">
            <a:off x="1234309" y="3845340"/>
            <a:ext cx="8825" cy="31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ECD37A-B4BB-4BDA-A1CF-5BEA93967796}"/>
              </a:ext>
            </a:extLst>
          </p:cNvPr>
          <p:cNvSpPr txBox="1"/>
          <p:nvPr/>
        </p:nvSpPr>
        <p:spPr>
          <a:xfrm>
            <a:off x="584200" y="3066346"/>
            <a:ext cx="17981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드래그 </a:t>
            </a:r>
            <a:r>
              <a:rPr lang="en-US" altLang="ko-KR" dirty="0"/>
              <a:t>&amp; </a:t>
            </a:r>
            <a:r>
              <a:rPr lang="ko-KR" altLang="en-US" dirty="0"/>
              <a:t>드롭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B2040-99C9-40B8-BAA6-5BF481B96FFA}"/>
              </a:ext>
            </a:extLst>
          </p:cNvPr>
          <p:cNvSpPr txBox="1"/>
          <p:nvPr/>
        </p:nvSpPr>
        <p:spPr>
          <a:xfrm>
            <a:off x="936136" y="1732503"/>
            <a:ext cx="186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화살 수 </a:t>
            </a:r>
            <a:r>
              <a:rPr lang="en-US" altLang="ko-KR" dirty="0"/>
              <a:t>= </a:t>
            </a:r>
            <a:r>
              <a:rPr lang="ko-KR" altLang="en-US" dirty="0"/>
              <a:t>라이프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이 되면 패배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BF3891-8899-467E-974D-9935EBEB6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78" y="282176"/>
            <a:ext cx="4438649" cy="30777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AA04E3-FE15-49F0-9272-C59B3C279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78" y="3541231"/>
            <a:ext cx="4438649" cy="307339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7BF549-F2E2-4857-BBFE-6F890791A396}"/>
              </a:ext>
            </a:extLst>
          </p:cNvPr>
          <p:cNvSpPr txBox="1"/>
          <p:nvPr/>
        </p:nvSpPr>
        <p:spPr>
          <a:xfrm>
            <a:off x="8220074" y="3834403"/>
            <a:ext cx="242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화살 발사와 함께</a:t>
            </a:r>
            <a:r>
              <a:rPr lang="en-US" altLang="ko-KR" dirty="0"/>
              <a:t>, </a:t>
            </a:r>
            <a:r>
              <a:rPr lang="ko-KR" altLang="en-US" dirty="0"/>
              <a:t>카메라 이동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D26AA-71A4-4F2E-86AD-3F8314BBF33D}"/>
              </a:ext>
            </a:extLst>
          </p:cNvPr>
          <p:cNvSpPr txBox="1"/>
          <p:nvPr/>
        </p:nvSpPr>
        <p:spPr>
          <a:xfrm>
            <a:off x="7686675" y="485775"/>
            <a:ext cx="232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드래그 유지 동안</a:t>
            </a:r>
            <a:r>
              <a:rPr lang="en-US" altLang="ko-KR" dirty="0"/>
              <a:t>, </a:t>
            </a:r>
            <a:r>
              <a:rPr lang="ko-KR" altLang="en-US" dirty="0"/>
              <a:t>게이지가 상승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 =&gt; </a:t>
            </a:r>
            <a:r>
              <a:rPr lang="ko-KR" altLang="en-US" dirty="0"/>
              <a:t>게이지가 올라갈 수록 멀리 날라간다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310C6-00E1-4C78-836A-237AA7E227C8}"/>
              </a:ext>
            </a:extLst>
          </p:cNvPr>
          <p:cNvSpPr txBox="1"/>
          <p:nvPr/>
        </p:nvSpPr>
        <p:spPr>
          <a:xfrm>
            <a:off x="344453" y="5087700"/>
            <a:ext cx="5625811" cy="14773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피격지점이 장애물일 경우</a:t>
            </a:r>
            <a:r>
              <a:rPr lang="en-US" altLang="ko-KR" dirty="0"/>
              <a:t>, </a:t>
            </a:r>
            <a:r>
              <a:rPr lang="ko-KR" altLang="en-US" dirty="0"/>
              <a:t>화살 개체는 멈추고</a:t>
            </a:r>
            <a:r>
              <a:rPr lang="en-US" altLang="ko-KR" dirty="0"/>
              <a:t>, </a:t>
            </a:r>
            <a:r>
              <a:rPr lang="ko-KR" altLang="en-US" dirty="0"/>
              <a:t>라이프 차감</a:t>
            </a:r>
            <a:r>
              <a:rPr lang="en-US" altLang="ko-KR" dirty="0"/>
              <a:t>. (</a:t>
            </a:r>
            <a:r>
              <a:rPr lang="ko-KR" altLang="en-US" dirty="0"/>
              <a:t>패배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피격지점이 목표에 닿았을 때</a:t>
            </a:r>
            <a:r>
              <a:rPr lang="en-US" altLang="ko-KR" dirty="0"/>
              <a:t>, </a:t>
            </a:r>
            <a:r>
              <a:rPr lang="ko-KR" altLang="en-US" dirty="0"/>
              <a:t>하트 이펙트 출력과 함께 성공</a:t>
            </a:r>
            <a:r>
              <a:rPr lang="en-US" altLang="ko-KR" dirty="0"/>
              <a:t>! (</a:t>
            </a:r>
            <a:r>
              <a:rPr lang="ko-KR" altLang="en-US" dirty="0"/>
              <a:t>승리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C3F47F29-436F-4EBC-9360-B52968B58E4A}"/>
              </a:ext>
            </a:extLst>
          </p:cNvPr>
          <p:cNvSpPr/>
          <p:nvPr/>
        </p:nvSpPr>
        <p:spPr>
          <a:xfrm>
            <a:off x="4124324" y="3358947"/>
            <a:ext cx="334611" cy="353730"/>
          </a:xfrm>
          <a:prstGeom prst="hear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>
            <a:extLst>
              <a:ext uri="{FF2B5EF4-FFF2-40B4-BE49-F238E27FC236}">
                <a16:creationId xmlns:a16="http://schemas.microsoft.com/office/drawing/2014/main" id="{23EDDA89-A8E5-4022-BAA8-9F5978F7142C}"/>
              </a:ext>
            </a:extLst>
          </p:cNvPr>
          <p:cNvSpPr/>
          <p:nvPr/>
        </p:nvSpPr>
        <p:spPr>
          <a:xfrm>
            <a:off x="4124323" y="3518807"/>
            <a:ext cx="334611" cy="353730"/>
          </a:xfrm>
          <a:prstGeom prst="hear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하트 15">
            <a:extLst>
              <a:ext uri="{FF2B5EF4-FFF2-40B4-BE49-F238E27FC236}">
                <a16:creationId xmlns:a16="http://schemas.microsoft.com/office/drawing/2014/main" id="{E01F704C-2932-4F89-A558-35DE888FFA20}"/>
              </a:ext>
            </a:extLst>
          </p:cNvPr>
          <p:cNvSpPr/>
          <p:nvPr/>
        </p:nvSpPr>
        <p:spPr>
          <a:xfrm>
            <a:off x="4124325" y="3187501"/>
            <a:ext cx="334611" cy="353730"/>
          </a:xfrm>
          <a:prstGeom prst="hear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줄무늬가 있는 오른쪽 19">
            <a:extLst>
              <a:ext uri="{FF2B5EF4-FFF2-40B4-BE49-F238E27FC236}">
                <a16:creationId xmlns:a16="http://schemas.microsoft.com/office/drawing/2014/main" id="{139FEC00-62B2-4488-88B2-FABE0D0F1BE9}"/>
              </a:ext>
            </a:extLst>
          </p:cNvPr>
          <p:cNvSpPr/>
          <p:nvPr/>
        </p:nvSpPr>
        <p:spPr>
          <a:xfrm rot="19934857">
            <a:off x="5006891" y="1592850"/>
            <a:ext cx="1753833" cy="41411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으로 구부러짐 20">
            <a:extLst>
              <a:ext uri="{FF2B5EF4-FFF2-40B4-BE49-F238E27FC236}">
                <a16:creationId xmlns:a16="http://schemas.microsoft.com/office/drawing/2014/main" id="{45901156-6418-4175-8EC5-7734A5760AC1}"/>
              </a:ext>
            </a:extLst>
          </p:cNvPr>
          <p:cNvSpPr/>
          <p:nvPr/>
        </p:nvSpPr>
        <p:spPr>
          <a:xfrm>
            <a:off x="6275020" y="2022765"/>
            <a:ext cx="887780" cy="23587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81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06E2B-4816-4841-8256-6995B4D3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2BD948E-F98E-4620-A601-70739372A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58489"/>
              </p:ext>
            </p:extLst>
          </p:nvPr>
        </p:nvGraphicFramePr>
        <p:xfrm>
          <a:off x="845127" y="1691322"/>
          <a:ext cx="10515600" cy="5140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7805497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962373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89728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0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화살 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화살의 포물선 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장애물 객체에 충돌해서 튕겨 나가는 반사 화살 </a:t>
                      </a:r>
                      <a:r>
                        <a:rPr lang="en-US" altLang="ko-KR" sz="1700" dirty="0"/>
                        <a:t>(</a:t>
                      </a:r>
                      <a:r>
                        <a:rPr lang="ko-KR" altLang="en-US" sz="1700" dirty="0"/>
                        <a:t>반사횟수 </a:t>
                      </a:r>
                      <a:r>
                        <a:rPr lang="en-US" altLang="ko-KR" sz="1700" dirty="0"/>
                        <a:t>3~5</a:t>
                      </a:r>
                      <a:r>
                        <a:rPr lang="ko-KR" altLang="en-US" sz="1700" dirty="0"/>
                        <a:t>회</a:t>
                      </a:r>
                      <a:r>
                        <a:rPr lang="en-US" altLang="ko-KR" sz="1700" dirty="0"/>
                        <a:t>)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0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객체 간 충돌검사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화살 객체와 장애물 혹은 목표와의 충돌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3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메인</a:t>
                      </a:r>
                      <a:r>
                        <a:rPr lang="en-US" altLang="ko-KR" sz="1700" dirty="0"/>
                        <a:t>/</a:t>
                      </a:r>
                      <a:r>
                        <a:rPr lang="ko-KR" altLang="en-US" sz="1700" dirty="0"/>
                        <a:t>필드</a:t>
                      </a:r>
                      <a:r>
                        <a:rPr lang="en-US" altLang="ko-KR" sz="1700" dirty="0"/>
                        <a:t>/</a:t>
                      </a:r>
                      <a:r>
                        <a:rPr lang="ko-KR" altLang="en-US" sz="1700" dirty="0"/>
                        <a:t>스코어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1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화살 발사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 err="1"/>
                        <a:t>타격음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목표타격 성공 시 사랑에 빠지는 하트 모션의 소리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반사 화살의 </a:t>
                      </a:r>
                      <a:r>
                        <a:rPr lang="ko-KR" altLang="en-US" sz="1700" dirty="0" err="1"/>
                        <a:t>튕김음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7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난이도 </a:t>
                      </a:r>
                      <a:r>
                        <a:rPr lang="en-US" altLang="ko-KR" sz="1700" dirty="0"/>
                        <a:t>Normal/Hard 2</a:t>
                      </a:r>
                      <a:r>
                        <a:rPr lang="ko-KR" altLang="en-US" sz="1700" dirty="0"/>
                        <a:t>개의 맵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0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큐피드</a:t>
                      </a:r>
                      <a:r>
                        <a:rPr lang="en-US" altLang="ko-KR" sz="1700" dirty="0"/>
                        <a:t>(</a:t>
                      </a:r>
                      <a:r>
                        <a:rPr lang="ko-KR" altLang="en-US" sz="1700" dirty="0"/>
                        <a:t>혹은 화살대</a:t>
                      </a:r>
                      <a:r>
                        <a:rPr lang="en-US" altLang="ko-KR" sz="1700" dirty="0"/>
                        <a:t>) </a:t>
                      </a:r>
                      <a:r>
                        <a:rPr lang="ko-KR" altLang="en-US" sz="1700" dirty="0"/>
                        <a:t>모션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5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게임 승리</a:t>
                      </a:r>
                      <a:r>
                        <a:rPr lang="en-US" altLang="ko-KR" sz="1700" dirty="0"/>
                        <a:t>/</a:t>
                      </a:r>
                      <a:r>
                        <a:rPr lang="ko-KR" altLang="en-US" sz="1700" dirty="0"/>
                        <a:t>패배조건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화살 객체가 목표를 맞추지 못했을 때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라이프 감소</a:t>
                      </a:r>
                      <a:r>
                        <a:rPr lang="en-US" altLang="ko-KR" sz="1700" dirty="0"/>
                        <a:t>. </a:t>
                      </a:r>
                      <a:r>
                        <a:rPr lang="ko-KR" altLang="en-US" sz="1700" dirty="0"/>
                        <a:t>라이프가 </a:t>
                      </a:r>
                      <a:r>
                        <a:rPr lang="en-US" altLang="ko-KR" sz="1700" dirty="0"/>
                        <a:t>0? = </a:t>
                      </a:r>
                      <a:r>
                        <a:rPr lang="ko-KR" altLang="en-US" sz="1700" dirty="0"/>
                        <a:t>패배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55878"/>
                  </a:ext>
                </a:extLst>
              </a:tr>
              <a:tr h="159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카메라 이동</a:t>
                      </a:r>
                      <a:r>
                        <a:rPr lang="en-US" altLang="ko-KR" sz="1700" dirty="0"/>
                        <a:t> &amp; </a:t>
                      </a:r>
                      <a:r>
                        <a:rPr lang="ko-KR" altLang="en-US" sz="1700" dirty="0"/>
                        <a:t>스크롤링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화살 발사와 함께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카메라가 화살을 </a:t>
                      </a:r>
                      <a:r>
                        <a:rPr lang="ko-KR" altLang="en-US" sz="1700" dirty="0" err="1"/>
                        <a:t>따라감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072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/>
                        <a:t>마우스 컨트롤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오브젝트 컨트롤</a:t>
                      </a:r>
                      <a:r>
                        <a:rPr lang="en-US" altLang="ko-KR" sz="1700" dirty="0"/>
                        <a:t>(</a:t>
                      </a:r>
                      <a:r>
                        <a:rPr lang="ko-KR" altLang="en-US" sz="1700" dirty="0"/>
                        <a:t>마우스 드래그</a:t>
                      </a:r>
                      <a:r>
                        <a:rPr lang="en-US" altLang="ko-KR" sz="1700" dirty="0"/>
                        <a:t>&amp;</a:t>
                      </a:r>
                      <a:r>
                        <a:rPr lang="ko-KR" altLang="en-US" sz="1700" dirty="0"/>
                        <a:t>드롭</a:t>
                      </a:r>
                      <a:r>
                        <a:rPr lang="en-US" altLang="ko-KR" sz="1700" dirty="0"/>
                        <a:t>)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34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69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DDD29-817F-405E-81EE-E3CEF944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02A498D4-7655-47F8-8A91-80EB59216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249531"/>
              </p:ext>
            </p:extLst>
          </p:nvPr>
        </p:nvGraphicFramePr>
        <p:xfrm>
          <a:off x="845127" y="1691322"/>
          <a:ext cx="10515600" cy="502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2273">
                  <a:extLst>
                    <a:ext uri="{9D8B030D-6E8A-4147-A177-3AD203B41FA5}">
                      <a16:colId xmlns:a16="http://schemas.microsoft.com/office/drawing/2014/main" val="269995236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544081891"/>
                    </a:ext>
                  </a:extLst>
                </a:gridCol>
                <a:gridCol w="7626927">
                  <a:extLst>
                    <a:ext uri="{9D8B030D-6E8A-4147-A177-3AD203B41FA5}">
                      <a16:colId xmlns:a16="http://schemas.microsoft.com/office/drawing/2014/main" val="574704054"/>
                    </a:ext>
                  </a:extLst>
                </a:gridCol>
              </a:tblGrid>
              <a:tr h="211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2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r>
                        <a:rPr lang="ko-KR" altLang="en-US" sz="17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활</a:t>
                      </a:r>
                      <a:r>
                        <a:rPr lang="en-US" altLang="ko-KR" sz="1700" dirty="0"/>
                        <a:t>(</a:t>
                      </a:r>
                      <a:r>
                        <a:rPr lang="ko-KR" altLang="en-US" sz="1700" dirty="0"/>
                        <a:t>혹은 큐피드 모션</a:t>
                      </a:r>
                      <a:r>
                        <a:rPr lang="en-US" altLang="ko-KR" sz="1700" dirty="0"/>
                        <a:t>), </a:t>
                      </a:r>
                      <a:r>
                        <a:rPr lang="ko-KR" altLang="en-US" sz="1700" dirty="0"/>
                        <a:t>화살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필드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과녁 객체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하트</a:t>
                      </a:r>
                      <a:r>
                        <a:rPr lang="en-US" altLang="ko-KR" sz="1700" dirty="0"/>
                        <a:t>,</a:t>
                      </a:r>
                      <a:r>
                        <a:rPr lang="ko-KR" altLang="en-US" sz="1700" dirty="0"/>
                        <a:t>이펙트</a:t>
                      </a:r>
                      <a:r>
                        <a:rPr lang="en-US" altLang="ko-KR" sz="1700" dirty="0"/>
                        <a:t> </a:t>
                      </a:r>
                      <a:r>
                        <a:rPr lang="ko-KR" altLang="en-US" sz="1700" dirty="0"/>
                        <a:t>등의 그래픽 리소스 및 사운드 리소스 수집</a:t>
                      </a:r>
                      <a:endParaRPr lang="en-US" altLang="ko-KR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r>
                        <a:rPr lang="ko-KR" altLang="en-US" sz="17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맵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카메라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활과 목표물 배치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맵 타일 배치 </a:t>
                      </a:r>
                      <a:r>
                        <a:rPr lang="en-US" altLang="ko-KR" sz="1700" dirty="0"/>
                        <a:t>(</a:t>
                      </a:r>
                      <a:r>
                        <a:rPr lang="ko-KR" altLang="en-US" sz="1700" dirty="0"/>
                        <a:t>장애물 배치 제외</a:t>
                      </a:r>
                      <a:r>
                        <a:rPr lang="en-US" altLang="ko-KR" sz="1700" dirty="0"/>
                        <a:t>), </a:t>
                      </a:r>
                      <a:r>
                        <a:rPr lang="ko-KR" altLang="en-US" sz="1700" dirty="0"/>
                        <a:t>카메라 횡 이동 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r>
                        <a:rPr lang="ko-KR" altLang="en-US" sz="17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플레이어 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화살 객체 정의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포물선 운동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5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r>
                        <a:rPr lang="ko-KR" altLang="en-US" sz="17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조건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승리 조건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패배 조건 판정 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4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r>
                        <a:rPr lang="ko-KR" altLang="en-US" sz="17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충돌 검사</a:t>
                      </a:r>
                      <a:endParaRPr lang="en-US" altLang="ko-K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개발 계획 재검토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장애물 충돌 판정 및 검사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객체 간 히트박스 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4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6</a:t>
                      </a:r>
                      <a:r>
                        <a:rPr lang="ko-KR" altLang="en-US" sz="17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스테이지 및 씬 전환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err="1"/>
                        <a:t>메인화면</a:t>
                      </a:r>
                      <a:r>
                        <a:rPr lang="en-US" altLang="ko-KR" sz="1700" dirty="0"/>
                        <a:t>(</a:t>
                      </a:r>
                      <a:r>
                        <a:rPr lang="ko-KR" altLang="en-US" sz="1700" dirty="0"/>
                        <a:t>난이도 선택</a:t>
                      </a:r>
                      <a:r>
                        <a:rPr lang="en-US" altLang="ko-KR" sz="1700" dirty="0"/>
                        <a:t>, Exit), </a:t>
                      </a:r>
                      <a:r>
                        <a:rPr lang="ko-KR" altLang="en-US" sz="1700" dirty="0"/>
                        <a:t>게임 스테이지</a:t>
                      </a:r>
                      <a:r>
                        <a:rPr lang="en-US" altLang="ko-KR" sz="1700" dirty="0"/>
                        <a:t>(Return to Main, Exit), </a:t>
                      </a:r>
                      <a:r>
                        <a:rPr lang="ko-KR" altLang="en-US" sz="1700" dirty="0"/>
                        <a:t>점수 화면</a:t>
                      </a:r>
                      <a:r>
                        <a:rPr lang="en-US" altLang="ko-KR" sz="1700"/>
                        <a:t>(Return </a:t>
                      </a:r>
                      <a:r>
                        <a:rPr lang="en-US" altLang="ko-KR" sz="1700" dirty="0"/>
                        <a:t>to Main) </a:t>
                      </a:r>
                      <a:r>
                        <a:rPr lang="ko-KR" altLang="en-US" sz="1700" dirty="0"/>
                        <a:t>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7</a:t>
                      </a:r>
                      <a:r>
                        <a:rPr lang="ko-KR" altLang="en-US" sz="17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카메라 이동 </a:t>
                      </a:r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화살 발사 조건 인식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화살에 따른 카메라 이동 구현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카메라 이동에 따른 객체들의 좌표변경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72547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8</a:t>
                      </a:r>
                      <a:r>
                        <a:rPr lang="ko-KR" altLang="en-US" sz="17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난이도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기본 자료에 심화한</a:t>
                      </a:r>
                      <a:r>
                        <a:rPr lang="en-US" altLang="ko-KR" sz="1700" dirty="0"/>
                        <a:t>, Hard </a:t>
                      </a:r>
                      <a:r>
                        <a:rPr lang="ko-KR" altLang="en-US" sz="1700" dirty="0"/>
                        <a:t>난이도 맵 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278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사운드 적용 및 추가개발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반사 화살 운동 구현</a:t>
                      </a:r>
                      <a:r>
                        <a:rPr lang="en-US" altLang="ko-KR" sz="1700" dirty="0"/>
                        <a:t>,  </a:t>
                      </a:r>
                      <a:r>
                        <a:rPr lang="ko-KR" altLang="en-US" sz="1700" dirty="0"/>
                        <a:t>사운드 리소스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865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마지막 검사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/>
                        <a:t>최종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2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43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A7B58-2D61-4EA9-B0E2-F88CA65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F74F8C5-B539-42D3-B2AC-CD9586D18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678868"/>
              </p:ext>
            </p:extLst>
          </p:nvPr>
        </p:nvGraphicFramePr>
        <p:xfrm>
          <a:off x="845127" y="1691322"/>
          <a:ext cx="105156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704838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88866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5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컨셉이 잘 표현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3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79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실행 흐름이 잘 표현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1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계획이 구체적이며 실행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97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596321-B9B3-4064-A16F-2EA4530B67E5}"/>
              </a:ext>
            </a:extLst>
          </p:cNvPr>
          <p:cNvSpPr txBox="1"/>
          <p:nvPr/>
        </p:nvSpPr>
        <p:spPr>
          <a:xfrm>
            <a:off x="9947564" y="4488873"/>
            <a:ext cx="1413163" cy="1773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평가지표</a:t>
            </a:r>
            <a:endParaRPr lang="en-US" altLang="ko-KR" dirty="0"/>
          </a:p>
          <a:p>
            <a:r>
              <a:rPr lang="en-US" altLang="ko-KR" dirty="0"/>
              <a:t>A:</a:t>
            </a:r>
            <a:r>
              <a:rPr lang="ko-KR" altLang="en-US" dirty="0"/>
              <a:t>매우 우수</a:t>
            </a:r>
            <a:endParaRPr lang="en-US" altLang="ko-KR" dirty="0"/>
          </a:p>
          <a:p>
            <a:r>
              <a:rPr lang="en-US" altLang="ko-KR" dirty="0"/>
              <a:t>B:</a:t>
            </a:r>
            <a:r>
              <a:rPr lang="ko-KR" altLang="en-US" dirty="0"/>
              <a:t>우수</a:t>
            </a:r>
            <a:endParaRPr lang="en-US" altLang="ko-KR" dirty="0"/>
          </a:p>
          <a:p>
            <a:r>
              <a:rPr lang="en-US" altLang="ko-KR" dirty="0"/>
              <a:t>C:</a:t>
            </a:r>
            <a:r>
              <a:rPr lang="ko-KR" altLang="en-US" dirty="0"/>
              <a:t>보통</a:t>
            </a:r>
            <a:endParaRPr lang="en-US" altLang="ko-KR" dirty="0"/>
          </a:p>
          <a:p>
            <a:r>
              <a:rPr lang="en-US" altLang="ko-KR" dirty="0"/>
              <a:t>D:</a:t>
            </a:r>
            <a:r>
              <a:rPr lang="ko-KR" altLang="en-US" dirty="0"/>
              <a:t>부족</a:t>
            </a:r>
            <a:endParaRPr lang="en-US" altLang="ko-KR" dirty="0"/>
          </a:p>
          <a:p>
            <a:r>
              <a:rPr lang="en-US" altLang="ko-KR" dirty="0"/>
              <a:t>F:</a:t>
            </a:r>
            <a:r>
              <a:rPr lang="ko-KR" altLang="en-US" dirty="0"/>
              <a:t>매우 부족</a:t>
            </a:r>
          </a:p>
        </p:txBody>
      </p:sp>
    </p:spTree>
    <p:extLst>
      <p:ext uri="{BB962C8B-B14F-4D97-AF65-F5344CB8AC3E}">
        <p14:creationId xmlns:p14="http://schemas.microsoft.com/office/powerpoint/2010/main" val="2072252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264</TotalTime>
  <Words>481</Words>
  <Application>Microsoft Office PowerPoint</Application>
  <PresentationFormat>와이드스크린</PresentationFormat>
  <Paragraphs>113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휴먼둥근헤드라인</vt:lpstr>
      <vt:lpstr>Calibri</vt:lpstr>
      <vt:lpstr>Calibri Light</vt:lpstr>
      <vt:lpstr>Wingdings</vt:lpstr>
      <vt:lpstr>Wingdings 2</vt:lpstr>
      <vt:lpstr>HDOfficeLightV0</vt:lpstr>
      <vt:lpstr>2D 게임 프로그래밍</vt:lpstr>
      <vt:lpstr>목차</vt:lpstr>
      <vt:lpstr>게임 컨셉</vt:lpstr>
      <vt:lpstr>예상 게임 실행 흐름</vt:lpstr>
      <vt:lpstr>개발 범위</vt:lpstr>
      <vt:lpstr>개발 계획</vt:lpstr>
      <vt:lpstr>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Minsu</dc:creator>
  <cp:lastModifiedBy>Minsu</cp:lastModifiedBy>
  <cp:revision>40</cp:revision>
  <dcterms:created xsi:type="dcterms:W3CDTF">2017-10-17T04:27:10Z</dcterms:created>
  <dcterms:modified xsi:type="dcterms:W3CDTF">2017-10-18T17:42:43Z</dcterms:modified>
</cp:coreProperties>
</file>