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70" r:id="rId15"/>
    <p:sldId id="273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9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3.png"/><Relationship Id="rId7" Type="http://schemas.openxmlformats.org/officeDocument/2006/relationships/image" Target="../media/image9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8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97.png"/><Relationship Id="rId7" Type="http://schemas.openxmlformats.org/officeDocument/2006/relationships/image" Target="../media/image8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23.png"/><Relationship Id="rId4" Type="http://schemas.openxmlformats.org/officeDocument/2006/relationships/image" Target="../media/image98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7.png"/><Relationship Id="rId7" Type="http://schemas.openxmlformats.org/officeDocument/2006/relationships/image" Target="../media/image10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06.sv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98.png"/><Relationship Id="rId9" Type="http://schemas.openxmlformats.org/officeDocument/2006/relationships/image" Target="../media/image10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7.png"/><Relationship Id="rId7" Type="http://schemas.openxmlformats.org/officeDocument/2006/relationships/image" Target="../media/image10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23.png"/><Relationship Id="rId10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jpeg"/><Relationship Id="rId5" Type="http://schemas.openxmlformats.org/officeDocument/2006/relationships/image" Target="../media/image23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23.png"/><Relationship Id="rId3" Type="http://schemas.openxmlformats.org/officeDocument/2006/relationships/image" Target="../media/image44.png"/><Relationship Id="rId21" Type="http://schemas.openxmlformats.org/officeDocument/2006/relationships/image" Target="../media/image6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7.png"/><Relationship Id="rId2" Type="http://schemas.openxmlformats.org/officeDocument/2006/relationships/image" Target="../media/image19.png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21.png"/><Relationship Id="rId10" Type="http://schemas.openxmlformats.org/officeDocument/2006/relationships/image" Target="../media/image51.png"/><Relationship Id="rId19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6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23.png"/><Relationship Id="rId5" Type="http://schemas.openxmlformats.org/officeDocument/2006/relationships/image" Target="../media/image63.png"/><Relationship Id="rId15" Type="http://schemas.openxmlformats.org/officeDocument/2006/relationships/image" Target="../media/image72.svg"/><Relationship Id="rId10" Type="http://schemas.openxmlformats.org/officeDocument/2006/relationships/image" Target="../media/image68.png"/><Relationship Id="rId19" Type="http://schemas.openxmlformats.org/officeDocument/2006/relationships/image" Target="../media/image76.svg"/><Relationship Id="rId4" Type="http://schemas.openxmlformats.org/officeDocument/2006/relationships/image" Target="../media/image19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23.png"/><Relationship Id="rId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9.png"/><Relationship Id="rId7" Type="http://schemas.openxmlformats.org/officeDocument/2006/relationships/image" Target="../media/image82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6.png"/><Relationship Id="rId4" Type="http://schemas.openxmlformats.org/officeDocument/2006/relationships/image" Target="../media/image23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270" y="6303051"/>
            <a:ext cx="10279679" cy="9915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744" y="8444182"/>
            <a:ext cx="1842641" cy="5418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769" y="6910921"/>
            <a:ext cx="9822637" cy="1669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81F6F42C-6000-4BAE-AE73-6C859983C51D}"/>
              </a:ext>
            </a:extLst>
          </p:cNvPr>
          <p:cNvGrpSpPr/>
          <p:nvPr/>
        </p:nvGrpSpPr>
        <p:grpSpPr>
          <a:xfrm>
            <a:off x="-1137938" y="5004221"/>
            <a:ext cx="10789112" cy="6235279"/>
            <a:chOff x="-1020439" y="125464"/>
            <a:chExt cx="12342857" cy="7371429"/>
          </a:xfrm>
        </p:grpSpPr>
        <p:pic>
          <p:nvPicPr>
            <p:cNvPr id="18" name="Object 32">
              <a:extLst>
                <a:ext uri="{FF2B5EF4-FFF2-40B4-BE49-F238E27FC236}">
                  <a16:creationId xmlns:a16="http://schemas.microsoft.com/office/drawing/2014/main" id="{BBA1C17B-27B9-4067-AB10-3B66B2AA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20439" y="125464"/>
              <a:ext cx="12342857" cy="7371429"/>
            </a:xfrm>
            <a:prstGeom prst="rect">
              <a:avLst/>
            </a:prstGeom>
          </p:spPr>
        </p:pic>
        <p:pic>
          <p:nvPicPr>
            <p:cNvPr id="19" name="Object 33">
              <a:extLst>
                <a:ext uri="{FF2B5EF4-FFF2-40B4-BE49-F238E27FC236}">
                  <a16:creationId xmlns:a16="http://schemas.microsoft.com/office/drawing/2014/main" id="{92A430F2-946C-44FD-B1AE-1B18E4D8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902" y="1732710"/>
              <a:ext cx="6171429" cy="3682678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971A72E8-D7A8-49E4-BDEA-957378DEFC70}"/>
              </a:ext>
            </a:extLst>
          </p:cNvPr>
          <p:cNvGrpSpPr/>
          <p:nvPr/>
        </p:nvGrpSpPr>
        <p:grpSpPr>
          <a:xfrm>
            <a:off x="1338370" y="2324100"/>
            <a:ext cx="5367229" cy="3223005"/>
            <a:chOff x="1824902" y="5614434"/>
            <a:chExt cx="6171429" cy="3465495"/>
          </a:xfrm>
        </p:grpSpPr>
        <p:pic>
          <p:nvPicPr>
            <p:cNvPr id="21" name="Object 28">
              <a:extLst>
                <a:ext uri="{FF2B5EF4-FFF2-40B4-BE49-F238E27FC236}">
                  <a16:creationId xmlns:a16="http://schemas.microsoft.com/office/drawing/2014/main" id="{3B7E0624-40D4-4DC3-B3FF-BF029CC7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34615" y="4107299"/>
              <a:ext cx="12342857" cy="6933333"/>
            </a:xfrm>
            <a:prstGeom prst="rect">
              <a:avLst/>
            </a:prstGeom>
          </p:spPr>
        </p:pic>
        <p:pic>
          <p:nvPicPr>
            <p:cNvPr id="22" name="Object 29">
              <a:extLst>
                <a:ext uri="{FF2B5EF4-FFF2-40B4-BE49-F238E27FC236}">
                  <a16:creationId xmlns:a16="http://schemas.microsoft.com/office/drawing/2014/main" id="{BD4F9257-0914-498A-B6AA-05E3A5DC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902" y="5614434"/>
              <a:ext cx="6171429" cy="3465495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32905B-F1A0-493C-A98A-861EE3C96DD4}"/>
              </a:ext>
            </a:extLst>
          </p:cNvPr>
          <p:cNvSpPr/>
          <p:nvPr/>
        </p:nvSpPr>
        <p:spPr>
          <a:xfrm>
            <a:off x="917807" y="1485900"/>
            <a:ext cx="6196101" cy="8382000"/>
          </a:xfrm>
          <a:prstGeom prst="roundRect">
            <a:avLst>
              <a:gd name="adj" fmla="val 9405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C3483-1CBA-4E83-8356-BEF9474D2717}"/>
              </a:ext>
            </a:extLst>
          </p:cNvPr>
          <p:cNvSpPr txBox="1"/>
          <p:nvPr/>
        </p:nvSpPr>
        <p:spPr>
          <a:xfrm>
            <a:off x="9390973" y="2857500"/>
            <a:ext cx="755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 대비 모든 업종의 매출액이 감소했을 것이란 예상과 다르게 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 업종의 경우 매출액이 증가함</a:t>
            </a:r>
            <a:endParaRPr lang="en-US" altLang="ko-KR" sz="28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7" name="그래픽 26" descr="오른쪽을 가리키는 검지">
            <a:extLst>
              <a:ext uri="{FF2B5EF4-FFF2-40B4-BE49-F238E27FC236}">
                <a16:creationId xmlns:a16="http://schemas.microsoft.com/office/drawing/2014/main" id="{95826DBC-96BB-4FD7-B1BB-B0367F633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1045" y="4770900"/>
            <a:ext cx="1850491" cy="1850491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E181D91-31F5-4B56-943F-52789B62E499}"/>
              </a:ext>
            </a:extLst>
          </p:cNvPr>
          <p:cNvSpPr/>
          <p:nvPr/>
        </p:nvSpPr>
        <p:spPr>
          <a:xfrm rot="10800000">
            <a:off x="12165620" y="4983610"/>
            <a:ext cx="1850491" cy="1371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EE97A-6A8F-4457-B45A-343653E78F0E}"/>
              </a:ext>
            </a:extLst>
          </p:cNvPr>
          <p:cNvSpPr txBox="1"/>
          <p:nvPr/>
        </p:nvSpPr>
        <p:spPr>
          <a:xfrm>
            <a:off x="9370191" y="7362286"/>
            <a:ext cx="755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매출 차이를 확인하고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유사한 특성을 지니는 업종을 구분하기 위해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진행</a:t>
            </a:r>
            <a:endParaRPr lang="en-US" altLang="ko-KR" sz="28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4F322-2A9A-4BE9-8923-489D027174AC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2.3.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업종별 매출 분석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BC6498-F0AE-4594-AB80-6A77A4BB5118}"/>
              </a:ext>
            </a:extLst>
          </p:cNvPr>
          <p:cNvSpPr txBox="1"/>
          <p:nvPr/>
        </p:nvSpPr>
        <p:spPr>
          <a:xfrm>
            <a:off x="1270846" y="1678063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매출증감액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D40F79-72FF-4EFC-A531-63FAC74686D7}"/>
              </a:ext>
            </a:extLst>
          </p:cNvPr>
          <p:cNvSpPr txBox="1"/>
          <p:nvPr/>
        </p:nvSpPr>
        <p:spPr>
          <a:xfrm>
            <a:off x="1295400" y="5777925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매출증감률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220641-4E3F-4278-B9C2-42C5DFCA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6" y="6913418"/>
            <a:ext cx="4688244" cy="28782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81360" y="2640930"/>
            <a:ext cx="7998912" cy="7146039"/>
            <a:chOff x="9481360" y="2640931"/>
            <a:chExt cx="7998912" cy="68458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1360" y="2640931"/>
              <a:ext cx="7998912" cy="68458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7468" y="3548955"/>
            <a:ext cx="2691060" cy="10514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26" y="2928922"/>
            <a:ext cx="466004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42812" y="1405213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K-means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Clustering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754" y="3000360"/>
            <a:ext cx="928694" cy="7143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85754" y="4500558"/>
            <a:ext cx="1285884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00266" y="4643434"/>
            <a:ext cx="2286016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28894" y="6929450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5754" y="8429648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5220" y="3395269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손실액 기준 업종 상위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양식음식점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일반의류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커피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한식음식점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호프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간이주점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26" y="214310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증감액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폐업점포수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간의 관계를 통해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업종에 대해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군집화 시행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n_clusters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780" y="609986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증감액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간의 관계를 통해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지역에 대해 군집화 시행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n_clusters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0662" y="7539216"/>
            <a:ext cx="37862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손실액 기준 지역 상위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 용산구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발달상권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관광특구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관광특구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0A3882-E01E-4336-A929-0D2F83D673DD}"/>
              </a:ext>
            </a:extLst>
          </p:cNvPr>
          <p:cNvSpPr txBox="1"/>
          <p:nvPr/>
        </p:nvSpPr>
        <p:spPr>
          <a:xfrm>
            <a:off x="10076540" y="4229100"/>
            <a:ext cx="710170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업종은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고위험군 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상위 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</a:t>
            </a: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중위험군 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일반 소매 및 기타 서비스업 등</a:t>
            </a: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저위험군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신발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철물점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반찬가게 등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분류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상권은</a:t>
            </a:r>
            <a:endParaRPr lang="en-US" altLang="ko-KR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defRPr/>
            </a:pP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충격상권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피해정도가 큰 상위 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지역</a:t>
            </a: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선방상권 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매출을 유지하거나 이익을 낸 지역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</a:t>
            </a:r>
            <a:r>
              <a:rPr lang="en-US" altLang="ko-KR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※</a:t>
            </a:r>
            <a:r>
              <a:rPr lang="ko-KR" altLang="en-US" sz="12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서울신용보증재단 소상공인 연구재단 기준</a:t>
            </a:r>
            <a:r>
              <a:rPr lang="ko-KR" altLang="en-US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47442-CC92-4938-8D95-448EDDF3A28C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2.4.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결과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9522" y="2744736"/>
            <a:ext cx="6838095" cy="3090689"/>
            <a:chOff x="1089524" y="3608157"/>
            <a:chExt cx="6838095" cy="30906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524" y="3608157"/>
              <a:ext cx="6838095" cy="30906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798862-D54A-4139-905F-F2FDE1948021}"/>
              </a:ext>
            </a:extLst>
          </p:cNvPr>
          <p:cNvSpPr txBox="1"/>
          <p:nvPr/>
        </p:nvSpPr>
        <p:spPr>
          <a:xfrm>
            <a:off x="2145497" y="1932651"/>
            <a:ext cx="472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현행 경영위기업종 선정기준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AE42-12D1-41CC-88CE-DCF775C08672}"/>
              </a:ext>
            </a:extLst>
          </p:cNvPr>
          <p:cNvSpPr txBox="1"/>
          <p:nvPr/>
        </p:nvSpPr>
        <p:spPr>
          <a:xfrm>
            <a:off x="11513457" y="180444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경영위기업자 선정기준 제안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1A6E2D-0F95-4350-93B5-F822065CB9F4}"/>
              </a:ext>
            </a:extLst>
          </p:cNvPr>
          <p:cNvSpPr txBox="1"/>
          <p:nvPr/>
        </p:nvSpPr>
        <p:spPr>
          <a:xfrm>
            <a:off x="668028" y="6472017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선정기준 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설명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업종 중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 분류에 따라 매출액 기준 감소율에 따라 차등 지급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한계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소규모 개별 업종별</a:t>
            </a:r>
            <a:r>
              <a:rPr lang="en-US" altLang="ko-KR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상권별</a:t>
            </a:r>
            <a:r>
              <a:rPr lang="ko-KR" altLang="en-US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특성을 반영하지 못함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FBD7-1729-44C9-8742-485E24BA0CD6}"/>
              </a:ext>
            </a:extLst>
          </p:cNvPr>
          <p:cNvSpPr txBox="1"/>
          <p:nvPr/>
        </p:nvSpPr>
        <p:spPr>
          <a:xfrm>
            <a:off x="10041212" y="6512316"/>
            <a:ext cx="733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선정기준 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설명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업종과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상권 기준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dirty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각 영역 별 점수를 합산하여 지원금 산정</a:t>
            </a:r>
            <a:endParaRPr lang="en-US" altLang="ko-KR" dirty="0">
              <a:solidFill>
                <a:srgbClr val="FFFF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비교우위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기존 제도가 반영하지 못한 </a:t>
            </a:r>
            <a:r>
              <a:rPr lang="ko-KR" altLang="en-US" dirty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특성 반영</a:t>
            </a:r>
            <a:endParaRPr lang="en-US" altLang="ko-KR" dirty="0">
              <a:solidFill>
                <a:srgbClr val="FFFF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18" name="그래픽 17" descr="오른쪽을 가리키는 검지">
            <a:extLst>
              <a:ext uri="{FF2B5EF4-FFF2-40B4-BE49-F238E27FC236}">
                <a16:creationId xmlns:a16="http://schemas.microsoft.com/office/drawing/2014/main" id="{CA0FFF24-3843-4CA4-B259-DE66AF91E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9736" y="6008436"/>
            <a:ext cx="1850491" cy="1850491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FEFF64CD-BBDB-4C27-95E6-699847D7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70032"/>
              </p:ext>
            </p:extLst>
          </p:nvPr>
        </p:nvGraphicFramePr>
        <p:xfrm>
          <a:off x="3010127" y="7962900"/>
          <a:ext cx="1219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1544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06933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지원금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8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포인트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만원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6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포인트 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250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만원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5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포인트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300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만원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5716"/>
                  </a:ext>
                </a:extLst>
              </a:tr>
            </a:tbl>
          </a:graphicData>
        </a:graphic>
      </p:graphicFrame>
      <p:pic>
        <p:nvPicPr>
          <p:cNvPr id="21" name="Object 8">
            <a:extLst>
              <a:ext uri="{FF2B5EF4-FFF2-40B4-BE49-F238E27FC236}">
                <a16:creationId xmlns:a16="http://schemas.microsoft.com/office/drawing/2014/main" id="{47225233-FD4C-4090-930D-6139F630283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4589" y="971880"/>
            <a:ext cx="15874285" cy="66100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E02970-C543-49AD-A683-73E70F304D41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 </a:t>
            </a:r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지원금 지급기준 제안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6494" y="8888857"/>
            <a:ext cx="7968389" cy="373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7ED4592-C480-4BF0-B020-47F3069235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4" y="3644943"/>
            <a:ext cx="3416145" cy="299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 descr="전구 및 기어">
            <a:extLst>
              <a:ext uri="{FF2B5EF4-FFF2-40B4-BE49-F238E27FC236}">
                <a16:creationId xmlns:a16="http://schemas.microsoft.com/office/drawing/2014/main" id="{79A883CE-44B0-4B13-BC7D-05B2E9D8F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630" y="1800011"/>
            <a:ext cx="1172847" cy="1172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4F2F9A-D634-47D2-BD9B-B2CC39648C9B}"/>
              </a:ext>
            </a:extLst>
          </p:cNvPr>
          <p:cNvSpPr txBox="1"/>
          <p:nvPr/>
        </p:nvSpPr>
        <p:spPr>
          <a:xfrm>
            <a:off x="11615884" y="2281672"/>
            <a:ext cx="491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연구 한계점은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? </a:t>
            </a:r>
            <a:endParaRPr lang="ko-KR" altLang="en-US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D81D94-18B9-4B41-8502-FE617BF3FCF9}"/>
              </a:ext>
            </a:extLst>
          </p:cNvPr>
          <p:cNvSpPr/>
          <p:nvPr/>
        </p:nvSpPr>
        <p:spPr>
          <a:xfrm>
            <a:off x="670483" y="3271484"/>
            <a:ext cx="8778318" cy="64008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DF4EC-AEC6-42F8-A675-C69FC79F2151}"/>
              </a:ext>
            </a:extLst>
          </p:cNvPr>
          <p:cNvSpPr txBox="1"/>
          <p:nvPr/>
        </p:nvSpPr>
        <p:spPr>
          <a:xfrm>
            <a:off x="889188" y="7482394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이태원역 인근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슈퍼마켓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하고 있는 자영업자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765FA-09C3-403E-83F7-AA0233CA2790}"/>
              </a:ext>
            </a:extLst>
          </p:cNvPr>
          <p:cNvSpPr txBox="1"/>
          <p:nvPr/>
        </p:nvSpPr>
        <p:spPr>
          <a:xfrm>
            <a:off x="5216093" y="5227595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+1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이태원역 인근     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BAE3C-1688-4D6C-9907-924BBD84E511}"/>
              </a:ext>
            </a:extLst>
          </p:cNvPr>
          <p:cNvSpPr txBox="1"/>
          <p:nvPr/>
        </p:nvSpPr>
        <p:spPr>
          <a:xfrm>
            <a:off x="5328436" y="5913391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+2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슈퍼마켓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EAA24-49B5-4D2F-8AF4-67404630A3CA}"/>
              </a:ext>
            </a:extLst>
          </p:cNvPr>
          <p:cNvSpPr txBox="1"/>
          <p:nvPr/>
        </p:nvSpPr>
        <p:spPr>
          <a:xfrm>
            <a:off x="5105400" y="395715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지원금 알아보기</a:t>
            </a:r>
            <a:endParaRPr lang="en-US" altLang="ko-KR" sz="3200" b="1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706306-CF2C-4897-A2E5-BBD12DBED3D1}"/>
              </a:ext>
            </a:extLst>
          </p:cNvPr>
          <p:cNvCxnSpPr/>
          <p:nvPr/>
        </p:nvCxnSpPr>
        <p:spPr>
          <a:xfrm>
            <a:off x="5508672" y="6819900"/>
            <a:ext cx="345344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290352-48A8-4391-81FB-5A8A67104AA1}"/>
              </a:ext>
            </a:extLst>
          </p:cNvPr>
          <p:cNvSpPr txBox="1"/>
          <p:nvPr/>
        </p:nvSpPr>
        <p:spPr>
          <a:xfrm>
            <a:off x="5092088" y="7437914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합계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3pts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지원금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250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4" name="그래픽 23" descr="퍼즐 조각">
            <a:extLst>
              <a:ext uri="{FF2B5EF4-FFF2-40B4-BE49-F238E27FC236}">
                <a16:creationId xmlns:a16="http://schemas.microsoft.com/office/drawing/2014/main" id="{3699ECD1-34E6-48CE-936E-5670710A2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3200" y="1719686"/>
            <a:ext cx="1333498" cy="13334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009938-F6CA-48E8-AE70-7A2064138B97}"/>
              </a:ext>
            </a:extLst>
          </p:cNvPr>
          <p:cNvSpPr txBox="1"/>
          <p:nvPr/>
        </p:nvSpPr>
        <p:spPr>
          <a:xfrm>
            <a:off x="2019526" y="2281672"/>
            <a:ext cx="491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예시 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나의 지원금은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? </a:t>
            </a:r>
            <a:endParaRPr lang="ko-KR" altLang="en-US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568EEF-EFDF-4F56-AAA3-5FB28E87A96C}"/>
              </a:ext>
            </a:extLst>
          </p:cNvPr>
          <p:cNvSpPr/>
          <p:nvPr/>
        </p:nvSpPr>
        <p:spPr>
          <a:xfrm>
            <a:off x="10455301" y="3251600"/>
            <a:ext cx="7031600" cy="64008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027155-631C-4349-8D0F-617821CC5D59}"/>
              </a:ext>
            </a:extLst>
          </p:cNvPr>
          <p:cNvSpPr txBox="1"/>
          <p:nvPr/>
        </p:nvSpPr>
        <p:spPr>
          <a:xfrm>
            <a:off x="10287000" y="4189494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판단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적음 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D2A376-1D7D-4F58-9741-F377F56BDE31}"/>
              </a:ext>
            </a:extLst>
          </p:cNvPr>
          <p:cNvSpPr txBox="1"/>
          <p:nvPr/>
        </p:nvSpPr>
        <p:spPr>
          <a:xfrm>
            <a:off x="9648782" y="5143500"/>
            <a:ext cx="719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기준 간 가중치 분석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8BA22-17F5-4A5C-85EB-66D6ADB0B507}"/>
              </a:ext>
            </a:extLst>
          </p:cNvPr>
          <p:cNvSpPr txBox="1"/>
          <p:nvPr/>
        </p:nvSpPr>
        <p:spPr>
          <a:xfrm>
            <a:off x="9946695" y="6144661"/>
            <a:ext cx="719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영업자의 개별특성을 제외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A65BFF-4E84-420D-B848-AEDB5DE64711}"/>
              </a:ext>
            </a:extLst>
          </p:cNvPr>
          <p:cNvCxnSpPr>
            <a:cxnSpLocks/>
          </p:cNvCxnSpPr>
          <p:nvPr/>
        </p:nvCxnSpPr>
        <p:spPr>
          <a:xfrm>
            <a:off x="11201400" y="7482394"/>
            <a:ext cx="54864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A63128-8D15-4D4F-8F48-33FED1D0626A}"/>
              </a:ext>
            </a:extLst>
          </p:cNvPr>
          <p:cNvSpPr txBox="1"/>
          <p:nvPr/>
        </p:nvSpPr>
        <p:spPr>
          <a:xfrm>
            <a:off x="10329103" y="8044150"/>
            <a:ext cx="719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 세 가지를 함께 연구한다면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향상된 판단기준 제시 가능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173AB-49C7-4562-BC05-8E28A3E4E8FA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 </a:t>
            </a:r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예시 및 한계점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F98213A-64AF-441C-8816-CA9F15D6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67437"/>
              </p:ext>
            </p:extLst>
          </p:nvPr>
        </p:nvGraphicFramePr>
        <p:xfrm>
          <a:off x="582068" y="2628900"/>
          <a:ext cx="12192000" cy="682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09385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22042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2775347"/>
                    </a:ext>
                  </a:extLst>
                </a:gridCol>
              </a:tblGrid>
              <a:tr h="40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데이터명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출처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URL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31711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추정매출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http://data.seoul.go.kr/dataList/OA-15572/A/1/datasetView.do;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76220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생활인구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http://data.seoul.go.kr/dataList/OA-15568/S/1/datasetView.do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6552"/>
                  </a:ext>
                </a:extLst>
              </a:tr>
              <a:tr h="1318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소규모 상가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공실률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한국부동산원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「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상업용부동산임대동향조사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」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https://kosis.kr/statHtml/statHtml.do?orgId=408&amp;tblId=DT_40801_N4203_01&amp;conn_path=I3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22235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개폐업수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https://golmok.seoul.go.kr/businessAreaAnalysis.do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070702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코로나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19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확산이 서울 지역에 미친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경제적 손실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주재욱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노승철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윤종진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서울연구원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https://www.dbpia.co.kr/journal/articleDetail?nodeId=NODE10553987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70407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대한민국자영업보고서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김기식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박선나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더미래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연구소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http://themirae.org/download/?uid=154&amp;mod=document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7140"/>
                  </a:ext>
                </a:extLst>
              </a:tr>
              <a:tr h="41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이태원 지역의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젠트리피케이션은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‘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누구’에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의해서 ‘어떻게’ 일어나는가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경신원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정규리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서울연구원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https://www.si.re.kr/node/62270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11572"/>
                  </a:ext>
                </a:extLst>
              </a:tr>
              <a:tr h="41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자영업에 관한 유인가설과 구축가설에 대한 검증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월간 단기패널을 이용한 실증분석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김기승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조준모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한국국제경제학회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https://kiss.kstudy.com/thesis/thesis-view.asp?key=2558125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3132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26FA88-49F2-4F10-BA4C-604577D2314B}"/>
              </a:ext>
            </a:extLst>
          </p:cNvPr>
          <p:cNvSpPr txBox="1"/>
          <p:nvPr/>
        </p:nvSpPr>
        <p:spPr>
          <a:xfrm>
            <a:off x="10821124" y="1932651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분석도구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BF367-D54B-4B5D-B480-DC71675099E9}"/>
              </a:ext>
            </a:extLst>
          </p:cNvPr>
          <p:cNvSpPr txBox="1"/>
          <p:nvPr/>
        </p:nvSpPr>
        <p:spPr>
          <a:xfrm>
            <a:off x="-1361772" y="1827039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데이터 목록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336A48-DEF9-4221-91AC-96C9AC84C2AC}"/>
              </a:ext>
            </a:extLst>
          </p:cNvPr>
          <p:cNvSpPr/>
          <p:nvPr/>
        </p:nvSpPr>
        <p:spPr>
          <a:xfrm>
            <a:off x="13692702" y="3076926"/>
            <a:ext cx="1471098" cy="1380774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7CCF20-A264-4919-94D9-20DEC08C170A}"/>
              </a:ext>
            </a:extLst>
          </p:cNvPr>
          <p:cNvSpPr/>
          <p:nvPr/>
        </p:nvSpPr>
        <p:spPr>
          <a:xfrm>
            <a:off x="13710077" y="6515100"/>
            <a:ext cx="1471098" cy="13807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14092E-280C-427B-B1F4-DD3B2C80F180}"/>
              </a:ext>
            </a:extLst>
          </p:cNvPr>
          <p:cNvSpPr/>
          <p:nvPr/>
        </p:nvSpPr>
        <p:spPr>
          <a:xfrm>
            <a:off x="15437307" y="4838700"/>
            <a:ext cx="1471098" cy="1380774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824E98-0E96-48E2-8817-3D15745CAAF1}"/>
              </a:ext>
            </a:extLst>
          </p:cNvPr>
          <p:cNvSpPr/>
          <p:nvPr/>
        </p:nvSpPr>
        <p:spPr>
          <a:xfrm>
            <a:off x="13660045" y="4838700"/>
            <a:ext cx="1471098" cy="1380774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BD2095-F7E2-4FF7-A667-FF162F0497A5}"/>
              </a:ext>
            </a:extLst>
          </p:cNvPr>
          <p:cNvSpPr/>
          <p:nvPr/>
        </p:nvSpPr>
        <p:spPr>
          <a:xfrm>
            <a:off x="15437307" y="3028507"/>
            <a:ext cx="1471098" cy="1380774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85B633-AF03-4FFF-8896-944004F9C37B}"/>
              </a:ext>
            </a:extLst>
          </p:cNvPr>
          <p:cNvSpPr/>
          <p:nvPr/>
        </p:nvSpPr>
        <p:spPr>
          <a:xfrm>
            <a:off x="15437307" y="6515100"/>
            <a:ext cx="1471098" cy="1380774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ECD1E-28AA-4419-ABA1-20353B92FEDD}"/>
              </a:ext>
            </a:extLst>
          </p:cNvPr>
          <p:cNvSpPr txBox="1"/>
          <p:nvPr/>
        </p:nvSpPr>
        <p:spPr>
          <a:xfrm>
            <a:off x="709592" y="263994"/>
            <a:ext cx="858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Appendix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데이터 및 도구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F98213A-64AF-441C-8816-CA9F15D6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19269"/>
              </p:ext>
            </p:extLst>
          </p:nvPr>
        </p:nvGraphicFramePr>
        <p:xfrm>
          <a:off x="2590800" y="3848100"/>
          <a:ext cx="12192000" cy="56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70938587"/>
                    </a:ext>
                  </a:extLst>
                </a:gridCol>
                <a:gridCol w="5842000">
                  <a:extLst>
                    <a:ext uri="{9D8B030D-6E8A-4147-A177-3AD203B41FA5}">
                      <a16:colId xmlns:a16="http://schemas.microsoft.com/office/drawing/2014/main" val="27722042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2775347"/>
                    </a:ext>
                  </a:extLst>
                </a:gridCol>
              </a:tblGrid>
              <a:tr h="56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역할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후기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31711"/>
                  </a:ext>
                </a:extLst>
              </a:tr>
              <a:tr h="1153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팀장 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이민성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PPT,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발표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팀장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 시각화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처음 해보는 시각화 프로젝트로 많이 떨리고 긴장되었지만 훌륭하고 멋진 팀원들의 도움으로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팀명대로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마무리를 잘 할 수 있었던 것 같다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76220"/>
                  </a:ext>
                </a:extLst>
              </a:tr>
              <a:tr h="1153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김정명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 수집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전처리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시각화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코딩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모델링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주제를 선정하는 과정에서 많은 시간이 소요되었지만 그래도 잘 마무리할 수 있어 좋았습니다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직접 만나서 프로젝트를 진행했으면 어려운 문제도 쉽게 해결할 수 있었겠지만 팀원들과 늦게까지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진행하면서 많은 것들을 배울 수 있는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시간이였습니다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 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6552"/>
                  </a:ext>
                </a:extLst>
              </a:tr>
              <a:tr h="1153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이현범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 수집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전처리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시각화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코딩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모델링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첫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프로젝트니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시각화에 조금 더 중점을 두었지만 더 잘할 수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있었을텐데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라는 아쉬움이 남는다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이번에 느꼈던 아쉬움을 토대로 나중에 하게 될 두번째 프로젝트에서는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조금 더 나은 모습을 보여줄 수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있을것같다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22235"/>
                  </a:ext>
                </a:extLst>
              </a:tr>
              <a:tr h="115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경윤영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연구모형 개발 및 검수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 수집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시각화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제가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도움된게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없어서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...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ㅋㅋ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다들 진짜 수고 많으셨어요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!!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피피티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봤는데 진짜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잘만드셨습니다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!!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0707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5BF367-D54B-4B5D-B480-DC71675099E9}"/>
              </a:ext>
            </a:extLst>
          </p:cNvPr>
          <p:cNvSpPr txBox="1"/>
          <p:nvPr/>
        </p:nvSpPr>
        <p:spPr>
          <a:xfrm>
            <a:off x="4984052" y="2542282"/>
            <a:ext cx="1226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잘 때 떠내려가지 않도록 손을 잡고 자는 해달처럼 마지막까지 </a:t>
            </a:r>
            <a:endParaRPr lang="en-US" altLang="ko-KR" sz="3200" dirty="0">
              <a:solidFill>
                <a:prstClr val="white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낙오자 없이 해보겠습니다</a:t>
            </a:r>
            <a:r>
              <a:rPr lang="en-US" altLang="ko-KR" sz="3200" dirty="0">
                <a:solidFill>
                  <a:prstClr val="white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75B038-ECFC-4FEC-935E-43F7A6B85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90562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8FEF2-5056-4D32-86AC-8F95BB2A38C1}"/>
              </a:ext>
            </a:extLst>
          </p:cNvPr>
          <p:cNvSpPr txBox="1"/>
          <p:nvPr/>
        </p:nvSpPr>
        <p:spPr>
          <a:xfrm>
            <a:off x="4984052" y="1663125"/>
            <a:ext cx="122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err="1">
                <a:solidFill>
                  <a:prstClr val="white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보노보노</a:t>
            </a:r>
            <a:r>
              <a:rPr lang="en-US" altLang="ko-KR" sz="3200" dirty="0">
                <a:solidFill>
                  <a:prstClr val="white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239B-B9E7-4CF5-BD20-DBFD3F613A27}"/>
              </a:ext>
            </a:extLst>
          </p:cNvPr>
          <p:cNvSpPr txBox="1"/>
          <p:nvPr/>
        </p:nvSpPr>
        <p:spPr>
          <a:xfrm>
            <a:off x="709592" y="263994"/>
            <a:ext cx="858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Appendix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팀 소개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1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2163087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55" y="2235439"/>
            <a:ext cx="427976" cy="3974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48190" y="2873447"/>
            <a:ext cx="489434" cy="493590"/>
            <a:chOff x="11348190" y="3745391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8190" y="3745391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4307" y="2945801"/>
            <a:ext cx="402742" cy="3974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48190" y="3767006"/>
            <a:ext cx="489434" cy="493590"/>
            <a:chOff x="11348190" y="4638950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8190" y="4638950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4307" y="3839363"/>
            <a:ext cx="402742" cy="3974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60828" y="4575955"/>
            <a:ext cx="489434" cy="493590"/>
            <a:chOff x="10560828" y="5447899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0828" y="5447899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64307" y="4648315"/>
            <a:ext cx="413844" cy="3974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48190" y="5303342"/>
            <a:ext cx="489434" cy="493590"/>
            <a:chOff x="11348190" y="6175286"/>
            <a:chExt cx="489434" cy="4935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48190" y="6175286"/>
              <a:ext cx="489434" cy="4935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51641" y="5375697"/>
            <a:ext cx="471117" cy="3974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98923" y="8115300"/>
            <a:ext cx="489434" cy="493590"/>
            <a:chOff x="10598923" y="7847053"/>
            <a:chExt cx="489434" cy="4935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8923" y="7847053"/>
              <a:ext cx="489434" cy="49359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17240" y="8147792"/>
            <a:ext cx="471117" cy="3974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3633" y="1919497"/>
            <a:ext cx="3694348" cy="4925863"/>
            <a:chOff x="1703633" y="1919497"/>
            <a:chExt cx="3694348" cy="49258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3633" y="1919497"/>
              <a:ext cx="3694348" cy="492586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7479382"/>
            <a:ext cx="6745325" cy="88812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26365" y="800100"/>
            <a:ext cx="2855294" cy="10818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79876" y="8879058"/>
            <a:ext cx="489434" cy="493590"/>
            <a:chOff x="10579876" y="8610811"/>
            <a:chExt cx="489434" cy="4935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8610811"/>
              <a:ext cx="489434" cy="4935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83355" y="8951416"/>
            <a:ext cx="471117" cy="3974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367238" y="5939816"/>
            <a:ext cx="489434" cy="493590"/>
            <a:chOff x="11367238" y="7011533"/>
            <a:chExt cx="489434" cy="49359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67238" y="7011533"/>
              <a:ext cx="489434" cy="49359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70688" y="6012171"/>
            <a:ext cx="471117" cy="397455"/>
          </a:xfrm>
          <a:prstGeom prst="rect">
            <a:avLst/>
          </a:prstGeom>
        </p:spPr>
      </p:pic>
      <p:grpSp>
        <p:nvGrpSpPr>
          <p:cNvPr id="55" name="그룹 1006">
            <a:extLst>
              <a:ext uri="{FF2B5EF4-FFF2-40B4-BE49-F238E27FC236}">
                <a16:creationId xmlns:a16="http://schemas.microsoft.com/office/drawing/2014/main" id="{B8CE9A0D-9B3E-4B19-AE5A-9781028F0028}"/>
              </a:ext>
            </a:extLst>
          </p:cNvPr>
          <p:cNvGrpSpPr/>
          <p:nvPr/>
        </p:nvGrpSpPr>
        <p:grpSpPr>
          <a:xfrm>
            <a:off x="11353800" y="6591300"/>
            <a:ext cx="489434" cy="493590"/>
            <a:chOff x="10598923" y="7847053"/>
            <a:chExt cx="489434" cy="493590"/>
          </a:xfrm>
        </p:grpSpPr>
        <p:pic>
          <p:nvPicPr>
            <p:cNvPr id="56" name="Object 27">
              <a:extLst>
                <a:ext uri="{FF2B5EF4-FFF2-40B4-BE49-F238E27FC236}">
                  <a16:creationId xmlns:a16="http://schemas.microsoft.com/office/drawing/2014/main" id="{2D4D59AA-7503-4330-8B2D-1C977689A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8923" y="7847053"/>
              <a:ext cx="489434" cy="493590"/>
            </a:xfrm>
            <a:prstGeom prst="rect">
              <a:avLst/>
            </a:prstGeom>
          </p:spPr>
        </p:pic>
      </p:grpSp>
      <p:pic>
        <p:nvPicPr>
          <p:cNvPr id="57" name="Object 29">
            <a:extLst>
              <a:ext uri="{FF2B5EF4-FFF2-40B4-BE49-F238E27FC236}">
                <a16:creationId xmlns:a16="http://schemas.microsoft.com/office/drawing/2014/main" id="{B7C78ACD-F861-4826-B58F-AEAE61F1E78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2117" y="6670419"/>
            <a:ext cx="471117" cy="397455"/>
          </a:xfrm>
          <a:prstGeom prst="rect">
            <a:avLst/>
          </a:prstGeom>
        </p:spPr>
      </p:pic>
      <p:grpSp>
        <p:nvGrpSpPr>
          <p:cNvPr id="58" name="그룹 1009">
            <a:extLst>
              <a:ext uri="{FF2B5EF4-FFF2-40B4-BE49-F238E27FC236}">
                <a16:creationId xmlns:a16="http://schemas.microsoft.com/office/drawing/2014/main" id="{A23DC135-9129-486A-B915-9F4029A7FCA2}"/>
              </a:ext>
            </a:extLst>
          </p:cNvPr>
          <p:cNvGrpSpPr/>
          <p:nvPr/>
        </p:nvGrpSpPr>
        <p:grpSpPr>
          <a:xfrm>
            <a:off x="11359480" y="7187487"/>
            <a:ext cx="489434" cy="493590"/>
            <a:chOff x="10579876" y="8610811"/>
            <a:chExt cx="489434" cy="493590"/>
          </a:xfrm>
        </p:grpSpPr>
        <p:pic>
          <p:nvPicPr>
            <p:cNvPr id="59" name="Object 40">
              <a:extLst>
                <a:ext uri="{FF2B5EF4-FFF2-40B4-BE49-F238E27FC236}">
                  <a16:creationId xmlns:a16="http://schemas.microsoft.com/office/drawing/2014/main" id="{6B32F912-19F6-4E58-915D-CFE59C1D9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8610811"/>
              <a:ext cx="489434" cy="493590"/>
            </a:xfrm>
            <a:prstGeom prst="rect">
              <a:avLst/>
            </a:prstGeom>
          </p:spPr>
        </p:pic>
      </p:grpSp>
      <p:pic>
        <p:nvPicPr>
          <p:cNvPr id="60" name="Object 42">
            <a:extLst>
              <a:ext uri="{FF2B5EF4-FFF2-40B4-BE49-F238E27FC236}">
                <a16:creationId xmlns:a16="http://schemas.microsoft.com/office/drawing/2014/main" id="{8FD82731-F0BF-495C-96BD-AF4D5B63AE2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62959" y="7259845"/>
            <a:ext cx="471117" cy="397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FCC6A-0667-4290-AEFD-C9AA5CE84927}"/>
              </a:ext>
            </a:extLst>
          </p:cNvPr>
          <p:cNvSpPr txBox="1"/>
          <p:nvPr/>
        </p:nvSpPr>
        <p:spPr>
          <a:xfrm>
            <a:off x="11970798" y="5298235"/>
            <a:ext cx="28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현황 시각화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39B038-328A-49A0-BFE4-05BEE951FBDD}"/>
              </a:ext>
            </a:extLst>
          </p:cNvPr>
          <p:cNvSpPr txBox="1"/>
          <p:nvPr/>
        </p:nvSpPr>
        <p:spPr>
          <a:xfrm>
            <a:off x="11970797" y="5977895"/>
            <a:ext cx="34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지역별 매출 분석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8183A4-B1AF-4123-9CF5-365F1B2FC72D}"/>
              </a:ext>
            </a:extLst>
          </p:cNvPr>
          <p:cNvSpPr txBox="1"/>
          <p:nvPr/>
        </p:nvSpPr>
        <p:spPr>
          <a:xfrm>
            <a:off x="11963870" y="6591300"/>
            <a:ext cx="34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업종별 매출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9ECAD4-5919-45D8-8224-A4D4B290A0CD}"/>
              </a:ext>
            </a:extLst>
          </p:cNvPr>
          <p:cNvSpPr txBox="1"/>
          <p:nvPr/>
        </p:nvSpPr>
        <p:spPr>
          <a:xfrm>
            <a:off x="11175251" y="8110835"/>
            <a:ext cx="536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결론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지원금 지급 기준 제안 및 한계점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539EE-154A-4A22-BB82-C8AFA78EDC87}"/>
              </a:ext>
            </a:extLst>
          </p:cNvPr>
          <p:cNvSpPr txBox="1"/>
          <p:nvPr/>
        </p:nvSpPr>
        <p:spPr>
          <a:xfrm>
            <a:off x="11147542" y="2180764"/>
            <a:ext cx="317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배경 및 목표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550EE6-0B8B-483F-9DEC-A1F0C7516DE0}"/>
              </a:ext>
            </a:extLst>
          </p:cNvPr>
          <p:cNvSpPr txBox="1"/>
          <p:nvPr/>
        </p:nvSpPr>
        <p:spPr>
          <a:xfrm>
            <a:off x="11126760" y="4575955"/>
            <a:ext cx="28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현황 시각화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4772A2-B906-4B8F-8374-FCC8B2B9CA9C}"/>
              </a:ext>
            </a:extLst>
          </p:cNvPr>
          <p:cNvSpPr txBox="1"/>
          <p:nvPr/>
        </p:nvSpPr>
        <p:spPr>
          <a:xfrm>
            <a:off x="11822757" y="3783787"/>
            <a:ext cx="28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설명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FD4553-9450-4E48-B118-228EE721B022}"/>
              </a:ext>
            </a:extLst>
          </p:cNvPr>
          <p:cNvSpPr txBox="1"/>
          <p:nvPr/>
        </p:nvSpPr>
        <p:spPr>
          <a:xfrm>
            <a:off x="11822758" y="2904940"/>
            <a:ext cx="28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지역 선정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DEF4A2-7CF5-499E-B803-C6A6F8B7EA5C}"/>
              </a:ext>
            </a:extLst>
          </p:cNvPr>
          <p:cNvSpPr txBox="1"/>
          <p:nvPr/>
        </p:nvSpPr>
        <p:spPr>
          <a:xfrm>
            <a:off x="11970797" y="7218744"/>
            <a:ext cx="34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결과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AC19A-E5EE-480A-B095-6E4C8692465C}"/>
              </a:ext>
            </a:extLst>
          </p:cNvPr>
          <p:cNvSpPr txBox="1"/>
          <p:nvPr/>
        </p:nvSpPr>
        <p:spPr>
          <a:xfrm>
            <a:off x="11215211" y="8877300"/>
            <a:ext cx="536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Appendix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활용데이터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도구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팀소개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841" y="2563012"/>
            <a:ext cx="2857894" cy="373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83478" y="7558732"/>
            <a:ext cx="3257048" cy="260564"/>
            <a:chOff x="7183478" y="7558732"/>
            <a:chExt cx="3257048" cy="2605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3478" y="7558732"/>
              <a:ext cx="3257048" cy="2605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5240" y="8045497"/>
            <a:ext cx="11836339" cy="15689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173" y="1061069"/>
            <a:ext cx="14323810" cy="4685714"/>
            <a:chOff x="1766173" y="1061069"/>
            <a:chExt cx="14323810" cy="46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173" y="1061069"/>
              <a:ext cx="14323810" cy="468571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484" y="2079857"/>
              <a:ext cx="7158844" cy="23385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77372" y="5444792"/>
            <a:ext cx="12899373" cy="18277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88240" y="4882293"/>
            <a:ext cx="3257048" cy="260564"/>
            <a:chOff x="7088240" y="4882293"/>
            <a:chExt cx="3257048" cy="2605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8240" y="4882293"/>
              <a:ext cx="3257048" cy="2605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6CACDF-D0D7-4F8B-A185-606E4DAD718F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배경 및 목표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E33ED-69A1-4F3C-981B-F5550172D0CA}"/>
              </a:ext>
            </a:extLst>
          </p:cNvPr>
          <p:cNvSpPr txBox="1"/>
          <p:nvPr/>
        </p:nvSpPr>
        <p:spPr>
          <a:xfrm>
            <a:off x="11277600" y="4469972"/>
            <a:ext cx="23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sz="1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출처</a:t>
            </a:r>
            <a:r>
              <a:rPr lang="en-US" altLang="ko-KR" sz="1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매일경제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200" y="4086004"/>
            <a:ext cx="4749296" cy="2799629"/>
            <a:chOff x="1041904" y="4176644"/>
            <a:chExt cx="3923810" cy="2808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6181" y="2950463"/>
              <a:ext cx="7857143" cy="561904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904" y="4176644"/>
              <a:ext cx="3923810" cy="280893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354" y="1590912"/>
            <a:ext cx="5556204" cy="1051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353" y="2902154"/>
            <a:ext cx="5496403" cy="10768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96392" y="2902154"/>
            <a:ext cx="5696626" cy="10768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5174" y="2902154"/>
            <a:ext cx="4202376" cy="1076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06194" y="4086005"/>
            <a:ext cx="5248857" cy="1156493"/>
            <a:chOff x="12206194" y="4086005"/>
            <a:chExt cx="5248857" cy="11564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3108" y="3580539"/>
              <a:ext cx="10504762" cy="231428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6194" y="4086005"/>
              <a:ext cx="5248857" cy="11564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83334" y="7190324"/>
            <a:ext cx="5252394" cy="992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42105" y="4124101"/>
            <a:ext cx="5191714" cy="2880621"/>
            <a:chOff x="6342105" y="4124101"/>
            <a:chExt cx="5191714" cy="28806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0128" y="2864504"/>
              <a:ext cx="10390476" cy="5761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2105" y="4124101"/>
              <a:ext cx="5191714" cy="288062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9249" y="7295088"/>
            <a:ext cx="4620244" cy="5384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9209" y="7295088"/>
            <a:ext cx="5419439" cy="5384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06194" y="5346617"/>
            <a:ext cx="5248857" cy="1658105"/>
            <a:chOff x="12206194" y="5346617"/>
            <a:chExt cx="5248857" cy="16581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85849" y="4616749"/>
              <a:ext cx="10504762" cy="332381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06194" y="5346617"/>
              <a:ext cx="5248857" cy="16581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77622" y="5242498"/>
            <a:ext cx="1426187" cy="1476510"/>
            <a:chOff x="13177622" y="5242498"/>
            <a:chExt cx="1426187" cy="14765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77622" y="5242498"/>
              <a:ext cx="1426187" cy="147651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59401" y="8394534"/>
            <a:ext cx="9998329" cy="12551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DF8AD9-A4A1-43A2-ACE0-79A464A3A1DA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지역 선정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8576" y="2366493"/>
            <a:ext cx="3981905" cy="3873521"/>
            <a:chOff x="1458576" y="2366493"/>
            <a:chExt cx="3981905" cy="38735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8594" y="676466"/>
              <a:ext cx="7971429" cy="7752381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576" y="2366493"/>
              <a:ext cx="3981905" cy="3873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86340" y="6479716"/>
            <a:ext cx="3257048" cy="260564"/>
            <a:chOff x="1886340" y="6479716"/>
            <a:chExt cx="3257048" cy="2605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40" y="6479716"/>
              <a:ext cx="3257048" cy="2605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1954" y="8138544"/>
            <a:ext cx="4202300" cy="17028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1511" y="7112528"/>
            <a:ext cx="3880247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74489" y="2344724"/>
            <a:ext cx="3838548" cy="3838548"/>
            <a:chOff x="7074489" y="2344724"/>
            <a:chExt cx="3838548" cy="38385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1227" y="671462"/>
              <a:ext cx="7685714" cy="768571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4489" y="2344724"/>
              <a:ext cx="3838548" cy="3838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65239" y="6479386"/>
            <a:ext cx="3257048" cy="260564"/>
            <a:chOff x="7365239" y="6479386"/>
            <a:chExt cx="3257048" cy="2605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239" y="6479386"/>
              <a:ext cx="3257048" cy="2605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3709" y="8138544"/>
            <a:ext cx="3944700" cy="11801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19152" y="7141105"/>
            <a:ext cx="3037932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93726" y="2310710"/>
            <a:ext cx="3873521" cy="3873521"/>
            <a:chOff x="12993726" y="2310710"/>
            <a:chExt cx="3873521" cy="3873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03699" y="620683"/>
              <a:ext cx="7752381" cy="775238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3726" y="2310710"/>
              <a:ext cx="3873521" cy="3873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05437" y="6479716"/>
            <a:ext cx="3257048" cy="260564"/>
            <a:chOff x="13305437" y="6479716"/>
            <a:chExt cx="3257048" cy="2605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05437" y="6479716"/>
              <a:ext cx="3257048" cy="26056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33812" y="8120631"/>
            <a:ext cx="3277988" cy="14849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70083" y="7131581"/>
            <a:ext cx="3010086" cy="6856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9975" y="2933701"/>
            <a:ext cx="2739104" cy="2739104"/>
            <a:chOff x="2079975" y="2933701"/>
            <a:chExt cx="2739104" cy="27391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79975" y="2933701"/>
              <a:ext cx="2739104" cy="27391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50573" y="2960063"/>
            <a:ext cx="2686379" cy="2686379"/>
            <a:chOff x="7650573" y="2960063"/>
            <a:chExt cx="2686379" cy="26863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50573" y="2960063"/>
              <a:ext cx="2686379" cy="2686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05437" y="2711292"/>
            <a:ext cx="3105411" cy="3105411"/>
            <a:chOff x="13305437" y="2711292"/>
            <a:chExt cx="3105411" cy="31054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305437" y="2711292"/>
              <a:ext cx="3105411" cy="310541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02033F-6F36-459A-A9F5-6FB026B66AE6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1.2.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설명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63855" y="5394597"/>
            <a:ext cx="3800765" cy="4026041"/>
            <a:chOff x="8706509" y="3213729"/>
            <a:chExt cx="4498548" cy="47651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6509" y="3213729"/>
              <a:ext cx="4498548" cy="47651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3201" y="5402658"/>
            <a:ext cx="4513733" cy="4225577"/>
            <a:chOff x="675855" y="3185158"/>
            <a:chExt cx="5342411" cy="5001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855" y="3185158"/>
              <a:ext cx="5342411" cy="50013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5753100"/>
            <a:ext cx="1504850" cy="1389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40268" y="5356952"/>
            <a:ext cx="3856715" cy="4225577"/>
            <a:chOff x="5082922" y="3139452"/>
            <a:chExt cx="4564770" cy="50013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2922" y="3139452"/>
              <a:ext cx="4564770" cy="5001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06400" y="5366026"/>
            <a:ext cx="3532898" cy="4026041"/>
            <a:chOff x="12272137" y="3235498"/>
            <a:chExt cx="4181504" cy="47651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137" y="3235498"/>
              <a:ext cx="4181504" cy="476518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9400" y="5735446"/>
            <a:ext cx="1504850" cy="13892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3200" y="5753100"/>
            <a:ext cx="1504850" cy="13892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20800" y="5735446"/>
            <a:ext cx="1504850" cy="13892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4744C1-78DA-495F-92AF-A2D529E5346C}"/>
              </a:ext>
            </a:extLst>
          </p:cNvPr>
          <p:cNvSpPr txBox="1"/>
          <p:nvPr/>
        </p:nvSpPr>
        <p:spPr>
          <a:xfrm>
            <a:off x="1981200" y="7895132"/>
            <a:ext cx="304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현황 시각화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82931-C038-49AB-9B0F-8800919EB21C}"/>
              </a:ext>
            </a:extLst>
          </p:cNvPr>
          <p:cNvSpPr txBox="1"/>
          <p:nvPr/>
        </p:nvSpPr>
        <p:spPr>
          <a:xfrm>
            <a:off x="5867400" y="7831707"/>
            <a:ext cx="3046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상권으로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C0CD0-C8F9-4E9E-8C79-B7582E4031AB}"/>
              </a:ext>
            </a:extLst>
          </p:cNvPr>
          <p:cNvSpPr txBox="1"/>
          <p:nvPr/>
        </p:nvSpPr>
        <p:spPr>
          <a:xfrm>
            <a:off x="9525000" y="7831707"/>
            <a:ext cx="3046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업종으로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E7BDD7-BF28-4B9C-9DA6-C194A3BF3618}"/>
              </a:ext>
            </a:extLst>
          </p:cNvPr>
          <p:cNvSpPr txBox="1"/>
          <p:nvPr/>
        </p:nvSpPr>
        <p:spPr>
          <a:xfrm>
            <a:off x="13106400" y="7805597"/>
            <a:ext cx="3046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30FB5-2CDF-4D48-9CA1-E0EE80BF55C4}"/>
              </a:ext>
            </a:extLst>
          </p:cNvPr>
          <p:cNvSpPr txBox="1"/>
          <p:nvPr/>
        </p:nvSpPr>
        <p:spPr>
          <a:xfrm>
            <a:off x="2944112" y="4068199"/>
            <a:ext cx="304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위치 특성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</a:t>
            </a:r>
          </a:p>
        </p:txBody>
      </p:sp>
      <p:pic>
        <p:nvPicPr>
          <p:cNvPr id="5" name="그래픽 4" descr="동전">
            <a:extLst>
              <a:ext uri="{FF2B5EF4-FFF2-40B4-BE49-F238E27FC236}">
                <a16:creationId xmlns:a16="http://schemas.microsoft.com/office/drawing/2014/main" id="{72F77F95-C22F-45F8-B63F-DF957CABCE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6375" y="2279470"/>
            <a:ext cx="1907780" cy="1907780"/>
          </a:xfrm>
          <a:prstGeom prst="rect">
            <a:avLst/>
          </a:prstGeom>
        </p:spPr>
      </p:pic>
      <p:pic>
        <p:nvPicPr>
          <p:cNvPr id="10" name="그래픽 9" descr="전송">
            <a:extLst>
              <a:ext uri="{FF2B5EF4-FFF2-40B4-BE49-F238E27FC236}">
                <a16:creationId xmlns:a16="http://schemas.microsoft.com/office/drawing/2014/main" id="{3F2953F4-1EF0-4A64-898E-F11C2963EB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76209" y="2737854"/>
            <a:ext cx="914400" cy="914400"/>
          </a:xfrm>
          <a:prstGeom prst="rect">
            <a:avLst/>
          </a:prstGeom>
        </p:spPr>
      </p:pic>
      <p:pic>
        <p:nvPicPr>
          <p:cNvPr id="33" name="그래픽 32" descr="전송">
            <a:extLst>
              <a:ext uri="{FF2B5EF4-FFF2-40B4-BE49-F238E27FC236}">
                <a16:creationId xmlns:a16="http://schemas.microsoft.com/office/drawing/2014/main" id="{90CF8841-116B-44E8-B3CF-EBAB7D8E7A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49837" y="2728180"/>
            <a:ext cx="914400" cy="914400"/>
          </a:xfrm>
          <a:prstGeom prst="rect">
            <a:avLst/>
          </a:prstGeom>
        </p:spPr>
      </p:pic>
      <p:pic>
        <p:nvPicPr>
          <p:cNvPr id="13" name="그래픽 12" descr="표지판">
            <a:extLst>
              <a:ext uri="{FF2B5EF4-FFF2-40B4-BE49-F238E27FC236}">
                <a16:creationId xmlns:a16="http://schemas.microsoft.com/office/drawing/2014/main" id="{9DA44E9A-9ABF-4456-8A3E-71EEFFC611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05323" y="2307912"/>
            <a:ext cx="1524000" cy="1524000"/>
          </a:xfrm>
          <a:prstGeom prst="rect">
            <a:avLst/>
          </a:prstGeom>
        </p:spPr>
      </p:pic>
      <p:pic>
        <p:nvPicPr>
          <p:cNvPr id="31" name="그래픽 30" descr="상점">
            <a:extLst>
              <a:ext uri="{FF2B5EF4-FFF2-40B4-BE49-F238E27FC236}">
                <a16:creationId xmlns:a16="http://schemas.microsoft.com/office/drawing/2014/main" id="{B694CD6B-874B-4670-AA49-C8AD27D048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06300" y="2400300"/>
            <a:ext cx="1600200" cy="1600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9CACE95-D50C-48D5-8030-92A57966FCFD}"/>
              </a:ext>
            </a:extLst>
          </p:cNvPr>
          <p:cNvSpPr txBox="1"/>
          <p:nvPr/>
        </p:nvSpPr>
        <p:spPr>
          <a:xfrm>
            <a:off x="11658600" y="4101525"/>
            <a:ext cx="304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업체 특성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ED31F4-B6F2-4052-929A-B96B112B6209}"/>
              </a:ext>
            </a:extLst>
          </p:cNvPr>
          <p:cNvSpPr txBox="1"/>
          <p:nvPr/>
        </p:nvSpPr>
        <p:spPr>
          <a:xfrm>
            <a:off x="7403415" y="4087022"/>
            <a:ext cx="304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경제적 손실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387F5-37DC-4EA3-9FEA-0D3E748E720D}"/>
              </a:ext>
            </a:extLst>
          </p:cNvPr>
          <p:cNvSpPr txBox="1"/>
          <p:nvPr/>
        </p:nvSpPr>
        <p:spPr>
          <a:xfrm>
            <a:off x="7239000" y="1677769"/>
            <a:ext cx="304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연구 모형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FC996C-2235-418D-B6BB-EFCFC44EE3AD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개요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849342-1E45-4722-9B63-0DBED947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579" y="3336572"/>
            <a:ext cx="6547421" cy="3968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7148" y="8203144"/>
            <a:ext cx="6006722" cy="1076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3336573"/>
            <a:ext cx="6547419" cy="396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F4C03-9D33-43A2-921A-F52D19971436}"/>
              </a:ext>
            </a:extLst>
          </p:cNvPr>
          <p:cNvSpPr txBox="1"/>
          <p:nvPr/>
        </p:nvSpPr>
        <p:spPr>
          <a:xfrm>
            <a:off x="10351781" y="8326069"/>
            <a:ext cx="719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 감소는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상권 별로 상이하다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전통시장의 경우 증감폭이 적은 반면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관광특구의 경우 약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19%p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까지 차이가 난다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B99D5-0CE1-44B0-808B-826E0D21FE1E}"/>
              </a:ext>
            </a:extLst>
          </p:cNvPr>
          <p:cNvSpPr txBox="1"/>
          <p:nvPr/>
        </p:nvSpPr>
        <p:spPr>
          <a:xfrm>
            <a:off x="744800" y="2102862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코로나 추세 및 용산구 유동인구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4AFA1-FB49-4156-9401-A61F7BEFA84F}"/>
              </a:ext>
            </a:extLst>
          </p:cNvPr>
          <p:cNvSpPr txBox="1"/>
          <p:nvPr/>
        </p:nvSpPr>
        <p:spPr>
          <a:xfrm>
            <a:off x="10074688" y="2102862"/>
            <a:ext cx="7926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2019-2020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분기별 상권 유동인구 증감 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12479-1792-49A4-AF1D-04F2D21DC6CE}"/>
              </a:ext>
            </a:extLst>
          </p:cNvPr>
          <p:cNvSpPr txBox="1"/>
          <p:nvPr/>
        </p:nvSpPr>
        <p:spPr>
          <a:xfrm>
            <a:off x="1925874" y="7556734"/>
            <a:ext cx="482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위부터 코로나 </a:t>
            </a: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확진자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용산구 유동인구 추이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70A62-89F3-4822-9A12-5BE176E7D3B8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현황 시각화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1BF6356-A6AC-438A-8727-BF67F86F7A56}"/>
              </a:ext>
            </a:extLst>
          </p:cNvPr>
          <p:cNvSpPr/>
          <p:nvPr/>
        </p:nvSpPr>
        <p:spPr>
          <a:xfrm>
            <a:off x="10134600" y="2933700"/>
            <a:ext cx="5867400" cy="2971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99B0-2D98-4571-88AD-7B06615CD5BE}"/>
              </a:ext>
            </a:extLst>
          </p:cNvPr>
          <p:cNvSpPr txBox="1"/>
          <p:nvPr/>
        </p:nvSpPr>
        <p:spPr>
          <a:xfrm>
            <a:off x="-990600" y="1620883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외식업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폐업률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735EE6-DECD-4A77-8B81-160DD0177F14}"/>
              </a:ext>
            </a:extLst>
          </p:cNvPr>
          <p:cNvSpPr txBox="1"/>
          <p:nvPr/>
        </p:nvSpPr>
        <p:spPr>
          <a:xfrm>
            <a:off x="9472591" y="1816244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서울시 주요상권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공실율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34F50-852B-4B2A-9189-C43EC3877CC2}"/>
              </a:ext>
            </a:extLst>
          </p:cNvPr>
          <p:cNvSpPr txBox="1"/>
          <p:nvPr/>
        </p:nvSpPr>
        <p:spPr>
          <a:xfrm>
            <a:off x="9473556" y="7408926"/>
            <a:ext cx="82198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코로나로 인한 두드러진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증가는 보이지 않음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년도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분기에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상승하긴 했으나 다시 정상수치로 돌아옴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 서울시 모든 주요 상권에선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년도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분기를 기준으로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공실률이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상승함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 경제적 손실이 발생했음에도 불구하고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폐업률로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나타나지 않음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5" name="그래픽 24" descr="오른쪽을 가리키는 검지">
            <a:extLst>
              <a:ext uri="{FF2B5EF4-FFF2-40B4-BE49-F238E27FC236}">
                <a16:creationId xmlns:a16="http://schemas.microsoft.com/office/drawing/2014/main" id="{0D373F02-D46E-4744-86AD-3AA292C3A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400" y="7408926"/>
            <a:ext cx="1850491" cy="18504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F322D9-28BB-4901-A7D1-4385BF8A6029}"/>
              </a:ext>
            </a:extLst>
          </p:cNvPr>
          <p:cNvSpPr txBox="1"/>
          <p:nvPr/>
        </p:nvSpPr>
        <p:spPr>
          <a:xfrm>
            <a:off x="-762000" y="5613112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소매업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폐업률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6110D28-EA16-44FB-9F4C-E92AC482DAC1}"/>
              </a:ext>
            </a:extLst>
          </p:cNvPr>
          <p:cNvSpPr/>
          <p:nvPr/>
        </p:nvSpPr>
        <p:spPr>
          <a:xfrm>
            <a:off x="917807" y="1485900"/>
            <a:ext cx="6196101" cy="8382000"/>
          </a:xfrm>
          <a:prstGeom prst="roundRect">
            <a:avLst>
              <a:gd name="adj" fmla="val 9405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F5E88EF-0DC4-4CD2-8C26-BC183669F40D}"/>
              </a:ext>
            </a:extLst>
          </p:cNvPr>
          <p:cNvSpPr/>
          <p:nvPr/>
        </p:nvSpPr>
        <p:spPr>
          <a:xfrm>
            <a:off x="9970249" y="1450671"/>
            <a:ext cx="6196101" cy="4809333"/>
          </a:xfrm>
          <a:prstGeom prst="roundRect">
            <a:avLst>
              <a:gd name="adj" fmla="val 9405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90B69-073B-499E-BE87-B01B5F02C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20612"/>
            <a:ext cx="5257800" cy="3303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E2D46E-5E98-45F4-A73B-05C005E15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6259212"/>
            <a:ext cx="5257801" cy="3303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CFCDD7-5264-4EDE-B02B-E7753FB7C868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현황 시각화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62704" y="723900"/>
            <a:ext cx="11051529" cy="6600342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91529" y="4798114"/>
            <a:ext cx="10880353" cy="66003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CDF2E3-B922-41C1-B6D2-C786A1A6383F}"/>
              </a:ext>
            </a:extLst>
          </p:cNvPr>
          <p:cNvSpPr txBox="1"/>
          <p:nvPr/>
        </p:nvSpPr>
        <p:spPr>
          <a:xfrm>
            <a:off x="10134600" y="2572545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지역을 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상권과 행정동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구분하여 분석 진행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B0D1486-E12D-4236-9D83-625462D0FC39}"/>
              </a:ext>
            </a:extLst>
          </p:cNvPr>
          <p:cNvSpPr/>
          <p:nvPr/>
        </p:nvSpPr>
        <p:spPr>
          <a:xfrm>
            <a:off x="917807" y="1485900"/>
            <a:ext cx="6196101" cy="8382000"/>
          </a:xfrm>
          <a:prstGeom prst="roundRect">
            <a:avLst>
              <a:gd name="adj" fmla="val 9405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FB79A-78D8-4E34-89B2-F32C4D6C7A82}"/>
              </a:ext>
            </a:extLst>
          </p:cNvPr>
          <p:cNvSpPr txBox="1"/>
          <p:nvPr/>
        </p:nvSpPr>
        <p:spPr>
          <a:xfrm>
            <a:off x="9363101" y="7339905"/>
            <a:ext cx="7397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모두 그래프의 양상이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크게 두 가지로 나뉘어 짐을 확인하고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특성 구분을 위해 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진행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6" name="그래픽 25" descr="오른쪽을 가리키는 검지">
            <a:extLst>
              <a:ext uri="{FF2B5EF4-FFF2-40B4-BE49-F238E27FC236}">
                <a16:creationId xmlns:a16="http://schemas.microsoft.com/office/drawing/2014/main" id="{A0B82F15-0483-4BE4-A8BE-57516AE01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1045" y="4770900"/>
            <a:ext cx="1850491" cy="1850491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7EF22BE-050A-4D00-87DC-D869F7336B15}"/>
              </a:ext>
            </a:extLst>
          </p:cNvPr>
          <p:cNvSpPr/>
          <p:nvPr/>
        </p:nvSpPr>
        <p:spPr>
          <a:xfrm rot="10800000">
            <a:off x="12136778" y="4991100"/>
            <a:ext cx="1850491" cy="1371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DC5B2-3455-4D72-A512-6CB865243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2324100"/>
            <a:ext cx="5486375" cy="3141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0C53EE-F2E0-45E4-8058-3BD8E82F9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616" y="6438900"/>
            <a:ext cx="5463984" cy="31558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04D1C-C3E3-486F-9D3D-C4C63674CEFF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2.2.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지역별 매출 분석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3F23E-69DF-4A8C-A618-8618EE57E3FD}"/>
              </a:ext>
            </a:extLst>
          </p:cNvPr>
          <p:cNvSpPr txBox="1"/>
          <p:nvPr/>
        </p:nvSpPr>
        <p:spPr>
          <a:xfrm>
            <a:off x="10134600" y="37681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지역 </a:t>
            </a:r>
            <a:r>
              <a:rPr lang="en-US" altLang="ko-KR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- 4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상권</a:t>
            </a:r>
            <a:r>
              <a:rPr lang="en-US" altLang="ko-KR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행정동</a:t>
            </a:r>
            <a:r>
              <a:rPr lang="en-US" altLang="ko-KR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D7F70-3B84-4307-868E-07A23E8CB520}"/>
              </a:ext>
            </a:extLst>
          </p:cNvPr>
          <p:cNvSpPr txBox="1"/>
          <p:nvPr/>
        </p:nvSpPr>
        <p:spPr>
          <a:xfrm>
            <a:off x="1295400" y="5777925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행정동별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C71B3-9824-4168-915B-D04BD6999D80}"/>
              </a:ext>
            </a:extLst>
          </p:cNvPr>
          <p:cNvSpPr txBox="1"/>
          <p:nvPr/>
        </p:nvSpPr>
        <p:spPr>
          <a:xfrm>
            <a:off x="1269325" y="1650392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상권별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971</Words>
  <Application>Microsoft Office PowerPoint</Application>
  <PresentationFormat>사용자 지정</PresentationFormat>
  <Paragraphs>189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에스코어 드림 3 Light</vt:lpstr>
      <vt:lpstr>에스코어 드림 4 Regular</vt:lpstr>
      <vt:lpstr>에스코어 드림 8 Heavy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민성</cp:lastModifiedBy>
  <cp:revision>30</cp:revision>
  <dcterms:created xsi:type="dcterms:W3CDTF">2021-07-19T16:15:22Z</dcterms:created>
  <dcterms:modified xsi:type="dcterms:W3CDTF">2021-07-20T05:26:10Z</dcterms:modified>
</cp:coreProperties>
</file>