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5" r:id="rId3"/>
    <p:sldMasterId id="2147483657" r:id="rId4"/>
  </p:sldMasterIdLst>
  <p:sldIdLst>
    <p:sldId id="289" r:id="rId5"/>
    <p:sldId id="285" r:id="rId6"/>
    <p:sldId id="294" r:id="rId7"/>
    <p:sldId id="288" r:id="rId8"/>
    <p:sldId id="295" r:id="rId9"/>
    <p:sldId id="257" r:id="rId10"/>
    <p:sldId id="260" r:id="rId11"/>
    <p:sldId id="278" r:id="rId12"/>
    <p:sldId id="281" r:id="rId13"/>
    <p:sldId id="280" r:id="rId14"/>
    <p:sldId id="277" r:id="rId15"/>
    <p:sldId id="279" r:id="rId16"/>
    <p:sldId id="266" r:id="rId17"/>
    <p:sldId id="272" r:id="rId18"/>
    <p:sldId id="273" r:id="rId19"/>
    <p:sldId id="274" r:id="rId20"/>
    <p:sldId id="275" r:id="rId21"/>
    <p:sldId id="267" r:id="rId22"/>
    <p:sldId id="268" r:id="rId23"/>
    <p:sldId id="270" r:id="rId24"/>
    <p:sldId id="271" r:id="rId25"/>
    <p:sldId id="265" r:id="rId2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76" y="48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BB-4AD3-8557-4D9E0A4039C4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6E-4E71-87A5-4BCCA199C3C8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6E-4E71-87A5-4BCCA199C3C8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6E-4E71-87A5-4BCCA199C3C8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06E-4E71-87A5-4BCCA199C3C8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06E-4E71-87A5-4BCCA199C3C8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06E-4E71-87A5-4BCCA199C3C8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06E-4E71-87A5-4BCCA199C3C8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06E-4E71-87A5-4BCCA199C3C8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06E-4E71-87A5-4BCCA199C3C8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06E-4E71-87A5-4BCCA199C3C8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06E-4E71-87A5-4BCCA199C3C8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06E-4E71-87A5-4BCCA199C3C8}"/>
              </c:ext>
            </c:extLst>
          </c:dPt>
          <c:dPt>
            <c:idx val="1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06E-4E71-87A5-4BCCA199C3C8}"/>
              </c:ext>
            </c:extLst>
          </c:dPt>
          <c:dPt>
            <c:idx val="1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06E-4E71-87A5-4BCCA199C3C8}"/>
              </c:ext>
            </c:extLst>
          </c:dPt>
          <c:dPt>
            <c:idx val="1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06E-4E71-87A5-4BCCA199C3C8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BBB-4AD3-8557-4D9E0A4039C4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BBB-4AD3-8557-4D9E0A4039C4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BBB-4AD3-8557-4D9E0A4039C4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BBB-4AD3-8557-4D9E0A4039C4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BBB-4AD3-8557-4D9E0A4039C4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BBB-4AD3-8557-4D9E0A4039C4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BBB-4AD3-8557-4D9E0A4039C4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BBB-4AD3-8557-4D9E0A4039C4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BBB-4AD3-8557-4D9E0A4039C4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BBB-4AD3-8557-4D9E0A4039C4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BBB-4AD3-8557-4D9E0A4039C4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BBB-4AD3-8557-4D9E0A4039C4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BBB-4AD3-8557-4D9E0A4039C4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BBB-4AD3-8557-4D9E0A4039C4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BBB-4AD3-8557-4D9E0A4039C4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BB-4AD3-8557-4D9E0A4039C4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BBB-4AD3-8557-4D9E0A4039C4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BB-4AD3-8557-4D9E0A4039C4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BBB-4AD3-8557-4D9E0A4039C4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BB-4AD3-8557-4D9E0A4039C4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BBB-4AD3-8557-4D9E0A4039C4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BB-4AD3-8557-4D9E0A4039C4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BBB-4AD3-8557-4D9E0A4039C4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B-4AD3-8557-4D9E0A403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7-4C1C-B7E5-45E3B8CFD86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7-4C1C-B7E5-45E3B8CFD86E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47-4C1C-B7E5-45E3B8CFD86E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47-4C1C-B7E5-45E3B8CFD86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47-4C1C-B7E5-45E3B8CFD86E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47-4C1C-B7E5-45E3B8CFD86E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247-4C1C-B7E5-45E3B8CFD86E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247-4C1C-B7E5-45E3B8CFD86E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247-4C1C-B7E5-45E3B8CFD86E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247-4C1C-B7E5-45E3B8CFD86E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247-4C1C-B7E5-45E3B8CFD86E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247-4C1C-B7E5-45E3B8CFD86E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247-4C1C-B7E5-45E3B8CFD86E}"/>
              </c:ext>
            </c:extLst>
          </c:dPt>
          <c:dPt>
            <c:idx val="1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247-4C1C-B7E5-45E3B8CFD86E}"/>
              </c:ext>
            </c:extLst>
          </c:dPt>
          <c:dPt>
            <c:idx val="1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247-4C1C-B7E5-45E3B8CFD86E}"/>
              </c:ext>
            </c:extLst>
          </c:dPt>
          <c:dPt>
            <c:idx val="1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247-4C1C-B7E5-45E3B8CFD86E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247-4C1C-B7E5-45E3B8CFD86E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247-4C1C-B7E5-45E3B8CFD86E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247-4C1C-B7E5-45E3B8CFD86E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247-4C1C-B7E5-45E3B8CFD86E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247-4C1C-B7E5-45E3B8CFD86E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247-4C1C-B7E5-45E3B8CFD86E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247-4C1C-B7E5-45E3B8CFD86E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247-4C1C-B7E5-45E3B8CFD86E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247-4C1C-B7E5-45E3B8CFD86E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247-4C1C-B7E5-45E3B8CFD86E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247-4C1C-B7E5-45E3B8CFD86E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247-4C1C-B7E5-45E3B8CFD86E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247-4C1C-B7E5-45E3B8CFD86E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247-4C1C-B7E5-45E3B8CFD86E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A247-4C1C-B7E5-45E3B8CFD86E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A247-4C1C-B7E5-45E3B8CFD86E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A247-4C1C-B7E5-45E3B8CFD86E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A247-4C1C-B7E5-45E3B8CFD86E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A247-4C1C-B7E5-45E3B8CFD86E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A247-4C1C-B7E5-45E3B8CFD86E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A247-4C1C-B7E5-45E3B8CFD86E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A247-4C1C-B7E5-45E3B8CFD86E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A247-4C1C-B7E5-45E3B8CFD86E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A247-4C1C-B7E5-45E3B8CFD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8-42CC-AE6A-9DCAB00AAFD7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8-42CC-AE6A-9DCAB00AAFD7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88-42CC-AE6A-9DCAB00AAFD7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88-42CC-AE6A-9DCAB00AAFD7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88-42CC-AE6A-9DCAB00AAFD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88-42CC-AE6A-9DCAB00AAFD7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988-42CC-AE6A-9DCAB00AAFD7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88-42CC-AE6A-9DCAB00AAFD7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988-42CC-AE6A-9DCAB00AAFD7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988-42CC-AE6A-9DCAB00AAFD7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988-42CC-AE6A-9DCAB00AAFD7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988-42CC-AE6A-9DCAB00AAFD7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988-42CC-AE6A-9DCAB00AAFD7}"/>
              </c:ext>
            </c:extLst>
          </c:dPt>
          <c:dPt>
            <c:idx val="1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988-42CC-AE6A-9DCAB00AAFD7}"/>
              </c:ext>
            </c:extLst>
          </c:dPt>
          <c:dPt>
            <c:idx val="1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988-42CC-AE6A-9DCAB00AAFD7}"/>
              </c:ext>
            </c:extLst>
          </c:dPt>
          <c:dPt>
            <c:idx val="1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988-42CC-AE6A-9DCAB00AAFD7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988-42CC-AE6A-9DCAB00AAFD7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988-42CC-AE6A-9DCAB00AAFD7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988-42CC-AE6A-9DCAB00AAFD7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988-42CC-AE6A-9DCAB00AAFD7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C988-42CC-AE6A-9DCAB00AAFD7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988-42CC-AE6A-9DCAB00AAFD7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988-42CC-AE6A-9DCAB00AAFD7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988-42CC-AE6A-9DCAB00AAFD7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988-42CC-AE6A-9DCAB00AAFD7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988-42CC-AE6A-9DCAB00AAFD7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988-42CC-AE6A-9DCAB00AAFD7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988-42CC-AE6A-9DCAB00AAFD7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988-42CC-AE6A-9DCAB00AAFD7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988-42CC-AE6A-9DCAB00AAFD7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988-42CC-AE6A-9DCAB00AAFD7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C988-42CC-AE6A-9DCAB00AAFD7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C988-42CC-AE6A-9DCAB00AAFD7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C988-42CC-AE6A-9DCAB00AAFD7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C988-42CC-AE6A-9DCAB00AAFD7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C988-42CC-AE6A-9DCAB00AAFD7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C988-42CC-AE6A-9DCAB00AAFD7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C988-42CC-AE6A-9DCAB00AAFD7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C988-42CC-AE6A-9DCAB00AAFD7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C988-42CC-AE6A-9DCAB00A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9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2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AB32E33E-F3C4-4871-84E0-5FCA075E01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4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758880" y="799500"/>
            <a:ext cx="9982269" cy="1572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안녕하세요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이민성입니다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30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인사이저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 텍스트 분석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/NLP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알고리즘 개발 직무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]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에 지원합니다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45498" y="21271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DCEE935-75CA-432A-BAB6-D0B0C88A6B7A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6D57DD8-7809-4E08-9058-C0B089A7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00556"/>
              </p:ext>
            </p:extLst>
          </p:nvPr>
        </p:nvGraphicFramePr>
        <p:xfrm>
          <a:off x="4606862" y="4099605"/>
          <a:ext cx="7420038" cy="195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8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634633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3249317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1875517744"/>
                    </a:ext>
                  </a:extLst>
                </a:gridCol>
              </a:tblGrid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이름</a:t>
                      </a: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이민성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lgt302@hanmail.net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생년월일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1993.12.03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https://github.com/Minsung-commit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81759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연락처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010-3641-6141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Notion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https://url.kr/t6hijx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672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884EA-BCDE-4A9F-AA88-BB1E369E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46" y="2772869"/>
            <a:ext cx="2344740" cy="3126320"/>
          </a:xfrm>
          <a:prstGeom prst="rect">
            <a:avLst/>
          </a:prstGeom>
        </p:spPr>
      </p:pic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6663A4A3-7701-413C-BE90-1A8BB96F62D6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535E593-13A8-49B5-AA36-C3B588AC8B32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2FB476B8-324A-4F9E-B092-F5616E4370CD}"/>
              </a:ext>
            </a:extLst>
          </p:cNvPr>
          <p:cNvSpPr txBox="1"/>
          <p:nvPr/>
        </p:nvSpPr>
        <p:spPr>
          <a:xfrm>
            <a:off x="445498" y="328395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9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797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화면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설계서 및 실제 화면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(Django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기반</a:t>
            </a:r>
            <a:r>
              <a:rPr lang="ko-KR" altLang="en-US" sz="2400" dirty="0">
                <a:solidFill>
                  <a:prstClr val="black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프론트 엔드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15F24-8343-456E-A7F4-DFBD45DA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2" y="2081211"/>
            <a:ext cx="5105751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41CC-193E-49D3-B5EE-DC3CBFE0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" y="2081211"/>
            <a:ext cx="500835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분석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아키텍쳐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12" y="2028693"/>
            <a:ext cx="4962525" cy="35016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2B36F-6656-4C0C-A9AF-4726C38FA7A5}"/>
              </a:ext>
            </a:extLst>
          </p:cNvPr>
          <p:cNvSpPr/>
          <p:nvPr/>
        </p:nvSpPr>
        <p:spPr>
          <a:xfrm>
            <a:off x="363361" y="6030794"/>
            <a:ext cx="5837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출처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이현석 외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5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 “Word2Vec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이용한 웹 문서 클러스터링 시스템 구현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.” 2016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년 추계학술발표대회 논문집 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23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권 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2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정보처리학회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2016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1" y="1789343"/>
            <a:ext cx="3226711" cy="38410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01" y="2130248"/>
            <a:ext cx="2549558" cy="34000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8A95A3-DE0E-477E-BECE-E949603DD4F7}"/>
              </a:ext>
            </a:extLst>
          </p:cNvPr>
          <p:cNvSpPr/>
          <p:nvPr/>
        </p:nvSpPr>
        <p:spPr>
          <a:xfrm>
            <a:off x="2411476" y="5698120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참고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아키텍쳐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FF62-B4D1-451E-A16A-794394BEF0FB}"/>
              </a:ext>
            </a:extLst>
          </p:cNvPr>
          <p:cNvSpPr/>
          <p:nvPr/>
        </p:nvSpPr>
        <p:spPr>
          <a:xfrm>
            <a:off x="7729587" y="5630684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실제로 구현된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아키텍쳐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0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군집분석 및 토픽모델링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10" name="Google Shape;440;gcb3a1ec526_0_179">
            <a:extLst>
              <a:ext uri="{FF2B5EF4-FFF2-40B4-BE49-F238E27FC236}">
                <a16:creationId xmlns:a16="http://schemas.microsoft.com/office/drawing/2014/main" id="{B7C8EE41-6365-4030-91D9-617673007B14}"/>
              </a:ext>
            </a:extLst>
          </p:cNvPr>
          <p:cNvSpPr txBox="1"/>
          <p:nvPr/>
        </p:nvSpPr>
        <p:spPr>
          <a:xfrm>
            <a:off x="975434" y="1957654"/>
            <a:ext cx="4718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Elbow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통한 최적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군집수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도출 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  <p:sp>
        <p:nvSpPr>
          <p:cNvPr id="11" name="Google Shape;441;gcb3a1ec526_0_179">
            <a:extLst>
              <a:ext uri="{FF2B5EF4-FFF2-40B4-BE49-F238E27FC236}">
                <a16:creationId xmlns:a16="http://schemas.microsoft.com/office/drawing/2014/main" id="{1FAAFADD-7AA8-4610-A74B-97D9C5223DD4}"/>
              </a:ext>
            </a:extLst>
          </p:cNvPr>
          <p:cNvSpPr txBox="1"/>
          <p:nvPr/>
        </p:nvSpPr>
        <p:spPr>
          <a:xfrm>
            <a:off x="761236" y="4914811"/>
            <a:ext cx="5796600" cy="1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지점에서 두번의 경사 변화가 나타남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Lato"/>
              <a:sym typeface="Lato"/>
            </a:endParaRPr>
          </a:p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Tx/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이후로는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SSE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 변동성이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prstClr val="black"/>
              </a:buClr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최적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군집수를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10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으로 설정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Wingdings" panose="05000000000000000000" pitchFamily="2" charset="2"/>
              <a:buChar char="ü"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  <p:pic>
        <p:nvPicPr>
          <p:cNvPr id="12" name="Google Shape;442;gcb3a1ec526_0_179">
            <a:extLst>
              <a:ext uri="{FF2B5EF4-FFF2-40B4-BE49-F238E27FC236}">
                <a16:creationId xmlns:a16="http://schemas.microsoft.com/office/drawing/2014/main" id="{47C0C565-C8E5-4E70-8E40-7E928A5BB8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36" y="2600125"/>
            <a:ext cx="4010789" cy="208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451;gcb3a1ec526_0_188">
            <a:extLst>
              <a:ext uri="{FF2B5EF4-FFF2-40B4-BE49-F238E27FC236}">
                <a16:creationId xmlns:a16="http://schemas.microsoft.com/office/drawing/2014/main" id="{36594898-DC15-48EC-B8F7-10C23996B0A4}"/>
              </a:ext>
            </a:extLst>
          </p:cNvPr>
          <p:cNvSpPr txBox="1"/>
          <p:nvPr/>
        </p:nvSpPr>
        <p:spPr>
          <a:xfrm>
            <a:off x="5914175" y="4708661"/>
            <a:ext cx="57966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0" indent="-33020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문서 요약에 대표적인 기법인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TextRank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활용하여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키워드 비율을 분석하고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이를 토대로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카테고리 해석을 진행함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0" indent="-33020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커플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즐기다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수영장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= 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다같이 놀기 좋은 숙소’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4" name="Google Shape;454;gcb3a1ec526_0_188">
            <a:extLst>
              <a:ext uri="{FF2B5EF4-FFF2-40B4-BE49-F238E27FC236}">
                <a16:creationId xmlns:a16="http://schemas.microsoft.com/office/drawing/2014/main" id="{86DC0200-605F-4C46-B67D-9B7BF3A61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43" y="2600125"/>
            <a:ext cx="4394864" cy="2108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50;gcb3a1ec526_0_188">
            <a:extLst>
              <a:ext uri="{FF2B5EF4-FFF2-40B4-BE49-F238E27FC236}">
                <a16:creationId xmlns:a16="http://schemas.microsoft.com/office/drawing/2014/main" id="{5760DE89-35C3-424E-B18E-3F9F91DA50F1}"/>
              </a:ext>
            </a:extLst>
          </p:cNvPr>
          <p:cNvSpPr txBox="1"/>
          <p:nvPr/>
        </p:nvSpPr>
        <p:spPr>
          <a:xfrm>
            <a:off x="7225554" y="1957654"/>
            <a:ext cx="5233522" cy="4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TextRank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적용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토픽 모델링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9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721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국토 교통부 실거래가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거래가격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일자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APT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면적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층수 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전국 병원 리스트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정보 활용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 지하철 행정동 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역 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행정동명 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7547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Tableau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Pandas / Seaborn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Meplotlib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서울시 아파트 거래 밀집 지역 및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실거래가를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예측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투기성 부동산 거래에 대한 규제 및 대책 형성에 일조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313818"/>
            <a:ext cx="10241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Comment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초기엔 기존 변수만으로 분석결과를 얻으려 </a:t>
            </a:r>
            <a:r>
              <a:rPr kumimoji="0" lang="ko-KR" altLang="en-US" sz="180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했었지만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멘토님의 조언을 듣고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파생변수를 설정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해볼 수 있었고</a:t>
            </a:r>
            <a:endParaRPr kumimoji="0" lang="en-US" altLang="ko-KR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그 결과 더 유의미한 결과를 얻을 수 있었다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 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이를 통해 파생 변수처럼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데이터를 다양한 각도로 바라볼 줄 아는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힘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 중요함을 체감할 수 있었던 프로젝트였다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543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헤도닉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가격모형을 베이스로 하여 연구모형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다양한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알고리즘을 시도하여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최적의 알고리즘 도출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KNN, DT, RF, GBM, LGBM,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Xgboost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👉 모델 성능은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MSE &amp; RMSE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 통해 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E0B153E-6A75-42C5-8DEC-99369C242917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12D7C-9BF4-4330-BE5C-DB54097899A3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8D398-436C-47A4-BCD3-A1C9DDFFE17C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Spoqa Han Sans Neo Medium" pitchFamily="2" charset="-127"/>
                <a:ea typeface="Spoqa Han Sans Neo Medium" pitchFamily="2" charset="-127"/>
              </a:rPr>
              <a:t>25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피어슨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상관계수를 통한 상관관계 시각화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Price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per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square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구별 평당 공시지가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er_cost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해당 아파트 평당 가격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Square(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전용 면적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Top10(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아파트 브랜드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Floor(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층수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 변수와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의 양의 상관관계를 확인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각 모델 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MSE &amp; RMSE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시각화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XGB &gt; DT &gt; RF &gt; KNN &gt; GBM &gt; LGBM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CE5CD"/>
              </a:highligh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순으로 모델 성능 확인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평균 오차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(MSE)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가장 낮게 나오는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LGBM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모델 선정 </a:t>
            </a:r>
            <a:endParaRPr kumimoji="0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CE5CD"/>
              </a:highligh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Feature Selection : Feature Importance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이용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Model tuning : 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GridSearch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CV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적용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RMSE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733(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만원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정도로 오차가 파라미터 튜닝 전보다 절반정도로 줄었다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/>
        </p:nvGraphicFramePr>
        <p:xfrm>
          <a:off x="6812800" y="2312852"/>
          <a:ext cx="4828587" cy="102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(</a:t>
                      </a:r>
                      <a:r>
                        <a:rPr lang="ko-KR" altLang="en-US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단위 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: 1</a:t>
                      </a:r>
                      <a:r>
                        <a:rPr lang="ko-KR" altLang="en-US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만원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Spoqa Han Sans Neo Medium" pitchFamily="2" charset="-127"/>
                          <a:ea typeface="Spoqa Han Sans Neo Medium" pitchFamily="2" charset="-127"/>
                        </a:rPr>
                        <a:t>Dataset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1차 하위변수 제거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2차 하위변수 제거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파라미터 튜닝 후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1352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1352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1355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733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튜닝한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하이퍼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파라미터를 통해서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test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데이터 확인</a:t>
              </a:r>
              <a:endPara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예측값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=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</a:t>
              </a:r>
              <a:r>
                <a:rPr kumimoji="0" lang="en-US" altLang="ko-KR" sz="1100" b="1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62496.68</a:t>
              </a:r>
              <a:endPara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실제값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=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</a:t>
              </a:r>
              <a:r>
                <a:rPr kumimoji="0" lang="en-US" altLang="ko-KR" sz="1100" b="1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62500</a:t>
              </a:r>
              <a:endPara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028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생활인구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유동인구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추청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매출액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기타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확진자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폐업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공실률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58739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Jupyter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/Tableau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Pandas / MySQL /Scikit-learn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Plotly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개별 상권 자영업 손실 특성을 분석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특성을 반영한 개선된 지원기준을 제시하고자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349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Bankground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자영업계에 큰 손실이 발생되고 있음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But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정부가 제안하는 자영업자 지원정책은 제한적임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452851"/>
            <a:ext cx="4900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대표성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위험성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개성을 기준으로 타겟 지역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👉 이태원 지역 선정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(Gentrification)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매출 증감 분석 👉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업종별로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군집분석 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K-means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적용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4FD2D2B-CAAD-4013-A68D-A72C87C3C930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E3C856-EB6B-41AA-AD80-232DCDC06D70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279F2-ED4A-4DB2-A160-37C3685EA0A9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4961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1 : </a:t>
            </a:r>
            <a:r>
              <a:rPr kumimoji="0" lang="ko-KR" alt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지속적으로 증가하지 않음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증가했을 것이란 최초 가설 성립 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42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1 : </a:t>
            </a:r>
            <a:r>
              <a:rPr kumimoji="0" lang="ko-KR" alt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매출증감액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및 증감률 분석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예상과 달리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일부 업종의 매출액 증가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업종별 특성 구분의 필요성 도출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94759EE-AA20-477D-8F5C-901D138B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47492"/>
              </p:ext>
            </p:extLst>
          </p:nvPr>
        </p:nvGraphicFramePr>
        <p:xfrm>
          <a:off x="2054162" y="118767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92214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388863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2021.05 ~ 2021.10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멀티캠퍼스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데이터 사이언스 전문가과정 전일제 과정 수료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2019.08 ~ 2020.03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교육부 국제교육원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WEST(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한미대학생 연수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)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프로그램 수료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 국비 지원 장학생으로 선발되어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어학 연수 및 인턴십을 통한 글로벌 감각과 비즈니스 역량을 길렀음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.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2013.03 ~ 2019.08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총신대학교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영어교육과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졸업 학점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3.79/4.5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F9E2653-6D36-4080-9238-AAE80C7AE526}"/>
              </a:ext>
            </a:extLst>
          </p:cNvPr>
          <p:cNvSpPr txBox="1"/>
          <p:nvPr/>
        </p:nvSpPr>
        <p:spPr>
          <a:xfrm>
            <a:off x="445498" y="20223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A95F72B6-0C79-4234-ACB1-971ABFCB6A04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37F2B61-53D6-4BA8-B3CF-D79035C4502B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6A32F380-7F67-4800-B2FA-643E004AEB04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B948C77E-C468-4444-8F4B-AB3AC4346862}"/>
              </a:ext>
            </a:extLst>
          </p:cNvPr>
          <p:cNvSpPr txBox="1"/>
          <p:nvPr/>
        </p:nvSpPr>
        <p:spPr>
          <a:xfrm>
            <a:off x="445498" y="328395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3E413027-CFF3-4632-8411-E80B9CCE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44990"/>
              </p:ext>
            </p:extLst>
          </p:nvPr>
        </p:nvGraphicFramePr>
        <p:xfrm>
          <a:off x="2054162" y="392564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88404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426963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경력사항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2021.02 ~ 2021.05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티씨컴퍼니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서비스기획 인턴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플랫폼 서비스 기획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시장 조사 및 분석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 인사이트 도출 업무 수행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2019.11 ~ 2020.03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Siller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Preferred Services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경영지원 인턴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SNS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마케팅 기획 및 운영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인사 노무 관련 업무 지원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2018.01 ~ 2018.02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스카우트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전략기획팀 체험형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대체인력뱅크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취업성공패키지 등 정부 사업 기획 및 운영 지원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8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64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2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 수 설정 기준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K-means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기법의 고질적인 한계이기도 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엘보우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&amp;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실루엣 기법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업종 특성 반영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2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공신력 있는 기준 활용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서울신용보증재단의 코로나 상권 분류 기준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공신력있는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기관의 기준을 활용하여 상권 분류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Spoqa Han Sans Neo Medium" pitchFamily="2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Spoqa Han Sans Neo Medium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143154" y="5664239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전년도 대비 매출 증감액과 유동인구 기준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이태원 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 지역의 군집분석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3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정책과의 차별성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정책의 한계점을 극복할 수 있는 새로운 방법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정책의 한계점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특성과 업종 특성을 반영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365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3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포인트제를 도입한 새로운 지급 기준 제시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업종과 상권을 모두 기준으로 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각 영역 별 접수를 합산하여 지원금을 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특성을 반영하기에 용이하다는 장점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THANK YOU</a:t>
            </a:r>
            <a:endParaRPr kumimoji="0" lang="ko-KR" altLang="en-US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B31C2DE1-8362-4030-9FCC-52291D8CAF95}"/>
              </a:ext>
            </a:extLst>
          </p:cNvPr>
          <p:cNvSpPr txBox="1"/>
          <p:nvPr/>
        </p:nvSpPr>
        <p:spPr>
          <a:xfrm>
            <a:off x="426448" y="31424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4" name="TextBox 13">
            <a:hlinkClick r:id="rId2" action="ppaction://hlinksldjump"/>
            <a:extLst>
              <a:ext uri="{FF2B5EF4-FFF2-40B4-BE49-F238E27FC236}">
                <a16:creationId xmlns:a16="http://schemas.microsoft.com/office/drawing/2014/main" id="{E474B627-DBE0-4A1A-A6BC-1FCD36686F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7EFF78-AB36-42D3-AC2A-D8B91082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3326"/>
              </p:ext>
            </p:extLst>
          </p:nvPr>
        </p:nvGraphicFramePr>
        <p:xfrm>
          <a:off x="6061024" y="402923"/>
          <a:ext cx="5934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4200978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Tech Stack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Tech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Proficiency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Python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파이썬을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활용한 데이터 수집 및 분석이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Tableau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태블로를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통한 데이터 시각화 및 간단한 분석이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를 통한 다중 테이블 조인과 같은 활용이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Django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Django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를 통해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풀스택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개발을 해본 경험이 있음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AWS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AWS EC2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환경에서 서비스를 구현해본 경험이 있음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Google Analytics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의 이해와 활용법을 익혔음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3548FD7F-E922-44C2-BA78-FE069D9D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3748"/>
              </p:ext>
            </p:extLst>
          </p:nvPr>
        </p:nvGraphicFramePr>
        <p:xfrm>
          <a:off x="6061024" y="3733165"/>
          <a:ext cx="5934076" cy="272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6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4889450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</a:tblGrid>
              <a:tr h="4196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Certificate &amp; Awards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209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ADsP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데이터의 구조이해와 데이터 분석 기획 및 분석에 대해 필요한 지식 습득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230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와 데이터 모델링에 대한 지식 및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최적화 역량 함양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41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빅데이터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분석기사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대용량의 데이터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집합으로부터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유용한 정보를 찾는 능력과 다양한 분석기술과 방법론을 통한 정형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비정형 대용량 데이터를 구축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탐색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 역량 습득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GAIQ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광고 활동의 전반적인 데이터 수집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분석하여 특정 광고 활동에 대한 고객의 전환 행동을 파악하는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에 대해 이해함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167103"/>
                  </a:ext>
                </a:extLst>
              </a:tr>
              <a:tr h="419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멀티캠퍼스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기업요구사항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서비스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경진대회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우수상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(2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등상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41962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CSS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SNS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텍스트 분석을 통한 숙소 추천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앱서비스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432FE73-A8B5-4AFC-8146-092E5438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4014705"/>
            <a:ext cx="4300537" cy="2556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9594A7-834D-4002-BB47-C225B067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6" y="902700"/>
            <a:ext cx="4300537" cy="2336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1AAA9B0F-3A2A-48D0-A397-935B60B13CAE}"/>
              </a:ext>
            </a:extLst>
          </p:cNvPr>
          <p:cNvSpPr txBox="1"/>
          <p:nvPr/>
        </p:nvSpPr>
        <p:spPr>
          <a:xfrm>
            <a:off x="426448" y="200065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951665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안녕하세요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지원자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이민성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관성적인 업무나 성취보단 자신만의 새로운 업무와 성취에 끊임없이 도전하는 지원자입니다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주도적인 도전정신과 성과 창출 능력이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신입으로서의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역량에 적합할 것이라 판단하여 지원하였습니다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멀티캠퍼스 최종 프로젝트 당시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NLP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기반 프로젝트를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는 정규 수업과정에 포함되지 않은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미지의 영역이었지만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저는 최종 프로젝트에서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분석을 도전한다면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팀과 개인 모두가 성장할 수 있는 성과를 낼 수 있을 것이라고 팀원들에게 어필하였습니다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이를 통해 팀원들의 긍정적인 반응을 얻을 수 있었고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결과적으로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성공시켜 개인 역량 강화와 경진대회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등상이라는 성취를 얻을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이러한 주도적인 성과창출 역량과 새로운 것에 대한 도전정신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데이터 분석 경험을 바탕으로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100%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역량을 발휘하여 조직과 </a:t>
            </a:r>
            <a:r>
              <a:rPr lang="ko-KR" altLang="en-US" sz="1500" spc="-3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개인의 진취적인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성과를 만들어내겠습니다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9834F35-9A5C-4747-BB05-22D19134C3D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3" name="TextBox 12">
            <a:hlinkClick r:id="" action="ppaction://noaction"/>
            <a:extLst>
              <a:ext uri="{FF2B5EF4-FFF2-40B4-BE49-F238E27FC236}">
                <a16:creationId xmlns:a16="http://schemas.microsoft.com/office/drawing/2014/main" id="{D491DBC4-60CE-4C33-A6DC-012DCB7FCA3C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3D894EA-9C9D-4727-B28F-633481B450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40E80788-1D36-4A3B-9BFD-2557ED842C18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55A5D747-0A5A-46BD-B66D-B81B89DCFC5A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1741897" y="690191"/>
            <a:ext cx="10004603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여전한 사람이 아닌 역전하는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현재에 안주하지 않고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미래지향적으로 발전하는 사람입니다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티씨컴퍼니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서비스 기획 인턴업무를 수행하면서 논리와 감으로만 기획을 하는 것에 한계를 느꼈습니다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개인의 데이터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리터러시에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대한 시대적 요구가 지속해서 증가하고 있으며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결국 그 요구를 대표하는 것이 데이터 분석이라 판단하였습니다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당장의 안위보다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년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20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년 뒤를 생각했을 때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제 결정은 제 전문성 향상에 초점을 맞추는 것이었습니다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그리하여 정규직 제안을 거절하고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멀티캠퍼스 데이터 사이언스 전문가 과정에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입과하게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되었습니다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미래지향적 진취성이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큰 역할을 수행할 것이라 </a:t>
            </a:r>
            <a:r>
              <a:rPr lang="ko-KR" altLang="en-US" sz="1050" spc="-3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자신있게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말씀드릴 수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3BA75A5-58F6-40B2-A638-1B3FC5A7BC30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80ECF951-2846-4773-819E-26E28603417F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F481D3FC-63F5-4E12-9800-47FB07DAE3E6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2213043-2855-4E84-9AF2-E9DA0D4098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E3BD8591-56E4-4041-AE65-3C0D8A6B3D6F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45C6-20AC-4AF0-A133-1167A4F68935}"/>
              </a:ext>
            </a:extLst>
          </p:cNvPr>
          <p:cNvSpPr txBox="1"/>
          <p:nvPr/>
        </p:nvSpPr>
        <p:spPr>
          <a:xfrm>
            <a:off x="1741898" y="2920716"/>
            <a:ext cx="9699804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[6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개월간 매일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12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시간을 투자한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저의 장점 중 하나는 강한 책임감입니다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이 책임감을 제 삶의 원동력으로 살아가고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DS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과정 수강생 중 가장 전문성이 없는 사람 중 하나였습니다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이는 팀 프로젝트에서 큰 걸림돌이 될 거로 생각하여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제가 책임지고 해결해야 한다고 판단하였습니다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배경이 부족한 만큼 저는 남들보다 더 앞서기 위해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6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개월간 주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5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일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9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시간의 정규 수업 이후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3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시간의 스터디와 자기 주도적 학습을 통해 전문성을 높였습니다</a:t>
            </a:r>
            <a:r>
              <a:rPr lang="en-US" altLang="ko-KR" sz="1050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강한 책임감만큼 강한 번아웃도 동반된다는 것이 제 단점입니다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그래서 저는 팀장같이 더 큰 책임을 지닌 업무를 수행하며 끊임없이 동기부여를 합니다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실제로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3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번의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중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번의 팀장업무를 자발적으로 수행하며 동기부여를 하며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팀과 개인의 성장을 이끌어 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46F59494-D8A1-40FE-A11C-59384FA18C25}"/>
              </a:ext>
            </a:extLst>
          </p:cNvPr>
          <p:cNvSpPr txBox="1"/>
          <p:nvPr/>
        </p:nvSpPr>
        <p:spPr>
          <a:xfrm>
            <a:off x="1760948" y="246566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자기소개 및 가치관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BC158C5D-41A0-4260-90BE-2964680DF28E}"/>
              </a:ext>
            </a:extLst>
          </p:cNvPr>
          <p:cNvSpPr txBox="1"/>
          <p:nvPr/>
        </p:nvSpPr>
        <p:spPr>
          <a:xfrm>
            <a:off x="1741898" y="2430150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성격의 장단점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CD5117AB-602B-4D91-9707-A4BA40F94A79}"/>
              </a:ext>
            </a:extLst>
          </p:cNvPr>
          <p:cNvSpPr txBox="1"/>
          <p:nvPr/>
        </p:nvSpPr>
        <p:spPr>
          <a:xfrm>
            <a:off x="1808573" y="4641625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문제 해결 역량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1ACBA4-1F95-4D32-9472-313E23BB82D3}"/>
              </a:ext>
            </a:extLst>
          </p:cNvPr>
          <p:cNvCxnSpPr>
            <a:cxnSpLocks/>
          </p:cNvCxnSpPr>
          <p:nvPr/>
        </p:nvCxnSpPr>
        <p:spPr>
          <a:xfrm>
            <a:off x="1799047" y="5033591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7EC8EA-E4C7-4172-AA3C-88BBECDE6B7A}"/>
              </a:ext>
            </a:extLst>
          </p:cNvPr>
          <p:cNvCxnSpPr>
            <a:cxnSpLocks/>
          </p:cNvCxnSpPr>
          <p:nvPr/>
        </p:nvCxnSpPr>
        <p:spPr>
          <a:xfrm>
            <a:off x="1799047" y="623516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8D9CCE-4B98-40BF-A6D2-D63B691CF09B}"/>
              </a:ext>
            </a:extLst>
          </p:cNvPr>
          <p:cNvCxnSpPr>
            <a:cxnSpLocks/>
          </p:cNvCxnSpPr>
          <p:nvPr/>
        </p:nvCxnSpPr>
        <p:spPr>
          <a:xfrm>
            <a:off x="1799047" y="2804741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2A917-94A4-4A9C-938D-D0DD92B5B765}"/>
              </a:ext>
            </a:extLst>
          </p:cNvPr>
          <p:cNvSpPr txBox="1"/>
          <p:nvPr/>
        </p:nvSpPr>
        <p:spPr>
          <a:xfrm>
            <a:off x="1760948" y="5177754"/>
            <a:ext cx="9699804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팀프로젝트를 통해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문제해결력을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증명한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주도적으로 문제를 해결하며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수상한 경험이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‘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감성숙소＇라는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키워드로 독창성 있는 서비스를 구현하고자 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같이 모델링을 담당해야 하는 팀원의 이탈로 기본적인 기획단계부터 난항을 겪게 되었습니다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저는 포기하지 않았고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곧바로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공간디자인에 관한 키워드를 </a:t>
            </a:r>
            <a:r>
              <a:rPr lang="ko-KR" altLang="en-US" sz="105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확장시키며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연구를 조사하였습니다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진행과정 중 꾸준히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엔지니어 팀과 소통하여 피드백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을 얻어 서비스 모델링의 고도화를 이루었습니다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TF-IDF, W2V, D2V, </a:t>
            </a:r>
            <a:r>
              <a:rPr lang="en-US" altLang="ko-KR" sz="105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KoBERT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 다양한 기법을 시도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하며 주제 분류 및 키워드 추출을 시도했고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W2V - K-means – </a:t>
            </a:r>
            <a:r>
              <a:rPr lang="en-US" altLang="ko-KR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TextRank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모델 고도화를 성공시켰습니다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결국 분석과정의 구성력과 서비스 완성도를 인정받아 경진대회에서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수상할 수 있었습니다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309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7" y="3044279"/>
            <a:ext cx="64872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Portfolio</a:t>
            </a:r>
            <a:endParaRPr kumimoji="0" lang="ko-KR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95069"/>
            <a:ext cx="4708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인스타그램 감성숙소 계정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개의 텍스트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네이버 블로그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거리두기 단계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&amp;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네이버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Place API(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분석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577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시대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안전한 여행을 위한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SNS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기반 감성숙소 추천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앱서비스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40389"/>
            <a:ext cx="4471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Tableau / Google Trends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105525" y="1996272"/>
            <a:ext cx="5115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SNS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데이터를 통해 감성숙소의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분류기준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제시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관련 정보와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감성 숙소 추천서비스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 제공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시대 속 안전한 여행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돕고자 함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10374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What I learned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형태소 분석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 제대로 이루어지지 않으면 군집 분석에서 잘못 생성된 단어가 집계되는 등의 오류가 높아짐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서비스에서 요구하는 기능을 정의할 때엔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구현의 우선순위와 필요 작업목록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계산해야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텍스트 데이터만으로 공간디자인적 특성을 구분하여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숙소 트렌드를 도출하고 분류하였음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105525" y="3435201"/>
            <a:ext cx="5290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경향성 및 패턴 분석 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Spherical K-means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군집분석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토픽 모델링 👉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TextRank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키워드 분석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UserInfo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의 부재 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필터링을 적용한 추천모델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A3112B2-97F0-4B2A-A5F4-9AFA44483963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F80DE-4A73-44B5-8A8F-D50FF68CED30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50F58-FEC6-41E3-8439-1F68268F60B7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414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시스템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아키텍쳐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E6FDD-4572-4091-8870-534DA2FD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15142"/>
            <a:ext cx="6496051" cy="380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15740-4F16-47C2-9F02-88FFA0415ECC}"/>
              </a:ext>
            </a:extLst>
          </p:cNvPr>
          <p:cNvSpPr txBox="1"/>
          <p:nvPr/>
        </p:nvSpPr>
        <p:spPr>
          <a:xfrm>
            <a:off x="6991350" y="2754448"/>
            <a:ext cx="5023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하둡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수집 데이터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스파크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수집 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클러스터링 모델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숙소 카테고리 분류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몽고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database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분류된 숙소 정보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추천모델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en-US" altLang="ko-K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Django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내에서 몽고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database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51758C-0185-453F-8C9F-509A81B11838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365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7284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요구사항 명세서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유즈케이스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다이어그램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E4DCC-A2ED-4E6B-8CC0-8A2FDDA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7" y="2218081"/>
            <a:ext cx="5174129" cy="377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D9E8C-4689-4345-A63D-966E4EB8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218080"/>
            <a:ext cx="5314950" cy="37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1757</Words>
  <Application>Microsoft Office PowerPoint</Application>
  <PresentationFormat>와이드스크린</PresentationFormat>
  <Paragraphs>321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Spoqa Han Sans Neo Bold</vt:lpstr>
      <vt:lpstr>Spoqa Han Sans Neo Light</vt:lpstr>
      <vt:lpstr>Spoqa Han Sans Neo Medium</vt:lpstr>
      <vt:lpstr>Arial</vt:lpstr>
      <vt:lpstr>Calibri</vt:lpstr>
      <vt:lpstr>Wingdings</vt:lpstr>
      <vt:lpstr>Office 테마</vt:lpstr>
      <vt:lpstr>메인, 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민성</cp:lastModifiedBy>
  <cp:revision>198</cp:revision>
  <cp:lastPrinted>2020-08-12T05:49:09Z</cp:lastPrinted>
  <dcterms:created xsi:type="dcterms:W3CDTF">2020-08-11T02:20:17Z</dcterms:created>
  <dcterms:modified xsi:type="dcterms:W3CDTF">2021-12-31T06:58:59Z</dcterms:modified>
</cp:coreProperties>
</file>