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715000" cx="9144000"/>
  <p:notesSz cx="6735750" cy="9866300"/>
  <p:embeddedFontLst>
    <p:embeddedFont>
      <p:font typeface="Quattrocen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66AC9-813A-481F-A7E2-0E29BCAB7335}">
  <a:tblStyle styleId="{38866AC9-813A-481F-A7E2-0E29BCAB733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9FBC7E0-4F2E-4EFD-AA1A-784EC6E7710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91F764E-FAEF-497C-A8BD-8875B783A310}" styleName="Table_2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E9"/>
          </a:solidFill>
        </a:fill>
      </a:tcStyle>
    </a:wholeTbl>
    <a:band1H>
      <a:tcTxStyle/>
      <a:tcStyle>
        <a:fill>
          <a:solidFill>
            <a:srgbClr val="D6D3D1"/>
          </a:solidFill>
        </a:fill>
      </a:tcStyle>
    </a:band1H>
    <a:band2H>
      <a:tcTxStyle/>
    </a:band2H>
    <a:band1V>
      <a:tcTxStyle/>
      <a:tcStyle>
        <a:fill>
          <a:solidFill>
            <a:srgbClr val="D6D3D1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7" orient="horz"/>
        <p:guide pos="212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Quattrocento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3" y="0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407988" y="739775"/>
            <a:ext cx="5919787" cy="37004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랜딩페이지에 간단한 소개 / 숙소유형 선택 키워드 노출 &amp; 코로나 정보 텍스트 제공 (확진자 증감 정보)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숙소 리스트 페이지 (코로나 단계별 선택)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-KR"/>
              <a:t>숙소 상세페이지</a:t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be2848f86_0_32:notes"/>
          <p:cNvSpPr/>
          <p:nvPr>
            <p:ph idx="2" type="sldImg"/>
          </p:nvPr>
        </p:nvSpPr>
        <p:spPr>
          <a:xfrm>
            <a:off x="407988" y="739775"/>
            <a:ext cx="59199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ebe2848f86_0_32:notes"/>
          <p:cNvSpPr txBox="1"/>
          <p:nvPr>
            <p:ph idx="1" type="body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be2848f86_0_32:notes"/>
          <p:cNvSpPr txBox="1"/>
          <p:nvPr>
            <p:ph idx="12" type="sldNum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be2848f86_0_74:notes"/>
          <p:cNvSpPr/>
          <p:nvPr>
            <p:ph idx="2" type="sldImg"/>
          </p:nvPr>
        </p:nvSpPr>
        <p:spPr>
          <a:xfrm>
            <a:off x="407988" y="739775"/>
            <a:ext cx="59199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ebe2848f86_0_74:notes"/>
          <p:cNvSpPr txBox="1"/>
          <p:nvPr>
            <p:ph idx="1" type="body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ebe2848f86_0_74:notes"/>
          <p:cNvSpPr txBox="1"/>
          <p:nvPr>
            <p:ph idx="12" type="sldNum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be2848f86_0_116:notes"/>
          <p:cNvSpPr/>
          <p:nvPr>
            <p:ph idx="2" type="sldImg"/>
          </p:nvPr>
        </p:nvSpPr>
        <p:spPr>
          <a:xfrm>
            <a:off x="407988" y="739775"/>
            <a:ext cx="59199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ebe2848f86_0_116:notes"/>
          <p:cNvSpPr txBox="1"/>
          <p:nvPr>
            <p:ph idx="1" type="body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ebe2848f86_0_116:notes"/>
          <p:cNvSpPr txBox="1"/>
          <p:nvPr>
            <p:ph idx="12" type="sldNum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be2848f86_0_158:notes"/>
          <p:cNvSpPr/>
          <p:nvPr>
            <p:ph idx="2" type="sldImg"/>
          </p:nvPr>
        </p:nvSpPr>
        <p:spPr>
          <a:xfrm>
            <a:off x="407988" y="739775"/>
            <a:ext cx="59199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ebe2848f86_0_158:notes"/>
          <p:cNvSpPr txBox="1"/>
          <p:nvPr>
            <p:ph idx="1" type="body"/>
          </p:nvPr>
        </p:nvSpPr>
        <p:spPr>
          <a:xfrm>
            <a:off x="673577" y="4686499"/>
            <a:ext cx="5388600" cy="44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ebe2848f86_0_158:notes"/>
          <p:cNvSpPr txBox="1"/>
          <p:nvPr>
            <p:ph idx="12" type="sldNum"/>
          </p:nvPr>
        </p:nvSpPr>
        <p:spPr>
          <a:xfrm>
            <a:off x="3815373" y="9371285"/>
            <a:ext cx="29187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686050" y="-895350"/>
            <a:ext cx="3771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19700" y="1638300"/>
            <a:ext cx="4876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028700" y="-342900"/>
            <a:ext cx="4876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빈 화면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6400800" y="5505147"/>
            <a:ext cx="2743200" cy="2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825918" y="5502743"/>
            <a:ext cx="5492164" cy="23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81025" spcFirstLastPara="1" rIns="81025" wrap="square" tIns="40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Copyright © 2018 FREEMOA Co., ltd. All rights reserved.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/>
        </p:nvSpPr>
        <p:spPr>
          <a:xfrm>
            <a:off x="6400800" y="5505147"/>
            <a:ext cx="2743200" cy="23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1825918" y="5502743"/>
            <a:ext cx="5492164" cy="232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81025" spcFirstLastPara="1" rIns="81025" wrap="square" tIns="405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Copyright © 2018 FREEMOA Co., ltd. All rights reserved.</a:t>
            </a:r>
            <a:endParaRPr/>
          </a:p>
        </p:txBody>
      </p:sp>
      <p:cxnSp>
        <p:nvCxnSpPr>
          <p:cNvPr id="94" name="Google Shape;94;p15"/>
          <p:cNvCxnSpPr/>
          <p:nvPr/>
        </p:nvCxnSpPr>
        <p:spPr>
          <a:xfrm>
            <a:off x="6968736" y="193204"/>
            <a:ext cx="0" cy="511256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685800" y="1774825"/>
            <a:ext cx="777240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3671888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422525"/>
            <a:ext cx="7772400" cy="1249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333500"/>
            <a:ext cx="4038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333500"/>
            <a:ext cx="4038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79525"/>
            <a:ext cx="4040188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12925"/>
            <a:ext cx="4040188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279525"/>
            <a:ext cx="4041775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1812925"/>
            <a:ext cx="404177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27013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27013"/>
            <a:ext cx="5111750" cy="487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195388"/>
            <a:ext cx="3008313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000500"/>
            <a:ext cx="54864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511175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473575"/>
            <a:ext cx="5486400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graphicFrame>
        <p:nvGraphicFramePr>
          <p:cNvPr id="87" name="Google Shape;87;p13"/>
          <p:cNvGraphicFramePr/>
          <p:nvPr/>
        </p:nvGraphicFramePr>
        <p:xfrm>
          <a:off x="0" y="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1619675"/>
                <a:gridCol w="360050"/>
                <a:gridCol w="1440150"/>
                <a:gridCol w="504050"/>
                <a:gridCol w="792100"/>
                <a:gridCol w="360050"/>
                <a:gridCol w="360050"/>
                <a:gridCol w="718050"/>
                <a:gridCol w="818150"/>
                <a:gridCol w="2171700"/>
              </a:tblGrid>
              <a:tr h="19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b="1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프리모아 기획서 양식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Made by</a:t>
                      </a:r>
                      <a:endParaRPr b="1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O과장</a:t>
                      </a:r>
                      <a:endParaRPr b="0" sz="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b="1" lang="ko-KR" sz="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b="1" sz="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</a:t>
                      </a:r>
                      <a:endParaRPr b="0" sz="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Last updated</a:t>
                      </a:r>
                      <a:endParaRPr b="1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2020-01-01</a:t>
                      </a:r>
                      <a:endParaRPr/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Malgun Gothic"/>
                        <a:buNone/>
                      </a:pPr>
                      <a:r>
                        <a:t/>
                      </a:r>
                      <a:endParaRPr b="1" sz="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393"/>
                    </a:solidFill>
                  </a:tcPr>
                </a:tc>
              </a:tr>
              <a:tr h="5178175">
                <a:tc gridSpan="10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771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7"/>
          <p:cNvGraphicFramePr/>
          <p:nvPr/>
        </p:nvGraphicFramePr>
        <p:xfrm>
          <a:off x="683569" y="9852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7776875"/>
              </a:tblGrid>
              <a:tr h="16747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t/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7"/>
          <p:cNvGraphicFramePr/>
          <p:nvPr/>
        </p:nvGraphicFramePr>
        <p:xfrm>
          <a:off x="3185639" y="34335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{99FBC7E0-4F2E-4EFD-AA1A-784EC6E7710C}</a:tableStyleId>
              </a:tblPr>
              <a:tblGrid>
                <a:gridCol w="208275"/>
                <a:gridCol w="870525"/>
                <a:gridCol w="870525"/>
                <a:gridCol w="870525"/>
              </a:tblGrid>
              <a:tr h="2921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㈜프리모아</a:t>
                      </a:r>
                      <a:endParaRPr b="1" i="0" sz="9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857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검수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승인 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1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O과장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O부장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b="0" i="0" lang="ko-KR" sz="9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대표이사</a:t>
                      </a:r>
                      <a:endParaRPr b="0" i="0" sz="9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179513" y="1294731"/>
            <a:ext cx="8784975" cy="487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서비스 기획서 양식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179512" y="1977399"/>
            <a:ext cx="8784975" cy="487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Malgun Gothic"/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2020-01-01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11559" y="2641476"/>
            <a:ext cx="7920881" cy="36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Ver. 1.0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/>
          <p:nvPr/>
        </p:nvSpPr>
        <p:spPr>
          <a:xfrm>
            <a:off x="855068" y="741456"/>
            <a:ext cx="2157433" cy="406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F5F5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8" name="Google Shape;3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7332" y="409228"/>
            <a:ext cx="2106179" cy="45927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26"/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391" name="Google Shape;391;p26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6"/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1932819" y="2255365"/>
            <a:ext cx="1079682" cy="253345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869350" y="1673551"/>
            <a:ext cx="21551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아웃소싱 플랫폼 프리모아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 txBox="1"/>
          <p:nvPr/>
        </p:nvSpPr>
        <p:spPr>
          <a:xfrm>
            <a:off x="1360073" y="1899147"/>
            <a:ext cx="1173718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Fast / Trust / Safe / Easy</a:t>
            </a:r>
            <a:endParaRPr sz="7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6"/>
          <p:cNvSpPr txBox="1"/>
          <p:nvPr/>
        </p:nvSpPr>
        <p:spPr>
          <a:xfrm>
            <a:off x="873099" y="2400704"/>
            <a:ext cx="1079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프로젝트를 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의뢰하는 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클라이언트</a:t>
            </a: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1978576" y="2389029"/>
            <a:ext cx="10792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프로젝트를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수행하는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프리랜서</a:t>
            </a:r>
            <a:endParaRPr/>
          </a:p>
        </p:txBody>
      </p:sp>
      <p:sp>
        <p:nvSpPr>
          <p:cNvPr id="399" name="Google Shape;399;p26"/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853296" y="4624233"/>
            <a:ext cx="2159205" cy="185216"/>
          </a:xfrm>
          <a:prstGeom prst="rect">
            <a:avLst/>
          </a:prstGeom>
          <a:solidFill>
            <a:srgbClr val="5771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1" name="Google Shape;401;p26"/>
          <p:cNvSpPr txBox="1"/>
          <p:nvPr/>
        </p:nvSpPr>
        <p:spPr>
          <a:xfrm>
            <a:off x="853296" y="4609394"/>
            <a:ext cx="213942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당신의 성공적인 IT 아웃소싱을 응원합니다.</a:t>
            </a:r>
            <a:endParaRPr sz="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1118611" y="3053507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바로가기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6"/>
          <p:cNvSpPr txBox="1"/>
          <p:nvPr/>
        </p:nvSpPr>
        <p:spPr>
          <a:xfrm>
            <a:off x="2190889" y="3053507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바로가기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6"/>
          <p:cNvPicPr preferRelativeResize="0"/>
          <p:nvPr/>
        </p:nvPicPr>
        <p:blipFill rotWithShape="1">
          <a:blip r:embed="rId5">
            <a:alphaModFix/>
          </a:blip>
          <a:srcRect b="37988" l="0" r="0" t="0"/>
          <a:stretch/>
        </p:blipFill>
        <p:spPr>
          <a:xfrm>
            <a:off x="1083471" y="3568063"/>
            <a:ext cx="1700643" cy="1054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26"/>
          <p:cNvGrpSpPr/>
          <p:nvPr/>
        </p:nvGrpSpPr>
        <p:grpSpPr>
          <a:xfrm>
            <a:off x="844787" y="2940478"/>
            <a:ext cx="388720" cy="200055"/>
            <a:chOff x="4727047" y="5307508"/>
            <a:chExt cx="388720" cy="200055"/>
          </a:xfrm>
        </p:grpSpPr>
        <p:sp>
          <p:nvSpPr>
            <p:cNvPr id="407" name="Google Shape;407;p26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6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1919433" y="2940478"/>
            <a:ext cx="388720" cy="200055"/>
            <a:chOff x="4727047" y="5307508"/>
            <a:chExt cx="388720" cy="200055"/>
          </a:xfrm>
        </p:grpSpPr>
        <p:sp>
          <p:nvSpPr>
            <p:cNvPr id="410" name="Google Shape;410;p26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6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&lt;SmartSettings&gt;&lt;SmartResize enabled=&quot;True&quot; minWidth=&quot;0&quot; minHeight=&quot;0&quot; /&gt;&lt;/SmartSettings&gt;" id="412" name="Google Shape;412;p26"/>
          <p:cNvGrpSpPr/>
          <p:nvPr/>
        </p:nvGrpSpPr>
        <p:grpSpPr>
          <a:xfrm>
            <a:off x="1267014" y="1231936"/>
            <a:ext cx="1359836" cy="329108"/>
            <a:chOff x="3864744" y="2328044"/>
            <a:chExt cx="1008112" cy="1008112"/>
          </a:xfrm>
        </p:grpSpPr>
        <p:grpSp>
          <p:nvGrpSpPr>
            <p:cNvPr id="413" name="Google Shape;413;p26"/>
            <p:cNvGrpSpPr/>
            <p:nvPr/>
          </p:nvGrpSpPr>
          <p:grpSpPr>
            <a:xfrm>
              <a:off x="3864744" y="2328044"/>
              <a:ext cx="1008112" cy="1008112"/>
              <a:chOff x="508000" y="1397000"/>
              <a:chExt cx="1008112" cy="1008112"/>
            </a:xfrm>
          </p:grpSpPr>
          <p:sp>
            <p:nvSpPr>
              <p:cNvPr id="414" name="Google Shape;414;p26"/>
              <p:cNvSpPr/>
              <p:nvPr/>
            </p:nvSpPr>
            <p:spPr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5" name="Google Shape;415;p26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rect b="b" l="l" r="r" t="t"/>
                <a:pathLst>
                  <a:path extrusionOk="0" h="1008112" w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6" name="Google Shape;416;p26"/>
              <p:cNvSpPr/>
              <p:nvPr/>
            </p:nvSpPr>
            <p:spPr>
              <a:xfrm>
                <a:off x="508000" y="1397000"/>
                <a:ext cx="1008112" cy="1008112"/>
              </a:xfrm>
              <a:custGeom>
                <a:rect b="b" l="l" r="r" t="t"/>
                <a:pathLst>
                  <a:path extrusionOk="0" h="1008112" w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descr="&lt;SmartSettings&gt;&lt;SmartResize anchorLeft=&quot;Relative&quot; anchorTop=&quot;None&quot; anchorRight=&quot;Relative&quot; anchorBottom=&quot;None&quot; /&gt;&lt;/SmartSettings&gt;" id="417" name="Google Shape;417;p26"/>
            <p:cNvSpPr txBox="1"/>
            <p:nvPr/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6575" lIns="73150" spcFirstLastPara="1" rIns="73150" wrap="square" tIns="365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900">
                  <a:solidFill>
                    <a:srgbClr val="5F5F5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Logo image</a:t>
              </a:r>
              <a:endParaRPr/>
            </a:p>
          </p:txBody>
        </p:sp>
      </p:grpSp>
      <p:grpSp>
        <p:nvGrpSpPr>
          <p:cNvPr id="418" name="Google Shape;418;p26"/>
          <p:cNvGrpSpPr/>
          <p:nvPr/>
        </p:nvGrpSpPr>
        <p:grpSpPr>
          <a:xfrm>
            <a:off x="924251" y="3525805"/>
            <a:ext cx="388720" cy="200055"/>
            <a:chOff x="4727047" y="5307508"/>
            <a:chExt cx="388720" cy="200055"/>
          </a:xfrm>
        </p:grpSpPr>
        <p:sp>
          <p:nvSpPr>
            <p:cNvPr id="419" name="Google Shape;419;p26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6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6"/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fmla="val 50000" name="adj"/>
            </a:avLst>
          </a:prstGeom>
          <a:solidFill>
            <a:srgbClr val="FFFFE1"/>
          </a:solidFill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기획서 토대로 나온 디자인/개발 산출물</a:t>
            </a:r>
            <a:endParaRPr/>
          </a:p>
        </p:txBody>
      </p:sp>
      <p:cxnSp>
        <p:nvCxnSpPr>
          <p:cNvPr id="422" name="Google Shape;422;p26"/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423" name="Google Shape;423;p26"/>
          <p:cNvGraphicFramePr/>
          <p:nvPr/>
        </p:nvGraphicFramePr>
        <p:xfrm>
          <a:off x="697902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모바일 웹 랜딩 페이지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최초접속 또는 비 로그인 상태에서  m.freemoa.net 접속 시 페이지 노출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 페이지 이동 버튼(전체영역)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m.freemoa.net/cmain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프리랜서 페이지 이동 버튼(전체영역)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m.freemoa.net/fmain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24" name="Google Shape;424;p26"/>
          <p:cNvGraphicFramePr/>
          <p:nvPr/>
        </p:nvGraphicFramePr>
        <p:xfrm>
          <a:off x="6979021" y="285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223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3"/>
                    </a:solidFill>
                  </a:tcPr>
                </a:tc>
                <a:tc hMerge="1"/>
              </a:tr>
              <a:tr h="76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프리모아 로고 포함 디자인.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랜딩이기 때문에 간결하고 컬러는 로고 내 컬러와 통일감을 주되 신뢰감 있는 컬러 위주로 사용, 가독성 중요.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2, 3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명확히 구분되는 버튼 컬러 사용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일러스트로 이미지 삽입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26"/>
          <p:cNvSpPr/>
          <p:nvPr/>
        </p:nvSpPr>
        <p:spPr>
          <a:xfrm>
            <a:off x="107504" y="4424692"/>
            <a:ext cx="8928992" cy="1169109"/>
          </a:xfrm>
          <a:prstGeom prst="roundRect">
            <a:avLst>
              <a:gd fmla="val 3624" name="adj"/>
            </a:avLst>
          </a:prstGeom>
          <a:solidFill>
            <a:srgbClr val="F47710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6" name="Google Shape;426;p26"/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1605666" y="4563218"/>
            <a:ext cx="6834472" cy="25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모바일웹/앱 기획   |  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스토리보드는 UI(User Interface)라고 불리우는 서비스의 화면을 설계하고 실제 작업자에게 작업할 사항을 전달하는 문서입니다.</a:t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257370" y="4867392"/>
            <a:ext cx="8563102" cy="558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 또한 지정된 양식은 없으나, 화면을 설계하고 각 요소에 번호(1, 2, 3)로 표기 후 우측의 Description영역에 내용을 작성합니다.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설명을 상세히 작성하되, 디자인 보다는 구성요소와 기능에 집중하여 작성합니다. Description영역은 개발, 디자인을 구분 할 수 있고, 구분 없이 하나로 작성하기도 합니다.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예시는 스토리보드와 스토리보드를 토대로 실제 디자인 개발된 프리모아 모바일 웹 페이지입니다. </a:t>
            </a:r>
            <a:endParaRPr b="1"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1670" y="4625863"/>
            <a:ext cx="226966" cy="17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8"/>
          <p:cNvGraphicFramePr/>
          <p:nvPr/>
        </p:nvGraphicFramePr>
        <p:xfrm>
          <a:off x="275731" y="675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{291F764E-FAEF-497C-A8BD-8875B783A310}</a:tableStyleId>
              </a:tblPr>
              <a:tblGrid>
                <a:gridCol w="758800"/>
                <a:gridCol w="1080525"/>
                <a:gridCol w="630300"/>
                <a:gridCol w="4952350"/>
                <a:gridCol w="1170550"/>
              </a:tblGrid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변경일자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page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내                            용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v.0.1</a:t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20</a:t>
                      </a:r>
                      <a:r>
                        <a:rPr lang="ko-KR" sz="700"/>
                        <a:t>21</a:t>
                      </a:r>
                      <a:r>
                        <a:rPr lang="ko-KR" sz="700" u="none" cap="none" strike="noStrike"/>
                        <a:t>-09-</a:t>
                      </a:r>
                      <a:r>
                        <a:rPr lang="ko-KR" sz="700"/>
                        <a:t>07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-</a:t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최초작성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DS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u="none" cap="none" strike="noStrike"/>
                        <a:t>v.0.2</a:t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u="none" cap="none" strike="noStrike"/>
                        <a:t>202</a:t>
                      </a:r>
                      <a:r>
                        <a:rPr lang="ko-KR" sz="700"/>
                        <a:t>1</a:t>
                      </a:r>
                      <a:r>
                        <a:rPr lang="ko-KR" sz="700" u="none" cap="none" strike="noStrike"/>
                        <a:t>-0</a:t>
                      </a:r>
                      <a:r>
                        <a:rPr lang="ko-KR" sz="700"/>
                        <a:t>9</a:t>
                      </a:r>
                      <a:r>
                        <a:rPr lang="ko-KR" sz="700" u="none" cap="none" strike="noStrike"/>
                        <a:t>-1</a:t>
                      </a:r>
                      <a:r>
                        <a:rPr lang="ko-KR" sz="700"/>
                        <a:t>3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/>
                        <a:t>와이어 프레임 재설계</a:t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/>
                        <a:t>DS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문서이력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</a:rPr>
              <a:t>OJO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서비스 개요</a:t>
            </a:r>
            <a:endParaRPr/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275731" y="6729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{291F764E-FAEF-497C-A8BD-8875B783A310}</a:tableStyleId>
              </a:tblPr>
              <a:tblGrid>
                <a:gridCol w="1839800"/>
                <a:gridCol w="6752750"/>
              </a:tblGrid>
              <a:tr h="19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</a:rPr>
                        <a:t>내용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기획 서비스</a:t>
                      </a:r>
                      <a:endParaRPr b="1" sz="8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숙소 추천 서비스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기획 배경</a:t>
                      </a:r>
                      <a:endParaRPr b="1" sz="8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시대 속  개인적이고 안전한 여행 트렌드의 등장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인스타그램 감성트렌드를 추구하는 여행 수요 증가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기획 목적</a:t>
                      </a:r>
                      <a:endParaRPr b="1" sz="8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관련 안전정보 제공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시대 안전한 여행을 위한 안전한 숙소 정보 제공 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개인의 취향에 맞춘 인스타그램 감성 숙소  추천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/>
                        <a:t>기대 효과</a:t>
                      </a:r>
                      <a:endParaRPr b="1" sz="8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소규모 숙박업 위주의 여행숙박업 활성화 지원 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 여행지 밀집의 완화와 여행지 지역 분산의 활성화 지원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주요 기능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코로나 안전정보 제공 (지역별 거리두기 단계, 확진자 증감)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개인의 특색과 취향에 맞는 여행 숙소 정보 제공  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로그 기반 유사숙소 추천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지역별 여행 수요 정보 제공(?)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주요 고객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MZ세대 및 트렌드에 민감한 여행 수요층(가족, 연인, 개인)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개인 단위의 소규모 숙박업자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Arial"/>
                        <a:buChar char="•"/>
                      </a:pPr>
                      <a:r>
                        <a:rPr lang="ko-KR" sz="800">
                          <a:latin typeface="Arial"/>
                          <a:ea typeface="Arial"/>
                          <a:cs typeface="Arial"/>
                          <a:sym typeface="Arial"/>
                        </a:rPr>
                        <a:t>디지털 마케팅 트렌드 관련 기업체</a:t>
                      </a:r>
                      <a:endParaRPr sz="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서비스 채널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Char char="•"/>
                      </a:pPr>
                      <a:r>
                        <a:rPr lang="ko-KR" sz="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800" u="none" cap="none" strike="noStrike"/>
                        <a:t>기타(오픈시점 등)</a:t>
                      </a:r>
                      <a:endParaRPr b="1" sz="800" u="none" cap="none" strike="noStrike"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u="none" cap="none" strike="noStrike"/>
                        <a:t>20</a:t>
                      </a:r>
                      <a:r>
                        <a:rPr lang="ko-KR" sz="800"/>
                        <a:t>21</a:t>
                      </a:r>
                      <a:r>
                        <a:rPr lang="ko-KR" sz="800" u="none" cap="none" strike="noStrike"/>
                        <a:t>년 </a:t>
                      </a:r>
                      <a:r>
                        <a:rPr lang="ko-KR" sz="800"/>
                        <a:t>10</a:t>
                      </a:r>
                      <a:r>
                        <a:rPr lang="ko-KR" sz="800" u="none" cap="none" strike="noStrike"/>
                        <a:t>월 08</a:t>
                      </a:r>
                      <a:r>
                        <a:rPr lang="ko-KR" sz="800"/>
                        <a:t>일</a:t>
                      </a:r>
                      <a:endParaRPr/>
                    </a:p>
                  </a:txBody>
                  <a:tcPr marT="34175" marB="34175" marR="68350" marL="683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4497" y="4637104"/>
            <a:ext cx="177901" cy="14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-8305" y="337220"/>
            <a:ext cx="458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클라이언트 유저 플로우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86398" y="2556886"/>
            <a:ext cx="849000" cy="338400"/>
          </a:xfrm>
          <a:prstGeom prst="roundRect">
            <a:avLst>
              <a:gd fmla="val 50000" name="adj"/>
            </a:avLst>
          </a:prstGeom>
          <a:solidFill>
            <a:srgbClr val="F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368100" y="1233218"/>
            <a:ext cx="8406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선호하는 </a:t>
            </a:r>
            <a:endParaRPr sz="75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숙소유형 선택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3441275" y="1233220"/>
            <a:ext cx="8406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추천 숙소리스트 확인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1585300" y="2455050"/>
            <a:ext cx="1421450" cy="549638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>
                <a:solidFill>
                  <a:srgbClr val="0C0C0C"/>
                </a:solidFill>
              </a:rPr>
              <a:t>선호하는 숙소유형이 있습니까</a:t>
            </a:r>
            <a:r>
              <a:rPr lang="ko-KR" sz="75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7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8145935" y="2560680"/>
            <a:ext cx="840600" cy="338400"/>
          </a:xfrm>
          <a:prstGeom prst="roundRect">
            <a:avLst>
              <a:gd fmla="val 50000" name="adj"/>
            </a:avLst>
          </a:prstGeom>
          <a:solidFill>
            <a:srgbClr val="FFF2E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1325761" y="2726082"/>
            <a:ext cx="210000" cy="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stealth"/>
          </a:ln>
        </p:spPr>
      </p:cxnSp>
      <p:sp>
        <p:nvSpPr>
          <p:cNvPr id="133" name="Google Shape;133;p20"/>
          <p:cNvSpPr/>
          <p:nvPr/>
        </p:nvSpPr>
        <p:spPr>
          <a:xfrm>
            <a:off x="4514450" y="1198000"/>
            <a:ext cx="1421450" cy="3834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>
                <a:solidFill>
                  <a:srgbClr val="0C0C0C"/>
                </a:solidFill>
              </a:rPr>
              <a:t>적절한 숙소가</a:t>
            </a:r>
            <a:endParaRPr sz="750">
              <a:solidFill>
                <a:srgbClr val="0C0C0C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>
                <a:solidFill>
                  <a:srgbClr val="0C0C0C"/>
                </a:solidFill>
              </a:rPr>
              <a:t>리스트에 있습니까?  </a:t>
            </a:r>
            <a:endParaRPr sz="7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714649" y="1682875"/>
            <a:ext cx="606300" cy="338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78D7"/>
                </a:solidFill>
              </a:rPr>
              <a:t>Yes</a:t>
            </a:r>
            <a:endParaRPr sz="1000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2368100" y="3963800"/>
            <a:ext cx="8490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둘러보기</a:t>
            </a:r>
            <a:endParaRPr sz="75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선택</a:t>
            </a:r>
            <a:endParaRPr sz="750"/>
          </a:p>
        </p:txBody>
      </p:sp>
      <p:sp>
        <p:nvSpPr>
          <p:cNvPr id="136" name="Google Shape;136;p20"/>
          <p:cNvSpPr txBox="1"/>
          <p:nvPr/>
        </p:nvSpPr>
        <p:spPr>
          <a:xfrm>
            <a:off x="1856550" y="3604701"/>
            <a:ext cx="32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FF0000"/>
                </a:solidFill>
              </a:rPr>
              <a:t>NO</a:t>
            </a:r>
            <a:endParaRPr b="1" sz="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20"/>
          <p:cNvCxnSpPr>
            <a:stCxn id="130" idx="2"/>
            <a:endCxn id="135" idx="1"/>
          </p:cNvCxnSpPr>
          <p:nvPr/>
        </p:nvCxnSpPr>
        <p:spPr>
          <a:xfrm flipH="1" rot="-5400000">
            <a:off x="1767725" y="3532988"/>
            <a:ext cx="1128600" cy="72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0"/>
          <p:cNvCxnSpPr>
            <a:stCxn id="130" idx="0"/>
            <a:endCxn id="128" idx="1"/>
          </p:cNvCxnSpPr>
          <p:nvPr/>
        </p:nvCxnSpPr>
        <p:spPr>
          <a:xfrm rot="-5400000">
            <a:off x="1805825" y="1892850"/>
            <a:ext cx="1052400" cy="72000"/>
          </a:xfrm>
          <a:prstGeom prst="bentConnector2">
            <a:avLst/>
          </a:prstGeom>
          <a:noFill/>
          <a:ln cap="flat" cmpd="sng" w="9525">
            <a:solidFill>
              <a:srgbClr val="0078D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>
            <a:endCxn id="129" idx="1"/>
          </p:cNvCxnSpPr>
          <p:nvPr/>
        </p:nvCxnSpPr>
        <p:spPr>
          <a:xfrm flipH="1" rot="10800000">
            <a:off x="3208775" y="1387120"/>
            <a:ext cx="2325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29" idx="3"/>
            <a:endCxn id="133" idx="1"/>
          </p:cNvCxnSpPr>
          <p:nvPr/>
        </p:nvCxnSpPr>
        <p:spPr>
          <a:xfrm>
            <a:off x="4281875" y="1387120"/>
            <a:ext cx="232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1" name="Google Shape;141;p20"/>
          <p:cNvSpPr txBox="1"/>
          <p:nvPr/>
        </p:nvSpPr>
        <p:spPr>
          <a:xfrm>
            <a:off x="5276700" y="2450426"/>
            <a:ext cx="32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FF0000"/>
                </a:solidFill>
              </a:rPr>
              <a:t>NO</a:t>
            </a:r>
            <a:endParaRPr b="1" sz="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750275" y="2556718"/>
            <a:ext cx="8406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숙소 상세정보</a:t>
            </a:r>
            <a:endParaRPr sz="75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확인</a:t>
            </a:r>
            <a:endParaRPr sz="750"/>
          </a:p>
        </p:txBody>
      </p:sp>
      <p:sp>
        <p:nvSpPr>
          <p:cNvPr id="143" name="Google Shape;143;p20"/>
          <p:cNvSpPr/>
          <p:nvPr/>
        </p:nvSpPr>
        <p:spPr>
          <a:xfrm>
            <a:off x="5972675" y="3963800"/>
            <a:ext cx="8406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인기숙소 리스트 확인</a:t>
            </a:r>
            <a:endParaRPr/>
          </a:p>
        </p:txBody>
      </p:sp>
      <p:cxnSp>
        <p:nvCxnSpPr>
          <p:cNvPr id="144" name="Google Shape;144;p20"/>
          <p:cNvCxnSpPr>
            <a:stCxn id="135" idx="3"/>
            <a:endCxn id="145" idx="1"/>
          </p:cNvCxnSpPr>
          <p:nvPr/>
        </p:nvCxnSpPr>
        <p:spPr>
          <a:xfrm>
            <a:off x="3217100" y="4133150"/>
            <a:ext cx="153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" name="Google Shape;145;p20"/>
          <p:cNvSpPr/>
          <p:nvPr/>
        </p:nvSpPr>
        <p:spPr>
          <a:xfrm>
            <a:off x="4748939" y="3963800"/>
            <a:ext cx="9627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/>
              <a:t>대체숙소 추천받기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514450" y="1883800"/>
            <a:ext cx="1421450" cy="383450"/>
          </a:xfrm>
          <a:prstGeom prst="flowChartDecision">
            <a:avLst/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">
                <a:solidFill>
                  <a:srgbClr val="0C0C0C"/>
                </a:solidFill>
              </a:rPr>
              <a:t>숙소 유형을 재선택</a:t>
            </a:r>
            <a:r>
              <a:rPr lang="ko-KR" sz="750">
                <a:solidFill>
                  <a:srgbClr val="0C0C0C"/>
                </a:solidFill>
              </a:rPr>
              <a:t>하겠습니까?  </a:t>
            </a:r>
            <a:endParaRPr sz="75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20"/>
          <p:cNvCxnSpPr>
            <a:stCxn id="128" idx="2"/>
            <a:endCxn id="146" idx="1"/>
          </p:cNvCxnSpPr>
          <p:nvPr/>
        </p:nvCxnSpPr>
        <p:spPr>
          <a:xfrm flipH="1" rot="-5400000">
            <a:off x="3399650" y="960668"/>
            <a:ext cx="503700" cy="1726200"/>
          </a:xfrm>
          <a:prstGeom prst="bentConnector2">
            <a:avLst/>
          </a:prstGeom>
          <a:noFill/>
          <a:ln cap="flat" cmpd="sng" w="9525">
            <a:solidFill>
              <a:srgbClr val="0078D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0"/>
          <p:cNvSpPr/>
          <p:nvPr/>
        </p:nvSpPr>
        <p:spPr>
          <a:xfrm>
            <a:off x="3469912" y="1999425"/>
            <a:ext cx="606300" cy="338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078D7"/>
                </a:solidFill>
              </a:rPr>
              <a:t>Yes</a:t>
            </a:r>
            <a:endParaRPr sz="1000">
              <a:solidFill>
                <a:srgbClr val="0078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5276700" y="1640226"/>
            <a:ext cx="322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rgbClr val="FF0000"/>
                </a:solidFill>
              </a:rPr>
              <a:t>NO</a:t>
            </a:r>
            <a:endParaRPr b="1" sz="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0"/>
          <p:cNvCxnSpPr>
            <a:endCxn id="146" idx="0"/>
          </p:cNvCxnSpPr>
          <p:nvPr/>
        </p:nvCxnSpPr>
        <p:spPr>
          <a:xfrm flipH="1" rot="-5400000">
            <a:off x="5073675" y="1732300"/>
            <a:ext cx="302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133" idx="3"/>
            <a:endCxn id="142" idx="0"/>
          </p:cNvCxnSpPr>
          <p:nvPr/>
        </p:nvCxnSpPr>
        <p:spPr>
          <a:xfrm>
            <a:off x="5935900" y="1389725"/>
            <a:ext cx="1234800" cy="1167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2" idx="3"/>
            <a:endCxn id="131" idx="1"/>
          </p:cNvCxnSpPr>
          <p:nvPr/>
        </p:nvCxnSpPr>
        <p:spPr>
          <a:xfrm>
            <a:off x="7590875" y="2726068"/>
            <a:ext cx="555000" cy="3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3" name="Google Shape;153;p20"/>
          <p:cNvCxnSpPr>
            <a:stCxn id="143" idx="3"/>
            <a:endCxn id="142" idx="2"/>
          </p:cNvCxnSpPr>
          <p:nvPr/>
        </p:nvCxnSpPr>
        <p:spPr>
          <a:xfrm flipH="1" rot="10800000">
            <a:off x="6813275" y="2895350"/>
            <a:ext cx="357300" cy="123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0"/>
          <p:cNvCxnSpPr>
            <a:stCxn id="145" idx="3"/>
            <a:endCxn id="143" idx="1"/>
          </p:cNvCxnSpPr>
          <p:nvPr/>
        </p:nvCxnSpPr>
        <p:spPr>
          <a:xfrm>
            <a:off x="5711639" y="4133150"/>
            <a:ext cx="2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5" name="Google Shape;155;p20"/>
          <p:cNvCxnSpPr>
            <a:stCxn id="146" idx="2"/>
            <a:endCxn id="145" idx="0"/>
          </p:cNvCxnSpPr>
          <p:nvPr/>
        </p:nvCxnSpPr>
        <p:spPr>
          <a:xfrm>
            <a:off x="5225175" y="2267250"/>
            <a:ext cx="5100" cy="169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717100" y="23486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62" name="Google Shape;162;p21"/>
          <p:cNvSpPr/>
          <p:nvPr/>
        </p:nvSpPr>
        <p:spPr>
          <a:xfrm>
            <a:off x="2710575" y="3026800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63" name="Google Shape;163;p21"/>
          <p:cNvSpPr/>
          <p:nvPr/>
        </p:nvSpPr>
        <p:spPr>
          <a:xfrm>
            <a:off x="4704050" y="23486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64" name="Google Shape;164;p21"/>
          <p:cNvSpPr/>
          <p:nvPr/>
        </p:nvSpPr>
        <p:spPr>
          <a:xfrm>
            <a:off x="2710575" y="37202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65" name="Google Shape;165;p21"/>
          <p:cNvSpPr/>
          <p:nvPr/>
        </p:nvSpPr>
        <p:spPr>
          <a:xfrm>
            <a:off x="4704050" y="37202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66" name="Google Shape;166;p21"/>
          <p:cNvSpPr/>
          <p:nvPr/>
        </p:nvSpPr>
        <p:spPr>
          <a:xfrm>
            <a:off x="229163" y="2089500"/>
            <a:ext cx="6647700" cy="326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1650875" y="1114463"/>
            <a:ext cx="3693300" cy="8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Text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sample(‘</a:t>
            </a:r>
            <a:r>
              <a:rPr b="1" lang="ko-KR" sz="1200"/>
              <a:t>선호하는 여행 키워드을 선택해 주세요</a:t>
            </a:r>
            <a:r>
              <a:rPr lang="ko-KR" sz="1200"/>
              <a:t>’)</a:t>
            </a:r>
            <a:endParaRPr sz="1200"/>
          </a:p>
        </p:txBody>
      </p:sp>
      <p:sp>
        <p:nvSpPr>
          <p:cNvPr id="168" name="Google Shape;168;p21"/>
          <p:cNvSpPr/>
          <p:nvPr/>
        </p:nvSpPr>
        <p:spPr>
          <a:xfrm>
            <a:off x="107475" y="579238"/>
            <a:ext cx="2077200" cy="3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background Image</a:t>
            </a:r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>
            <a:off x="1795958" y="664181"/>
            <a:ext cx="388720" cy="200055"/>
            <a:chOff x="4727047" y="5307508"/>
            <a:chExt cx="388720" cy="200055"/>
          </a:xfrm>
        </p:grpSpPr>
        <p:sp>
          <p:nvSpPr>
            <p:cNvPr id="170" name="Google Shape;170;p21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2" name="Google Shape;172;p21"/>
          <p:cNvCxnSpPr/>
          <p:nvPr/>
        </p:nvCxnSpPr>
        <p:spPr>
          <a:xfrm rot="10800000">
            <a:off x="107505" y="492497"/>
            <a:ext cx="678433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3" name="Google Shape;173;p21"/>
          <p:cNvGrpSpPr/>
          <p:nvPr/>
        </p:nvGrpSpPr>
        <p:grpSpPr>
          <a:xfrm>
            <a:off x="4955461" y="1198888"/>
            <a:ext cx="388720" cy="200055"/>
            <a:chOff x="4727047" y="5307508"/>
            <a:chExt cx="388720" cy="200055"/>
          </a:xfrm>
        </p:grpSpPr>
        <p:sp>
          <p:nvSpPr>
            <p:cNvPr id="174" name="Google Shape;174;p21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1"/>
          <p:cNvGrpSpPr/>
          <p:nvPr/>
        </p:nvGrpSpPr>
        <p:grpSpPr>
          <a:xfrm>
            <a:off x="765486" y="2798640"/>
            <a:ext cx="388720" cy="200055"/>
            <a:chOff x="4727047" y="5307508"/>
            <a:chExt cx="388720" cy="200055"/>
          </a:xfrm>
        </p:grpSpPr>
        <p:sp>
          <p:nvSpPr>
            <p:cNvPr id="177" name="Google Shape;177;p21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79" name="Google Shape;179;p21"/>
          <p:cNvGraphicFramePr/>
          <p:nvPr/>
        </p:nvGraphicFramePr>
        <p:xfrm>
          <a:off x="6979021" y="265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백그라운드 이미지 고정노출</a:t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행동유도 텍스트</a:t>
                      </a:r>
                      <a:r>
                        <a:rPr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바</a:t>
                      </a:r>
                      <a:endParaRPr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사용자의 취향 파악을 위한 명시적 질문</a:t>
                      </a:r>
                      <a:r>
                        <a:rPr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  </a:t>
                      </a:r>
                      <a:endParaRPr sz="1800"/>
                    </a:p>
                    <a:p>
                      <a:pPr indent="-1968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키워드 속성에 맞는 이미지 노출</a:t>
                      </a:r>
                      <a:endParaRPr sz="11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68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100"/>
                        <a:buFont typeface="Arial"/>
                        <a:buChar char="-"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여행 속성에 맞는 키워드 제시</a:t>
                      </a:r>
                      <a:endParaRPr sz="11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추천 기준이 될 수 있는 이미지 및 텍스트 선택 기능</a:t>
                      </a:r>
                      <a:endParaRPr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여행 키워드 9개 노출 후 스크롤 처리</a:t>
                      </a:r>
                      <a:endParaRPr sz="11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80" name="Google Shape;180;p21"/>
          <p:cNvGrpSpPr/>
          <p:nvPr/>
        </p:nvGrpSpPr>
        <p:grpSpPr>
          <a:xfrm>
            <a:off x="107434" y="265193"/>
            <a:ext cx="6845338" cy="229201"/>
            <a:chOff x="990598" y="1423196"/>
            <a:chExt cx="6401700" cy="26700"/>
          </a:xfrm>
        </p:grpSpPr>
        <p:sp>
          <p:nvSpPr>
            <p:cNvPr descr="&lt;SmartSettings&gt;&lt;SmartResize anchorLeft=&quot;Absolute&quot; anchorTop=&quot;Absolute&quot; anchorRight=&quot;Absolute&quot; anchorBottom=&quot;None&quot; /&gt;&lt;/SmartSettings&gt;" id="181" name="Google Shape;181;p21"/>
            <p:cNvSpPr/>
            <p:nvPr/>
          </p:nvSpPr>
          <p:spPr>
            <a:xfrm>
              <a:off x="990598" y="1423196"/>
              <a:ext cx="6401700" cy="26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80"/>
                <a:t>숙소 추천 서비스</a:t>
              </a:r>
              <a:endParaRPr sz="6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182" name="Google Shape;182;p21"/>
            <p:cNvSpPr/>
            <p:nvPr/>
          </p:nvSpPr>
          <p:spPr>
            <a:xfrm>
              <a:off x="6570603" y="1435596"/>
              <a:ext cx="70500" cy="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183" name="Google Shape;183;p21"/>
            <p:cNvSpPr/>
            <p:nvPr/>
          </p:nvSpPr>
          <p:spPr>
            <a:xfrm>
              <a:off x="6883862" y="1431617"/>
              <a:ext cx="68947" cy="8883"/>
            </a:xfrm>
            <a:custGeom>
              <a:rect b="b" l="l" r="r" t="t"/>
              <a:pathLst>
                <a:path extrusionOk="0" h="282" w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184" name="Google Shape;184;p21"/>
            <p:cNvSpPr/>
            <p:nvPr/>
          </p:nvSpPr>
          <p:spPr>
            <a:xfrm>
              <a:off x="7197121" y="1431433"/>
              <a:ext cx="70446" cy="9254"/>
            </a:xfrm>
            <a:custGeom>
              <a:rect b="b" l="l" r="r" t="t"/>
              <a:pathLst>
                <a:path extrusionOk="0" h="50" w="47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descr="&lt;SmartSettings&gt;&lt;SmartResize enabled=&quot;True&quot; minWidth=&quot;4.5&quot; minHeight=&quot;18&quot; /&gt;&lt;/SmartSettings&gt;" id="185" name="Google Shape;185;p21"/>
          <p:cNvGrpSpPr/>
          <p:nvPr/>
        </p:nvGrpSpPr>
        <p:grpSpPr>
          <a:xfrm>
            <a:off x="6867275" y="494362"/>
            <a:ext cx="85800" cy="5003871"/>
            <a:chOff x="5794310" y="1229599"/>
            <a:chExt cx="85800" cy="2743200"/>
          </a:xfrm>
        </p:grpSpPr>
        <p:sp>
          <p:nvSpPr>
            <p:cNvPr id="186" name="Google Shape;186;p21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Absolute&quot; anchorTop=&quot;Absolute&quot; anchorRight=&quot;Absolute&quot; anchorBottom=&quot;Relative&quot; /&gt;&lt;/SmartSettings&gt;" id="187" name="Google Shape;187;p21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None&quot; anchorBottom=&quot;None&quot; /&gt;&lt;/SmartSettings&gt;" id="188" name="Google Shape;188;p21"/>
            <p:cNvSpPr/>
            <p:nvPr/>
          </p:nvSpPr>
          <p:spPr>
            <a:xfrm>
              <a:off x="5808597" y="1244393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None&quot; anchorRight=&quot;None&quot; anchorBottom=&quot;Absolute&quot; /&gt;&lt;/SmartSettings&gt;" id="189" name="Google Shape;189;p21"/>
            <p:cNvSpPr/>
            <p:nvPr/>
          </p:nvSpPr>
          <p:spPr>
            <a:xfrm>
              <a:off x="5808597" y="3940598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90" name="Google Shape;190;p21"/>
          <p:cNvSpPr/>
          <p:nvPr/>
        </p:nvSpPr>
        <p:spPr>
          <a:xfrm>
            <a:off x="2617025" y="23486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91" name="Google Shape;191;p21"/>
          <p:cNvSpPr/>
          <p:nvPr/>
        </p:nvSpPr>
        <p:spPr>
          <a:xfrm>
            <a:off x="717100" y="3026788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92" name="Google Shape;192;p21"/>
          <p:cNvSpPr/>
          <p:nvPr/>
        </p:nvSpPr>
        <p:spPr>
          <a:xfrm>
            <a:off x="4704050" y="3026800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93" name="Google Shape;193;p21"/>
          <p:cNvSpPr/>
          <p:nvPr/>
        </p:nvSpPr>
        <p:spPr>
          <a:xfrm>
            <a:off x="717100" y="3720225"/>
            <a:ext cx="1816500" cy="11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image</a:t>
            </a:r>
            <a:endParaRPr sz="1000"/>
          </a:p>
        </p:txBody>
      </p:sp>
      <p:sp>
        <p:nvSpPr>
          <p:cNvPr id="194" name="Google Shape;194;p21"/>
          <p:cNvSpPr/>
          <p:nvPr/>
        </p:nvSpPr>
        <p:spPr>
          <a:xfrm>
            <a:off x="717100" y="4398400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95" name="Google Shape;195;p21"/>
          <p:cNvSpPr/>
          <p:nvPr/>
        </p:nvSpPr>
        <p:spPr>
          <a:xfrm>
            <a:off x="2710575" y="4398400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96" name="Google Shape;196;p21"/>
          <p:cNvSpPr/>
          <p:nvPr/>
        </p:nvSpPr>
        <p:spPr>
          <a:xfrm>
            <a:off x="4704050" y="4398400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sp>
        <p:nvSpPr>
          <p:cNvPr id="197" name="Google Shape;197;p21"/>
          <p:cNvSpPr/>
          <p:nvPr/>
        </p:nvSpPr>
        <p:spPr>
          <a:xfrm>
            <a:off x="2622100" y="3026788"/>
            <a:ext cx="18165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/>
              <a:t>keyword</a:t>
            </a:r>
            <a:endParaRPr sz="1000"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328308" y="2348631"/>
            <a:ext cx="388800" cy="200100"/>
            <a:chOff x="4727047" y="5307508"/>
            <a:chExt cx="388800" cy="200100"/>
          </a:xfrm>
        </p:grpSpPr>
        <p:sp>
          <p:nvSpPr>
            <p:cNvPr id="199" name="Google Shape;199;p21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21"/>
          <p:cNvGrpSpPr/>
          <p:nvPr/>
        </p:nvGrpSpPr>
        <p:grpSpPr>
          <a:xfrm>
            <a:off x="3358633" y="4953706"/>
            <a:ext cx="388800" cy="200100"/>
            <a:chOff x="4727047" y="5307508"/>
            <a:chExt cx="388800" cy="200100"/>
          </a:xfrm>
        </p:grpSpPr>
        <p:sp>
          <p:nvSpPr>
            <p:cNvPr id="202" name="Google Shape;202;p21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5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/>
          <p:nvPr/>
        </p:nvSpPr>
        <p:spPr>
          <a:xfrm>
            <a:off x="5151750" y="2078600"/>
            <a:ext cx="1639200" cy="317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113250" y="4623400"/>
            <a:ext cx="5038500" cy="63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5" y="2175025"/>
            <a:ext cx="4928875" cy="206161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2"/>
          <p:cNvSpPr/>
          <p:nvPr/>
        </p:nvSpPr>
        <p:spPr>
          <a:xfrm>
            <a:off x="76200" y="2057400"/>
            <a:ext cx="5038500" cy="238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22"/>
          <p:cNvGraphicFramePr/>
          <p:nvPr/>
        </p:nvGraphicFramePr>
        <p:xfrm>
          <a:off x="697902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아이템 리스트 페이지에선 배경이미지 제공 안함.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상단 테마 이미지 &amp; 텍스트 바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 텍스트에 추천 아이템 개수 표시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 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좋아요 표시는 아이템 이미지 상단 우측 하트 표시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아이템 구성요소는 숙소 대표이미지, 숙소명, 인원, 지역, 코로나 단계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상단에는 필터링 바 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필터링 요소는 지역, 코로나 단계, 숙소 유형, 인원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지역별 코로나 단계 현황 및 확진자 증감추이 정보 지도 사이드바 처리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7305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지속적인 확인이 가능하도록 함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리스트는 </a:t>
                      </a: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4열 기준 노출 후 스크롤 처리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우측 하단 top버튼 기능 제공</a:t>
                      </a:r>
                      <a:endParaRPr sz="7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p22"/>
          <p:cNvCxnSpPr/>
          <p:nvPr/>
        </p:nvCxnSpPr>
        <p:spPr>
          <a:xfrm rot="10800000">
            <a:off x="107638" y="492497"/>
            <a:ext cx="6784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descr="&lt;SmartSettings&gt;&lt;SmartResize enabled=&quot;True&quot; minWidth=&quot;4.5&quot; minHeight=&quot;18&quot; /&gt;&lt;/SmartSettings&gt;" id="215" name="Google Shape;215;p22"/>
          <p:cNvGrpSpPr/>
          <p:nvPr/>
        </p:nvGrpSpPr>
        <p:grpSpPr>
          <a:xfrm>
            <a:off x="6791075" y="512712"/>
            <a:ext cx="85800" cy="5003871"/>
            <a:chOff x="5794310" y="1229599"/>
            <a:chExt cx="85800" cy="2743200"/>
          </a:xfrm>
        </p:grpSpPr>
        <p:sp>
          <p:nvSpPr>
            <p:cNvPr id="216" name="Google Shape;216;p22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Absolute&quot; anchorTop=&quot;Absolute&quot; anchorRight=&quot;Absolute&quot; anchorBottom=&quot;Relative&quot; /&gt;&lt;/SmartSettings&gt;" id="217" name="Google Shape;217;p22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None&quot; anchorBottom=&quot;None&quot; /&gt;&lt;/SmartSettings&gt;" id="218" name="Google Shape;218;p22"/>
            <p:cNvSpPr/>
            <p:nvPr/>
          </p:nvSpPr>
          <p:spPr>
            <a:xfrm>
              <a:off x="5808597" y="1244393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None&quot; anchorRight=&quot;None&quot; anchorBottom=&quot;Absolute&quot; /&gt;&lt;/SmartSettings&gt;" id="219" name="Google Shape;219;p22"/>
            <p:cNvSpPr/>
            <p:nvPr/>
          </p:nvSpPr>
          <p:spPr>
            <a:xfrm>
              <a:off x="5808597" y="3940598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-76202" y="1947741"/>
            <a:ext cx="388800" cy="200100"/>
            <a:chOff x="4727047" y="5307508"/>
            <a:chExt cx="388800" cy="200100"/>
          </a:xfrm>
        </p:grpSpPr>
        <p:sp>
          <p:nvSpPr>
            <p:cNvPr id="221" name="Google Shape;221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22"/>
          <p:cNvGrpSpPr/>
          <p:nvPr/>
        </p:nvGrpSpPr>
        <p:grpSpPr>
          <a:xfrm>
            <a:off x="107481" y="265147"/>
            <a:ext cx="6780104" cy="229197"/>
            <a:chOff x="990598" y="1423196"/>
            <a:chExt cx="6401700" cy="26700"/>
          </a:xfrm>
        </p:grpSpPr>
        <p:sp>
          <p:nvSpPr>
            <p:cNvPr descr="&lt;SmartSettings&gt;&lt;SmartResize anchorLeft=&quot;Absolute&quot; anchorTop=&quot;Absolute&quot; anchorRight=&quot;Absolute&quot; anchorBottom=&quot;None&quot; /&gt;&lt;/SmartSettings&gt;" id="224" name="Google Shape;224;p22"/>
            <p:cNvSpPr/>
            <p:nvPr/>
          </p:nvSpPr>
          <p:spPr>
            <a:xfrm>
              <a:off x="990598" y="1423196"/>
              <a:ext cx="6401700" cy="267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80"/>
                <a:t>숙소 리스트</a:t>
              </a:r>
              <a:endParaRPr sz="6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225" name="Google Shape;225;p22"/>
            <p:cNvSpPr/>
            <p:nvPr/>
          </p:nvSpPr>
          <p:spPr>
            <a:xfrm>
              <a:off x="6570603" y="1435596"/>
              <a:ext cx="70500" cy="9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226" name="Google Shape;226;p22"/>
            <p:cNvSpPr/>
            <p:nvPr/>
          </p:nvSpPr>
          <p:spPr>
            <a:xfrm>
              <a:off x="6883862" y="1431617"/>
              <a:ext cx="68947" cy="8883"/>
            </a:xfrm>
            <a:custGeom>
              <a:rect b="b" l="l" r="r" t="t"/>
              <a:pathLst>
                <a:path extrusionOk="0" h="282" w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Absolute&quot; anchorBottom=&quot;None&quot; /&gt;&lt;/SmartSettings&gt;" id="227" name="Google Shape;227;p22"/>
            <p:cNvSpPr/>
            <p:nvPr/>
          </p:nvSpPr>
          <p:spPr>
            <a:xfrm>
              <a:off x="7197121" y="1431433"/>
              <a:ext cx="70446" cy="9254"/>
            </a:xfrm>
            <a:custGeom>
              <a:rect b="b" l="l" r="r" t="t"/>
              <a:pathLst>
                <a:path extrusionOk="0" h="50" w="47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28" name="Google Shape;228;p22"/>
          <p:cNvSpPr/>
          <p:nvPr/>
        </p:nvSpPr>
        <p:spPr>
          <a:xfrm>
            <a:off x="948875" y="1133988"/>
            <a:ext cx="5097300" cy="80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Image - 선택한 테마 이미지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Text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/>
              <a:t>sample(‘</a:t>
            </a:r>
            <a:r>
              <a:rPr b="1" lang="ko-KR" sz="1200"/>
              <a:t>선택하신 여행테마의 감성숙소리스트 %개 입니다.</a:t>
            </a:r>
            <a:r>
              <a:rPr lang="ko-KR" sz="1200"/>
              <a:t>’)</a:t>
            </a:r>
            <a:endParaRPr sz="1200"/>
          </a:p>
        </p:txBody>
      </p:sp>
      <p:sp>
        <p:nvSpPr>
          <p:cNvPr id="229" name="Google Shape;229;p22"/>
          <p:cNvSpPr/>
          <p:nvPr/>
        </p:nvSpPr>
        <p:spPr>
          <a:xfrm>
            <a:off x="107475" y="579250"/>
            <a:ext cx="2304300" cy="3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background Image(없음)</a:t>
            </a:r>
            <a:endParaRPr/>
          </a:p>
        </p:txBody>
      </p:sp>
      <p:grpSp>
        <p:nvGrpSpPr>
          <p:cNvPr id="230" name="Google Shape;230;p22"/>
          <p:cNvGrpSpPr/>
          <p:nvPr/>
        </p:nvGrpSpPr>
        <p:grpSpPr>
          <a:xfrm>
            <a:off x="2099185" y="664161"/>
            <a:ext cx="388800" cy="200100"/>
            <a:chOff x="4727047" y="5307508"/>
            <a:chExt cx="388800" cy="200100"/>
          </a:xfrm>
        </p:grpSpPr>
        <p:sp>
          <p:nvSpPr>
            <p:cNvPr id="231" name="Google Shape;231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2"/>
          <p:cNvGrpSpPr/>
          <p:nvPr/>
        </p:nvGrpSpPr>
        <p:grpSpPr>
          <a:xfrm>
            <a:off x="5658896" y="1186419"/>
            <a:ext cx="388800" cy="200100"/>
            <a:chOff x="4727047" y="5307508"/>
            <a:chExt cx="388800" cy="200100"/>
          </a:xfrm>
        </p:grpSpPr>
        <p:sp>
          <p:nvSpPr>
            <p:cNvPr id="234" name="Google Shape;234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22"/>
          <p:cNvSpPr/>
          <p:nvPr/>
        </p:nvSpPr>
        <p:spPr>
          <a:xfrm>
            <a:off x="200025" y="2216150"/>
            <a:ext cx="4657800" cy="36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37" name="Google Shape;237;p22"/>
          <p:cNvSpPr/>
          <p:nvPr/>
        </p:nvSpPr>
        <p:spPr>
          <a:xfrm>
            <a:off x="295275" y="2254250"/>
            <a:ext cx="662100" cy="33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지역</a:t>
            </a:r>
            <a:endParaRPr sz="900"/>
          </a:p>
        </p:txBody>
      </p:sp>
      <p:sp>
        <p:nvSpPr>
          <p:cNvPr id="238" name="Google Shape;238;p22"/>
          <p:cNvSpPr/>
          <p:nvPr/>
        </p:nvSpPr>
        <p:spPr>
          <a:xfrm>
            <a:off x="1006853" y="2254250"/>
            <a:ext cx="862800" cy="33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코로나단계</a:t>
            </a:r>
            <a:endParaRPr sz="900"/>
          </a:p>
        </p:txBody>
      </p:sp>
      <p:sp>
        <p:nvSpPr>
          <p:cNvPr id="239" name="Google Shape;239;p22"/>
          <p:cNvSpPr/>
          <p:nvPr/>
        </p:nvSpPr>
        <p:spPr>
          <a:xfrm>
            <a:off x="1938924" y="2254250"/>
            <a:ext cx="862800" cy="33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숙소 유형</a:t>
            </a:r>
            <a:endParaRPr sz="900"/>
          </a:p>
        </p:txBody>
      </p:sp>
      <p:sp>
        <p:nvSpPr>
          <p:cNvPr id="240" name="Google Shape;240;p22"/>
          <p:cNvSpPr/>
          <p:nvPr/>
        </p:nvSpPr>
        <p:spPr>
          <a:xfrm>
            <a:off x="2870995" y="2254250"/>
            <a:ext cx="862800" cy="331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인원</a:t>
            </a:r>
            <a:endParaRPr sz="900"/>
          </a:p>
        </p:txBody>
      </p:sp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900" y="2484600"/>
            <a:ext cx="1574375" cy="1752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2"/>
          <p:cNvGrpSpPr/>
          <p:nvPr/>
        </p:nvGrpSpPr>
        <p:grpSpPr>
          <a:xfrm>
            <a:off x="96298" y="2147850"/>
            <a:ext cx="388800" cy="200100"/>
            <a:chOff x="4727047" y="5307508"/>
            <a:chExt cx="388800" cy="200100"/>
          </a:xfrm>
        </p:grpSpPr>
        <p:sp>
          <p:nvSpPr>
            <p:cNvPr id="243" name="Google Shape;243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22"/>
          <p:cNvGrpSpPr/>
          <p:nvPr/>
        </p:nvGrpSpPr>
        <p:grpSpPr>
          <a:xfrm>
            <a:off x="6359473" y="2103603"/>
            <a:ext cx="388800" cy="200100"/>
            <a:chOff x="4727047" y="5307508"/>
            <a:chExt cx="388800" cy="200100"/>
          </a:xfrm>
        </p:grpSpPr>
        <p:sp>
          <p:nvSpPr>
            <p:cNvPr id="246" name="Google Shape;246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22"/>
          <p:cNvSpPr/>
          <p:nvPr/>
        </p:nvSpPr>
        <p:spPr>
          <a:xfrm>
            <a:off x="4180503" y="4814700"/>
            <a:ext cx="862800" cy="36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top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228600" y="2215107"/>
            <a:ext cx="4807800" cy="404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22"/>
          <p:cNvGrpSpPr/>
          <p:nvPr/>
        </p:nvGrpSpPr>
        <p:grpSpPr>
          <a:xfrm>
            <a:off x="200023" y="4768503"/>
            <a:ext cx="388800" cy="200100"/>
            <a:chOff x="4727047" y="5307508"/>
            <a:chExt cx="388800" cy="200100"/>
          </a:xfrm>
        </p:grpSpPr>
        <p:sp>
          <p:nvSpPr>
            <p:cNvPr id="251" name="Google Shape;251;p22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</a:rPr>
                <a:t>6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" name="Google Shape;25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00" y="4860150"/>
            <a:ext cx="268574" cy="2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3"/>
          <p:cNvGraphicFramePr/>
          <p:nvPr/>
        </p:nvGraphicFramePr>
        <p:xfrm>
          <a:off x="697902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 페이지를 프로젝트 리스트 디폴트로 노출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검색/필터/소팅 바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필터에 따라 소팅이 구분됨.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 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 ☆표시는 비회원/파트너 회원에만 노출(클라이언트 노출하지 않음)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| 등록일자, 모집중, 상주여부, 신규여부 체크 마크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 만원단위로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 일단위 노출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마감 D-로 표기하되 마감 당일의 경우 HH시간 MM분 으로 표기하며 마감 후에는 마감 표기함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지원자 수가 99가 넘는 경우 99+로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기획단계 4단계 노출 : 아이디어단계, 기능정의서 작성, 기획서 작성중, 상세기획서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분야 1차 + 하위분야 | 필요기술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상세내용 2줄까지 노출 + 말줄임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  ID, 프로필이미지, 회사소개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리스트는 10개까지 노출 후 페이징 처리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0" name="Google Shape;260;p23"/>
          <p:cNvPicPr preferRelativeResize="0"/>
          <p:nvPr/>
        </p:nvPicPr>
        <p:blipFill rotWithShape="1">
          <a:blip r:embed="rId3">
            <a:alphaModFix/>
          </a:blip>
          <a:srcRect b="42249" l="19288" r="20076" t="7519"/>
          <a:stretch/>
        </p:blipFill>
        <p:spPr>
          <a:xfrm>
            <a:off x="107504" y="382987"/>
            <a:ext cx="6669283" cy="5130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&lt;SmartSettings&gt;&lt;SmartResize enabled=&quot;True&quot; minWidth=&quot;0&quot; minHeight=&quot;0&quot; /&gt;&lt;/SmartSettings&gt;" id="261" name="Google Shape;261;p23"/>
          <p:cNvGrpSpPr/>
          <p:nvPr/>
        </p:nvGrpSpPr>
        <p:grpSpPr>
          <a:xfrm>
            <a:off x="107478" y="265147"/>
            <a:ext cx="6780152" cy="5248656"/>
            <a:chOff x="660249" y="1104482"/>
            <a:chExt cx="6453600" cy="4963269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660252" y="1104482"/>
              <a:ext cx="6453554" cy="216735"/>
              <a:chOff x="990598" y="1423196"/>
              <a:chExt cx="6401700" cy="26700"/>
            </a:xfrm>
          </p:grpSpPr>
          <p:sp>
            <p:nvSpPr>
              <p:cNvPr descr="&lt;SmartSettings&gt;&lt;SmartResize anchorLeft=&quot;Absolute&quot; anchorTop=&quot;Absolute&quot; anchorRight=&quot;Absolute&quot; anchorBottom=&quot;None&quot; /&gt;&lt;/SmartSettings&gt;" id="263" name="Google Shape;263;p23"/>
              <p:cNvSpPr/>
              <p:nvPr/>
            </p:nvSpPr>
            <p:spPr>
              <a:xfrm>
                <a:off x="990598" y="1423196"/>
                <a:ext cx="6401700" cy="267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54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8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안전한 IT 외주:아웃소싱 플랫폼 프리모아</a:t>
                </a:r>
                <a:endParaRPr sz="6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264" name="Google Shape;264;p23"/>
              <p:cNvSpPr/>
              <p:nvPr/>
            </p:nvSpPr>
            <p:spPr>
              <a:xfrm>
                <a:off x="6570603" y="1435596"/>
                <a:ext cx="70500" cy="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265" name="Google Shape;265;p23"/>
              <p:cNvSpPr/>
              <p:nvPr/>
            </p:nvSpPr>
            <p:spPr>
              <a:xfrm>
                <a:off x="6883862" y="1431617"/>
                <a:ext cx="68947" cy="8883"/>
              </a:xfrm>
              <a:custGeom>
                <a:rect b="b" l="l" r="r" t="t"/>
                <a:pathLst>
                  <a:path extrusionOk="0" h="282" w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266" name="Google Shape;266;p23"/>
              <p:cNvSpPr/>
              <p:nvPr/>
            </p:nvSpPr>
            <p:spPr>
              <a:xfrm>
                <a:off x="7197121" y="1431433"/>
                <a:ext cx="70446" cy="9254"/>
              </a:xfrm>
              <a:custGeom>
                <a:rect b="b" l="l" r="r" t="t"/>
                <a:pathLst>
                  <a:path extrusionOk="0" h="50" w="47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descr="&lt;SmartSettings&gt;&lt;SmartResize anchorLeft=&quot;Absolute&quot; anchorTop=&quot;Absolute&quot; anchorRight=&quot;Absolute&quot; anchorBottom=&quot;Absolute&quot; /&gt;&lt;/SmartSettings&gt;" id="267" name="Google Shape;267;p23"/>
            <p:cNvSpPr/>
            <p:nvPr/>
          </p:nvSpPr>
          <p:spPr>
            <a:xfrm>
              <a:off x="660249" y="1104551"/>
              <a:ext cx="6453600" cy="4963200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8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8" name="Google Shape;268;p23"/>
          <p:cNvGrpSpPr/>
          <p:nvPr/>
        </p:nvGrpSpPr>
        <p:grpSpPr>
          <a:xfrm>
            <a:off x="172496" y="1034019"/>
            <a:ext cx="388800" cy="200100"/>
            <a:chOff x="4727047" y="5307508"/>
            <a:chExt cx="388800" cy="200100"/>
          </a:xfrm>
        </p:grpSpPr>
        <p:sp>
          <p:nvSpPr>
            <p:cNvPr id="269" name="Google Shape;269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1" name="Google Shape;271;p23"/>
          <p:cNvCxnSpPr/>
          <p:nvPr/>
        </p:nvCxnSpPr>
        <p:spPr>
          <a:xfrm rot="10800000">
            <a:off x="107638" y="492497"/>
            <a:ext cx="6784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descr="&lt;SmartSettings&gt;&lt;SmartResize enabled=&quot;True&quot; minWidth=&quot;4.5&quot; minHeight=&quot;18&quot; /&gt;&lt;/SmartSettings&gt;" id="272" name="Google Shape;272;p23"/>
          <p:cNvGrpSpPr/>
          <p:nvPr/>
        </p:nvGrpSpPr>
        <p:grpSpPr>
          <a:xfrm>
            <a:off x="6791075" y="512712"/>
            <a:ext cx="85800" cy="5003871"/>
            <a:chOff x="5794310" y="1229599"/>
            <a:chExt cx="85800" cy="2743200"/>
          </a:xfrm>
        </p:grpSpPr>
        <p:sp>
          <p:nvSpPr>
            <p:cNvPr id="273" name="Google Shape;273;p23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Absolute&quot; anchorTop=&quot;Absolute&quot; anchorRight=&quot;Absolute&quot; anchorBottom=&quot;Relative&quot; /&gt;&lt;/SmartSettings&gt;" id="274" name="Google Shape;274;p23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None&quot; anchorBottom=&quot;None&quot; /&gt;&lt;/SmartSettings&gt;" id="275" name="Google Shape;275;p23"/>
            <p:cNvSpPr/>
            <p:nvPr/>
          </p:nvSpPr>
          <p:spPr>
            <a:xfrm>
              <a:off x="5808597" y="1244393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None&quot; anchorRight=&quot;None&quot; anchorBottom=&quot;Absolute&quot; /&gt;&lt;/SmartSettings&gt;" id="276" name="Google Shape;276;p23"/>
            <p:cNvSpPr/>
            <p:nvPr/>
          </p:nvSpPr>
          <p:spPr>
            <a:xfrm>
              <a:off x="5808597" y="3940598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7" name="Google Shape;277;p23"/>
          <p:cNvGrpSpPr/>
          <p:nvPr/>
        </p:nvGrpSpPr>
        <p:grpSpPr>
          <a:xfrm>
            <a:off x="2411760" y="646711"/>
            <a:ext cx="388800" cy="200100"/>
            <a:chOff x="4727047" y="5307508"/>
            <a:chExt cx="388800" cy="200100"/>
          </a:xfrm>
        </p:grpSpPr>
        <p:sp>
          <p:nvSpPr>
            <p:cNvPr id="278" name="Google Shape;278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23"/>
          <p:cNvGrpSpPr/>
          <p:nvPr/>
        </p:nvGrpSpPr>
        <p:grpSpPr>
          <a:xfrm>
            <a:off x="1403648" y="1189179"/>
            <a:ext cx="388800" cy="200100"/>
            <a:chOff x="4727047" y="5307508"/>
            <a:chExt cx="388800" cy="200100"/>
          </a:xfrm>
        </p:grpSpPr>
        <p:sp>
          <p:nvSpPr>
            <p:cNvPr id="281" name="Google Shape;281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23"/>
          <p:cNvGrpSpPr/>
          <p:nvPr/>
        </p:nvGrpSpPr>
        <p:grpSpPr>
          <a:xfrm>
            <a:off x="1403648" y="1512475"/>
            <a:ext cx="388800" cy="200100"/>
            <a:chOff x="4727047" y="5307508"/>
            <a:chExt cx="388800" cy="200100"/>
          </a:xfrm>
        </p:grpSpPr>
        <p:sp>
          <p:nvSpPr>
            <p:cNvPr id="284" name="Google Shape;284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1403648" y="2193128"/>
            <a:ext cx="388800" cy="200100"/>
            <a:chOff x="4727047" y="5307508"/>
            <a:chExt cx="388800" cy="200100"/>
          </a:xfrm>
        </p:grpSpPr>
        <p:sp>
          <p:nvSpPr>
            <p:cNvPr id="287" name="Google Shape;287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3"/>
          <p:cNvGrpSpPr/>
          <p:nvPr/>
        </p:nvGrpSpPr>
        <p:grpSpPr>
          <a:xfrm>
            <a:off x="3779912" y="5452006"/>
            <a:ext cx="388800" cy="200100"/>
            <a:chOff x="4727047" y="5307508"/>
            <a:chExt cx="388800" cy="200100"/>
          </a:xfrm>
        </p:grpSpPr>
        <p:sp>
          <p:nvSpPr>
            <p:cNvPr id="290" name="Google Shape;290;p23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3"/>
          <p:cNvSpPr/>
          <p:nvPr/>
        </p:nvSpPr>
        <p:spPr>
          <a:xfrm>
            <a:off x="107504" y="4424692"/>
            <a:ext cx="8928900" cy="1169100"/>
          </a:xfrm>
          <a:prstGeom prst="roundRect">
            <a:avLst>
              <a:gd fmla="val 3624" name="adj"/>
            </a:avLst>
          </a:prstGeom>
          <a:solidFill>
            <a:srgbClr val="F47710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23"/>
          <p:cNvSpPr txBox="1"/>
          <p:nvPr/>
        </p:nvSpPr>
        <p:spPr>
          <a:xfrm>
            <a:off x="264479" y="4548857"/>
            <a:ext cx="15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1605666" y="4563218"/>
            <a:ext cx="683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 웹 기획   |  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스토리보드는 UI(User Interface)라고 불리우는 서비스의 화면을 설계하고 실제 작업자에게 작업할 사항을 전달하는 문서입니다.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257370" y="4867392"/>
            <a:ext cx="856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PC웹 또한 마찬가지로 와이어 프레임 형태로 기획서를 작성합니다.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기획서 토대로 UX(User Experience)에 맞춰 디자인을 하며, 기획서와 구성요소는 같으나 UI가 변경되는 경우 개발에 이해를 돕기 위해 디자인 된 화면을 토대로 기획서를 다시 작성할 수 있습니다. 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670" y="4625863"/>
            <a:ext cx="226966" cy="17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24"/>
          <p:cNvGraphicFramePr/>
          <p:nvPr/>
        </p:nvGraphicFramePr>
        <p:xfrm>
          <a:off x="697902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 페이지를 프로젝트 리스트 디폴트로 노출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검색/필터/소팅 바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필터에 따라 소팅이 구분됨.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 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 ☆표시는 비회원/파트너 회원에만 노출(클라이언트 노출하지 않음)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| 등록일자, 모집중, 상주여부, 신규여부 체크 마크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 만원단위로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 일단위 노출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마감 D-로 표기하되 마감 당일의 경우 HH시간 MM분 으로 표기하며 마감 후에는 마감 표기함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지원자 수가 99가 넘는 경우 99+로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기획단계 4단계 노출 : 아이디어단계, 기능정의서 작성, 기획서 작성중, 상세기획서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분야 1차 + 하위분야 | 필요기술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상세내용 2줄까지 노출 + 말줄임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  ID, 프로필이미지, 회사소개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리스트는 10개까지 노출 후 페이징 처리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24"/>
          <p:cNvPicPr preferRelativeResize="0"/>
          <p:nvPr/>
        </p:nvPicPr>
        <p:blipFill rotWithShape="1">
          <a:blip r:embed="rId3">
            <a:alphaModFix/>
          </a:blip>
          <a:srcRect b="42249" l="19288" r="20076" t="7519"/>
          <a:stretch/>
        </p:blipFill>
        <p:spPr>
          <a:xfrm>
            <a:off x="107504" y="382987"/>
            <a:ext cx="6669283" cy="5130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&lt;SmartSettings&gt;&lt;SmartResize enabled=&quot;True&quot; minWidth=&quot;0&quot; minHeight=&quot;0&quot; /&gt;&lt;/SmartSettings&gt;" id="304" name="Google Shape;304;p24"/>
          <p:cNvGrpSpPr/>
          <p:nvPr/>
        </p:nvGrpSpPr>
        <p:grpSpPr>
          <a:xfrm>
            <a:off x="107478" y="265147"/>
            <a:ext cx="6780152" cy="5248656"/>
            <a:chOff x="660249" y="1104482"/>
            <a:chExt cx="6453600" cy="4963269"/>
          </a:xfrm>
        </p:grpSpPr>
        <p:grpSp>
          <p:nvGrpSpPr>
            <p:cNvPr id="305" name="Google Shape;305;p24"/>
            <p:cNvGrpSpPr/>
            <p:nvPr/>
          </p:nvGrpSpPr>
          <p:grpSpPr>
            <a:xfrm>
              <a:off x="660252" y="1104482"/>
              <a:ext cx="6453554" cy="216735"/>
              <a:chOff x="990598" y="1423196"/>
              <a:chExt cx="6401700" cy="26700"/>
            </a:xfrm>
          </p:grpSpPr>
          <p:sp>
            <p:nvSpPr>
              <p:cNvPr descr="&lt;SmartSettings&gt;&lt;SmartResize anchorLeft=&quot;Absolute&quot; anchorTop=&quot;Absolute&quot; anchorRight=&quot;Absolute&quot; anchorBottom=&quot;None&quot; /&gt;&lt;/SmartSettings&gt;" id="306" name="Google Shape;306;p24"/>
              <p:cNvSpPr/>
              <p:nvPr/>
            </p:nvSpPr>
            <p:spPr>
              <a:xfrm>
                <a:off x="990598" y="1423196"/>
                <a:ext cx="6401700" cy="267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54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8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안전한 IT 외주:아웃소싱 플랫폼 프리모아</a:t>
                </a:r>
                <a:endParaRPr sz="6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07" name="Google Shape;307;p24"/>
              <p:cNvSpPr/>
              <p:nvPr/>
            </p:nvSpPr>
            <p:spPr>
              <a:xfrm>
                <a:off x="6570603" y="1435596"/>
                <a:ext cx="70500" cy="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08" name="Google Shape;308;p24"/>
              <p:cNvSpPr/>
              <p:nvPr/>
            </p:nvSpPr>
            <p:spPr>
              <a:xfrm>
                <a:off x="6883862" y="1431617"/>
                <a:ext cx="68947" cy="8883"/>
              </a:xfrm>
              <a:custGeom>
                <a:rect b="b" l="l" r="r" t="t"/>
                <a:pathLst>
                  <a:path extrusionOk="0" h="282" w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09" name="Google Shape;309;p24"/>
              <p:cNvSpPr/>
              <p:nvPr/>
            </p:nvSpPr>
            <p:spPr>
              <a:xfrm>
                <a:off x="7197121" y="1431433"/>
                <a:ext cx="70446" cy="9254"/>
              </a:xfrm>
              <a:custGeom>
                <a:rect b="b" l="l" r="r" t="t"/>
                <a:pathLst>
                  <a:path extrusionOk="0" h="50" w="47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descr="&lt;SmartSettings&gt;&lt;SmartResize anchorLeft=&quot;Absolute&quot; anchorTop=&quot;Absolute&quot; anchorRight=&quot;Absolute&quot; anchorBottom=&quot;Absolute&quot; /&gt;&lt;/SmartSettings&gt;" id="310" name="Google Shape;310;p24"/>
            <p:cNvSpPr/>
            <p:nvPr/>
          </p:nvSpPr>
          <p:spPr>
            <a:xfrm>
              <a:off x="660249" y="1104551"/>
              <a:ext cx="6453600" cy="4963200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8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1" name="Google Shape;311;p24"/>
          <p:cNvGrpSpPr/>
          <p:nvPr/>
        </p:nvGrpSpPr>
        <p:grpSpPr>
          <a:xfrm>
            <a:off x="172496" y="1034019"/>
            <a:ext cx="388800" cy="200100"/>
            <a:chOff x="4727047" y="5307508"/>
            <a:chExt cx="388800" cy="200100"/>
          </a:xfrm>
        </p:grpSpPr>
        <p:sp>
          <p:nvSpPr>
            <p:cNvPr id="312" name="Google Shape;312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4" name="Google Shape;314;p24"/>
          <p:cNvCxnSpPr/>
          <p:nvPr/>
        </p:nvCxnSpPr>
        <p:spPr>
          <a:xfrm rot="10800000">
            <a:off x="107638" y="492497"/>
            <a:ext cx="6784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descr="&lt;SmartSettings&gt;&lt;SmartResize enabled=&quot;True&quot; minWidth=&quot;4.5&quot; minHeight=&quot;18&quot; /&gt;&lt;/SmartSettings&gt;" id="315" name="Google Shape;315;p24"/>
          <p:cNvGrpSpPr/>
          <p:nvPr/>
        </p:nvGrpSpPr>
        <p:grpSpPr>
          <a:xfrm>
            <a:off x="6791075" y="512712"/>
            <a:ext cx="85800" cy="5003871"/>
            <a:chOff x="5794310" y="1229599"/>
            <a:chExt cx="85800" cy="2743200"/>
          </a:xfrm>
        </p:grpSpPr>
        <p:sp>
          <p:nvSpPr>
            <p:cNvPr id="316" name="Google Shape;316;p24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Absolute&quot; anchorTop=&quot;Absolute&quot; anchorRight=&quot;Absolute&quot; anchorBottom=&quot;Relative&quot; /&gt;&lt;/SmartSettings&gt;" id="317" name="Google Shape;317;p24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None&quot; anchorBottom=&quot;None&quot; /&gt;&lt;/SmartSettings&gt;" id="318" name="Google Shape;318;p24"/>
            <p:cNvSpPr/>
            <p:nvPr/>
          </p:nvSpPr>
          <p:spPr>
            <a:xfrm>
              <a:off x="5808597" y="1244393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None&quot; anchorRight=&quot;None&quot; anchorBottom=&quot;Absolute&quot; /&gt;&lt;/SmartSettings&gt;" id="319" name="Google Shape;319;p24"/>
            <p:cNvSpPr/>
            <p:nvPr/>
          </p:nvSpPr>
          <p:spPr>
            <a:xfrm>
              <a:off x="5808597" y="3940598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20" name="Google Shape;320;p24"/>
          <p:cNvGrpSpPr/>
          <p:nvPr/>
        </p:nvGrpSpPr>
        <p:grpSpPr>
          <a:xfrm>
            <a:off x="2411760" y="646711"/>
            <a:ext cx="388800" cy="200100"/>
            <a:chOff x="4727047" y="5307508"/>
            <a:chExt cx="388800" cy="200100"/>
          </a:xfrm>
        </p:grpSpPr>
        <p:sp>
          <p:nvSpPr>
            <p:cNvPr id="321" name="Google Shape;321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4"/>
          <p:cNvGrpSpPr/>
          <p:nvPr/>
        </p:nvGrpSpPr>
        <p:grpSpPr>
          <a:xfrm>
            <a:off x="1403648" y="1189179"/>
            <a:ext cx="388800" cy="200100"/>
            <a:chOff x="4727047" y="5307508"/>
            <a:chExt cx="388800" cy="200100"/>
          </a:xfrm>
        </p:grpSpPr>
        <p:sp>
          <p:nvSpPr>
            <p:cNvPr id="324" name="Google Shape;324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1403648" y="1512475"/>
            <a:ext cx="388800" cy="200100"/>
            <a:chOff x="4727047" y="5307508"/>
            <a:chExt cx="388800" cy="200100"/>
          </a:xfrm>
        </p:grpSpPr>
        <p:sp>
          <p:nvSpPr>
            <p:cNvPr id="327" name="Google Shape;327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1403648" y="2193128"/>
            <a:ext cx="388800" cy="200100"/>
            <a:chOff x="4727047" y="5307508"/>
            <a:chExt cx="388800" cy="200100"/>
          </a:xfrm>
        </p:grpSpPr>
        <p:sp>
          <p:nvSpPr>
            <p:cNvPr id="330" name="Google Shape;330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3779912" y="5452006"/>
            <a:ext cx="388800" cy="200100"/>
            <a:chOff x="4727047" y="5307508"/>
            <a:chExt cx="388800" cy="200100"/>
          </a:xfrm>
        </p:grpSpPr>
        <p:sp>
          <p:nvSpPr>
            <p:cNvPr id="333" name="Google Shape;333;p24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4"/>
          <p:cNvSpPr/>
          <p:nvPr/>
        </p:nvSpPr>
        <p:spPr>
          <a:xfrm>
            <a:off x="107504" y="4424692"/>
            <a:ext cx="8928900" cy="1169100"/>
          </a:xfrm>
          <a:prstGeom prst="roundRect">
            <a:avLst>
              <a:gd fmla="val 3624" name="adj"/>
            </a:avLst>
          </a:prstGeom>
          <a:solidFill>
            <a:srgbClr val="F47710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264479" y="4548857"/>
            <a:ext cx="15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4"/>
          <p:cNvSpPr/>
          <p:nvPr/>
        </p:nvSpPr>
        <p:spPr>
          <a:xfrm>
            <a:off x="1605666" y="4563218"/>
            <a:ext cx="683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 웹 기획   |  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스토리보드는 UI(User Interface)라고 불리우는 서비스의 화면을 설계하고 실제 작업자에게 작업할 사항을 전달하는 문서입니다.</a:t>
            </a: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257370" y="4867392"/>
            <a:ext cx="856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PC웹 또한 마찬가지로 와이어 프레임 형태로 기획서를 작성합니다.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기획서 토대로 UX(User Experience)에 맞춰 디자인을 하며, 기획서와 구성요소는 같으나 UI가 변경되는 경우 개발에 이해를 돕기 위해 디자인 된 화면을 토대로 기획서를 다시 작성할 수 있습니다. </a:t>
            </a:r>
            <a:endParaRPr/>
          </a:p>
        </p:txBody>
      </p:sp>
      <p:pic>
        <p:nvPicPr>
          <p:cNvPr id="339" name="Google Shape;3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670" y="4625863"/>
            <a:ext cx="226966" cy="17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25"/>
          <p:cNvGraphicFramePr/>
          <p:nvPr/>
        </p:nvGraphicFramePr>
        <p:xfrm>
          <a:off x="697902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{38866AC9-813A-481F-A7E2-0E29BCAB7335}</a:tableStyleId>
              </a:tblPr>
              <a:tblGrid>
                <a:gridCol w="241975"/>
                <a:gridCol w="1923000"/>
              </a:tblGrid>
              <a:tr h="1932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6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Description</a:t>
                      </a:r>
                      <a:endParaRPr b="0" sz="6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기본정보 페이지를 프로젝트 리스트 디폴트로 노출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검색/필터/소팅 바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필터에 따라 소팅이 구분됨.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 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즐겨찾기 ☆표시는 비회원/파트너 회원에만 노출(클라이언트 노출하지 않음)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제목 | 등록일자, 모집중, 상주여부, 신규여부 체크 마크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예산 만원단위로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기간 일단위 노출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마감 D-로 표기하되 마감 당일의 경우 HH시간 MM분 으로 표기하며 마감 후에는 마감 표기함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지원자 수가 99가 넘는 경우 99+로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기획단계 4단계 노출 : 아이디어단계, 기능정의서 작성, 기획서 작성중, 상세기획서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구성요소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분야 1차 + 하위분야 | 필요기술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상세내용 2줄까지 노출 + 말줄임 표기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Char char="-"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클라이언트  ID, 프로필이미지, 회사소개 작성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리스트는 10개까지 노출 후 페이징 처리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 b="42249" l="19288" r="20076" t="7519"/>
          <a:stretch/>
        </p:blipFill>
        <p:spPr>
          <a:xfrm>
            <a:off x="107504" y="382987"/>
            <a:ext cx="6669283" cy="5130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&lt;SmartSettings&gt;&lt;SmartResize enabled=&quot;True&quot; minWidth=&quot;0&quot; minHeight=&quot;0&quot; /&gt;&lt;/SmartSettings&gt;" id="347" name="Google Shape;347;p25"/>
          <p:cNvGrpSpPr/>
          <p:nvPr/>
        </p:nvGrpSpPr>
        <p:grpSpPr>
          <a:xfrm>
            <a:off x="107478" y="265147"/>
            <a:ext cx="6780152" cy="5248656"/>
            <a:chOff x="660249" y="1104482"/>
            <a:chExt cx="6453600" cy="4963269"/>
          </a:xfrm>
        </p:grpSpPr>
        <p:grpSp>
          <p:nvGrpSpPr>
            <p:cNvPr id="348" name="Google Shape;348;p25"/>
            <p:cNvGrpSpPr/>
            <p:nvPr/>
          </p:nvGrpSpPr>
          <p:grpSpPr>
            <a:xfrm>
              <a:off x="660252" y="1104482"/>
              <a:ext cx="6453554" cy="216735"/>
              <a:chOff x="990598" y="1423196"/>
              <a:chExt cx="6401700" cy="26700"/>
            </a:xfrm>
          </p:grpSpPr>
          <p:sp>
            <p:nvSpPr>
              <p:cNvPr descr="&lt;SmartSettings&gt;&lt;SmartResize anchorLeft=&quot;Absolute&quot; anchorTop=&quot;Absolute&quot; anchorRight=&quot;Absolute&quot; anchorBottom=&quot;None&quot; /&gt;&lt;/SmartSettings&gt;" id="349" name="Google Shape;349;p25"/>
              <p:cNvSpPr/>
              <p:nvPr/>
            </p:nvSpPr>
            <p:spPr>
              <a:xfrm>
                <a:off x="990598" y="1423196"/>
                <a:ext cx="6401700" cy="267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54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8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안전한 IT 외주:아웃소싱 플랫폼 프리모아</a:t>
                </a:r>
                <a:endParaRPr sz="68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50" name="Google Shape;350;p25"/>
              <p:cNvSpPr/>
              <p:nvPr/>
            </p:nvSpPr>
            <p:spPr>
              <a:xfrm>
                <a:off x="6570603" y="1435596"/>
                <a:ext cx="70500" cy="9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51" name="Google Shape;351;p25"/>
              <p:cNvSpPr/>
              <p:nvPr/>
            </p:nvSpPr>
            <p:spPr>
              <a:xfrm>
                <a:off x="6883862" y="1431617"/>
                <a:ext cx="68947" cy="8883"/>
              </a:xfrm>
              <a:custGeom>
                <a:rect b="b" l="l" r="r" t="t"/>
                <a:pathLst>
                  <a:path extrusionOk="0" h="282" w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descr="&lt;SmartSettings&gt;&lt;SmartResize anchorLeft=&quot;None&quot; anchorTop=&quot;Absolute&quot; anchorRight=&quot;Absolute&quot; anchorBottom=&quot;None&quot; /&gt;&lt;/SmartSettings&gt;" id="352" name="Google Shape;352;p25"/>
              <p:cNvSpPr/>
              <p:nvPr/>
            </p:nvSpPr>
            <p:spPr>
              <a:xfrm>
                <a:off x="7197121" y="1431433"/>
                <a:ext cx="70446" cy="9254"/>
              </a:xfrm>
              <a:custGeom>
                <a:rect b="b" l="l" r="r" t="t"/>
                <a:pathLst>
                  <a:path extrusionOk="0" h="50" w="47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5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descr="&lt;SmartSettings&gt;&lt;SmartResize anchorLeft=&quot;Absolute&quot; anchorTop=&quot;Absolute&quot; anchorRight=&quot;Absolute&quot; anchorBottom=&quot;Absolute&quot; /&gt;&lt;/SmartSettings&gt;" id="353" name="Google Shape;353;p25"/>
            <p:cNvSpPr/>
            <p:nvPr/>
          </p:nvSpPr>
          <p:spPr>
            <a:xfrm>
              <a:off x="660249" y="1104551"/>
              <a:ext cx="6453600" cy="4963200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54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8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54" name="Google Shape;354;p25"/>
          <p:cNvGrpSpPr/>
          <p:nvPr/>
        </p:nvGrpSpPr>
        <p:grpSpPr>
          <a:xfrm>
            <a:off x="172496" y="1034019"/>
            <a:ext cx="388800" cy="200100"/>
            <a:chOff x="4727047" y="5307508"/>
            <a:chExt cx="388800" cy="200100"/>
          </a:xfrm>
        </p:grpSpPr>
        <p:sp>
          <p:nvSpPr>
            <p:cNvPr id="355" name="Google Shape;355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7" name="Google Shape;357;p25"/>
          <p:cNvCxnSpPr/>
          <p:nvPr/>
        </p:nvCxnSpPr>
        <p:spPr>
          <a:xfrm rot="10800000">
            <a:off x="107638" y="492497"/>
            <a:ext cx="6784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descr="&lt;SmartSettings&gt;&lt;SmartResize enabled=&quot;True&quot; minWidth=&quot;4.5&quot; minHeight=&quot;18&quot; /&gt;&lt;/SmartSettings&gt;" id="358" name="Google Shape;358;p25"/>
          <p:cNvGrpSpPr/>
          <p:nvPr/>
        </p:nvGrpSpPr>
        <p:grpSpPr>
          <a:xfrm>
            <a:off x="6791075" y="512712"/>
            <a:ext cx="85800" cy="5003871"/>
            <a:chOff x="5794310" y="1229599"/>
            <a:chExt cx="85800" cy="2743200"/>
          </a:xfrm>
        </p:grpSpPr>
        <p:sp>
          <p:nvSpPr>
            <p:cNvPr id="359" name="Google Shape;359;p25"/>
            <p:cNvSpPr/>
            <p:nvPr/>
          </p:nvSpPr>
          <p:spPr>
            <a:xfrm>
              <a:off x="5794310" y="1229599"/>
              <a:ext cx="85800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Absolute&quot; anchorTop=&quot;Absolute&quot; anchorRight=&quot;Absolute&quot; anchorBottom=&quot;Relative&quot; /&gt;&lt;/SmartSettings&gt;" id="360" name="Google Shape;360;p25"/>
            <p:cNvSpPr/>
            <p:nvPr/>
          </p:nvSpPr>
          <p:spPr>
            <a:xfrm>
              <a:off x="5794310" y="1276592"/>
              <a:ext cx="85800" cy="166830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Absolute&quot; anchorRight=&quot;None&quot; anchorBottom=&quot;None&quot; /&gt;&lt;/SmartSettings&gt;" id="361" name="Google Shape;361;p25"/>
            <p:cNvSpPr/>
            <p:nvPr/>
          </p:nvSpPr>
          <p:spPr>
            <a:xfrm>
              <a:off x="5808597" y="1244393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&lt;SmartSettings&gt;&lt;SmartResize anchorLeft=&quot;None&quot; anchorTop=&quot;None&quot; anchorRight=&quot;None&quot; anchorBottom=&quot;Absolute&quot; /&gt;&lt;/SmartSettings&gt;" id="362" name="Google Shape;362;p25"/>
            <p:cNvSpPr/>
            <p:nvPr/>
          </p:nvSpPr>
          <p:spPr>
            <a:xfrm>
              <a:off x="5808597" y="3940598"/>
              <a:ext cx="57150" cy="17405"/>
            </a:xfrm>
            <a:custGeom>
              <a:rect b="b" l="l" r="r" t="t"/>
              <a:pathLst>
                <a:path extrusionOk="0" h="116" w="205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5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63" name="Google Shape;363;p25"/>
          <p:cNvGrpSpPr/>
          <p:nvPr/>
        </p:nvGrpSpPr>
        <p:grpSpPr>
          <a:xfrm>
            <a:off x="2411760" y="646711"/>
            <a:ext cx="388800" cy="200100"/>
            <a:chOff x="4727047" y="5307508"/>
            <a:chExt cx="388800" cy="200100"/>
          </a:xfrm>
        </p:grpSpPr>
        <p:sp>
          <p:nvSpPr>
            <p:cNvPr id="364" name="Google Shape;364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5"/>
          <p:cNvGrpSpPr/>
          <p:nvPr/>
        </p:nvGrpSpPr>
        <p:grpSpPr>
          <a:xfrm>
            <a:off x="1403648" y="1189179"/>
            <a:ext cx="388800" cy="200100"/>
            <a:chOff x="4727047" y="5307508"/>
            <a:chExt cx="388800" cy="200100"/>
          </a:xfrm>
        </p:grpSpPr>
        <p:sp>
          <p:nvSpPr>
            <p:cNvPr id="367" name="Google Shape;367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5"/>
          <p:cNvGrpSpPr/>
          <p:nvPr/>
        </p:nvGrpSpPr>
        <p:grpSpPr>
          <a:xfrm>
            <a:off x="1403648" y="1512475"/>
            <a:ext cx="388800" cy="200100"/>
            <a:chOff x="4727047" y="5307508"/>
            <a:chExt cx="388800" cy="200100"/>
          </a:xfrm>
        </p:grpSpPr>
        <p:sp>
          <p:nvSpPr>
            <p:cNvPr id="370" name="Google Shape;370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25"/>
          <p:cNvGrpSpPr/>
          <p:nvPr/>
        </p:nvGrpSpPr>
        <p:grpSpPr>
          <a:xfrm>
            <a:off x="1403648" y="2193128"/>
            <a:ext cx="388800" cy="200100"/>
            <a:chOff x="4727047" y="5307508"/>
            <a:chExt cx="388800" cy="200100"/>
          </a:xfrm>
        </p:grpSpPr>
        <p:sp>
          <p:nvSpPr>
            <p:cNvPr id="373" name="Google Shape;373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25"/>
          <p:cNvGrpSpPr/>
          <p:nvPr/>
        </p:nvGrpSpPr>
        <p:grpSpPr>
          <a:xfrm>
            <a:off x="3779912" y="5452006"/>
            <a:ext cx="388800" cy="200100"/>
            <a:chOff x="4727047" y="5307508"/>
            <a:chExt cx="388800" cy="200100"/>
          </a:xfrm>
        </p:grpSpPr>
        <p:sp>
          <p:nvSpPr>
            <p:cNvPr id="376" name="Google Shape;376;p25"/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5"/>
            <p:cNvSpPr txBox="1"/>
            <p:nvPr/>
          </p:nvSpPr>
          <p:spPr>
            <a:xfrm>
              <a:off x="4727047" y="5307508"/>
              <a:ext cx="3888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25"/>
          <p:cNvSpPr/>
          <p:nvPr/>
        </p:nvSpPr>
        <p:spPr>
          <a:xfrm>
            <a:off x="107504" y="4424692"/>
            <a:ext cx="8928900" cy="1169100"/>
          </a:xfrm>
          <a:prstGeom prst="roundRect">
            <a:avLst>
              <a:gd fmla="val 3624" name="adj"/>
            </a:avLst>
          </a:prstGeom>
          <a:solidFill>
            <a:srgbClr val="F47710">
              <a:alpha val="949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25"/>
          <p:cNvSpPr txBox="1"/>
          <p:nvPr/>
        </p:nvSpPr>
        <p:spPr>
          <a:xfrm>
            <a:off x="264479" y="4548857"/>
            <a:ext cx="152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5"/>
          <p:cNvSpPr/>
          <p:nvPr/>
        </p:nvSpPr>
        <p:spPr>
          <a:xfrm>
            <a:off x="1605666" y="4563218"/>
            <a:ext cx="6834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 웹 기획   |   </a:t>
            </a:r>
            <a:r>
              <a:rPr b="1" lang="ko-KR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스토리보드는 UI(User Interface)라고 불리우는 서비스의 화면을 설계하고 실제 작업자에게 작업할 사항을 전달하는 문서입니다.</a:t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257370" y="4867392"/>
            <a:ext cx="856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PC웹 또한 마찬가지로 와이어 프레임 형태로 기획서를 작성합니다.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기획서 토대로 UX(User Experience)에 맞춰 디자인을 하며, 기획서와 구성요소는 같으나 UI가 변경되는 경우 개발에 이해를 돕기 위해 디자인 된 화면을 토대로 기획서를 다시 작성할 수 있습니다. </a:t>
            </a:r>
            <a:endParaRPr/>
          </a:p>
        </p:txBody>
      </p:sp>
      <p:pic>
        <p:nvPicPr>
          <p:cNvPr id="382" name="Google Shape;3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670" y="4625863"/>
            <a:ext cx="226966" cy="17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