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7" r:id="rId5"/>
    <p:sldId id="259" r:id="rId6"/>
    <p:sldId id="260" r:id="rId7"/>
    <p:sldId id="278" r:id="rId8"/>
    <p:sldId id="281" r:id="rId9"/>
    <p:sldId id="280" r:id="rId10"/>
    <p:sldId id="277" r:id="rId11"/>
    <p:sldId id="279" r:id="rId12"/>
    <p:sldId id="266" r:id="rId13"/>
    <p:sldId id="272" r:id="rId14"/>
    <p:sldId id="273" r:id="rId15"/>
    <p:sldId id="274" r:id="rId16"/>
    <p:sldId id="275" r:id="rId17"/>
    <p:sldId id="267" r:id="rId18"/>
    <p:sldId id="268" r:id="rId19"/>
    <p:sldId id="270" r:id="rId20"/>
    <p:sldId id="271" r:id="rId21"/>
    <p:sldId id="265" r:id="rId22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에스코어 드림 3 Light" panose="020B0303030302020204" pitchFamily="34" charset="-127"/>
      <p:regular r:id="rId27"/>
    </p:embeddedFont>
    <p:embeddedFont>
      <p:font typeface="에스코어 드림 4 Regular" panose="020B0503030302020204" pitchFamily="34" charset="-127"/>
      <p:regular r:id="rId28"/>
    </p:embeddedFont>
    <p:embeddedFont>
      <p:font typeface="에스코어 드림 5 Medium" panose="020B0503030302020204" pitchFamily="34" charset="-127"/>
      <p:regular r:id="rId29"/>
    </p:embeddedFont>
    <p:embeddedFont>
      <p:font typeface="에스코어 드림 6 Bold" panose="020B0703030302020204" pitchFamily="34" charset="-127"/>
      <p:bold r:id="rId30"/>
    </p:embeddedFont>
    <p:embeddedFont>
      <p:font typeface="에스코어 드림 7 ExtraBold" panose="020B0803030302020204" pitchFamily="34" charset="-127"/>
      <p:bold r:id="rId31"/>
    </p:embeddedFont>
    <p:embeddedFont>
      <p:font typeface="에스코어 드림 9 Black" panose="020B0A03030302020204" pitchFamily="34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52376" y="2251412"/>
            <a:ext cx="64872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spc="3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Lee, Min-Sung</a:t>
            </a:r>
            <a:endParaRPr lang="ko-KR" altLang="en-US" sz="4400" spc="3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4331" y="3988088"/>
            <a:ext cx="750333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 spc="1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Github</a:t>
            </a:r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https://github.com/Minsung-commit</a:t>
            </a:r>
          </a:p>
          <a:p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Notion : https://www.notion.so/Ordinary-Code-7b09a99b48604d329bb51c58179f9ba7</a:t>
            </a: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Google Shape;434;ge9efaf73bc_0_17">
            <a:extLst>
              <a:ext uri="{FF2B5EF4-FFF2-40B4-BE49-F238E27FC236}">
                <a16:creationId xmlns:a16="http://schemas.microsoft.com/office/drawing/2014/main" id="{7C961C7E-B04C-489C-846F-0B89C9B2F5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471" y="2428365"/>
            <a:ext cx="4549330" cy="35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45;ge9efaf73bc_0_17">
            <a:extLst>
              <a:ext uri="{FF2B5EF4-FFF2-40B4-BE49-F238E27FC236}">
                <a16:creationId xmlns:a16="http://schemas.microsoft.com/office/drawing/2014/main" id="{818BDD95-82EB-489D-A43A-6EA3124BF2E8}"/>
              </a:ext>
            </a:extLst>
          </p:cNvPr>
          <p:cNvSpPr txBox="1"/>
          <p:nvPr/>
        </p:nvSpPr>
        <p:spPr>
          <a:xfrm>
            <a:off x="4157129" y="2150204"/>
            <a:ext cx="75804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피어슨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상관계수를 통한 상관관계 시각화</a:t>
            </a: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Price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구별 평당 공시지가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er_cost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아파트 평당 가격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전용 면적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Top10(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아파트 브랜드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Floor(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변수와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cost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양의 상관관계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확인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8" name="Google Shape;455;ge9d4b49b77_0_9">
            <a:extLst>
              <a:ext uri="{FF2B5EF4-FFF2-40B4-BE49-F238E27FC236}">
                <a16:creationId xmlns:a16="http://schemas.microsoft.com/office/drawing/2014/main" id="{E99FC2FB-48AF-4D92-A9FE-BEAF6FAE8B09}"/>
              </a:ext>
            </a:extLst>
          </p:cNvPr>
          <p:cNvGrpSpPr/>
          <p:nvPr/>
        </p:nvGrpSpPr>
        <p:grpSpPr>
          <a:xfrm>
            <a:off x="555145" y="2428365"/>
            <a:ext cx="4537556" cy="3684854"/>
            <a:chOff x="574825" y="2486025"/>
            <a:chExt cx="9112100" cy="6310663"/>
          </a:xfrm>
        </p:grpSpPr>
        <p:pic>
          <p:nvPicPr>
            <p:cNvPr id="9" name="Google Shape;456;ge9d4b49b77_0_9">
              <a:extLst>
                <a:ext uri="{FF2B5EF4-FFF2-40B4-BE49-F238E27FC236}">
                  <a16:creationId xmlns:a16="http://schemas.microsoft.com/office/drawing/2014/main" id="{38CDC236-7254-47B5-9423-5933E91721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4682" b="24853"/>
            <a:stretch/>
          </p:blipFill>
          <p:spPr>
            <a:xfrm>
              <a:off x="574825" y="2486025"/>
              <a:ext cx="9112100" cy="6310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Google Shape;457;ge9d4b49b77_0_9">
              <a:extLst>
                <a:ext uri="{FF2B5EF4-FFF2-40B4-BE49-F238E27FC236}">
                  <a16:creationId xmlns:a16="http://schemas.microsoft.com/office/drawing/2014/main" id="{9EB403EF-FC3C-41EE-8228-BFA6C1B4CC8B}"/>
                </a:ext>
              </a:extLst>
            </p:cNvPr>
            <p:cNvSpPr/>
            <p:nvPr/>
          </p:nvSpPr>
          <p:spPr>
            <a:xfrm>
              <a:off x="1104900" y="4286275"/>
              <a:ext cx="1616868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Google Shape;458;ge9d4b49b77_0_9">
              <a:extLst>
                <a:ext uri="{FF2B5EF4-FFF2-40B4-BE49-F238E27FC236}">
                  <a16:creationId xmlns:a16="http://schemas.microsoft.com/office/drawing/2014/main" id="{7E046911-D4B9-4B4D-8890-750110A07436}"/>
                </a:ext>
              </a:extLst>
            </p:cNvPr>
            <p:cNvSpPr/>
            <p:nvPr/>
          </p:nvSpPr>
          <p:spPr>
            <a:xfrm>
              <a:off x="1104900" y="7460450"/>
              <a:ext cx="1509732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4" name="Google Shape;459;ge9d4b49b77_0_9">
            <a:extLst>
              <a:ext uri="{FF2B5EF4-FFF2-40B4-BE49-F238E27FC236}">
                <a16:creationId xmlns:a16="http://schemas.microsoft.com/office/drawing/2014/main" id="{D2D4FBF5-29A2-4963-9A00-53A6031DBF69}"/>
              </a:ext>
            </a:extLst>
          </p:cNvPr>
          <p:cNvSpPr txBox="1"/>
          <p:nvPr/>
        </p:nvSpPr>
        <p:spPr>
          <a:xfrm>
            <a:off x="4941850" y="2428365"/>
            <a:ext cx="7972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모델 별 MSE &amp; RMSE 시각화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 &gt; DT &gt; RF &gt; KNN &gt; GBM &gt; LGBM</a:t>
            </a:r>
            <a:endParaRPr b="1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순으로 모델 성능 확인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460;ge9d4b49b77_0_9">
            <a:extLst>
              <a:ext uri="{FF2B5EF4-FFF2-40B4-BE49-F238E27FC236}">
                <a16:creationId xmlns:a16="http://schemas.microsoft.com/office/drawing/2014/main" id="{8ED511BD-CF0B-48B3-9FB2-2ED94E1426E2}"/>
              </a:ext>
            </a:extLst>
          </p:cNvPr>
          <p:cNvSpPr txBox="1"/>
          <p:nvPr/>
        </p:nvSpPr>
        <p:spPr>
          <a:xfrm>
            <a:off x="5961100" y="4663583"/>
            <a:ext cx="5934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 오차(MSE)가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낮게 나오는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u="sng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LGBM 모델 선정 </a:t>
            </a:r>
            <a:endParaRPr b="1" u="sng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0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6" name="Google Shape;533;ge9d4b49b77_0_18">
            <a:extLst>
              <a:ext uri="{FF2B5EF4-FFF2-40B4-BE49-F238E27FC236}">
                <a16:creationId xmlns:a16="http://schemas.microsoft.com/office/drawing/2014/main" id="{2A6CE3B1-6995-47F4-B6EE-50607C153B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1" y="2441800"/>
            <a:ext cx="4752000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oogle Shape;535;ge9d4b49b77_0_18">
            <a:extLst>
              <a:ext uri="{FF2B5EF4-FFF2-40B4-BE49-F238E27FC236}">
                <a16:creationId xmlns:a16="http://schemas.microsoft.com/office/drawing/2014/main" id="{E6F823A0-A819-4086-80CD-01C4B801F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2" y="4971262"/>
            <a:ext cx="4748502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oogle Shape;499;ge9efaf73bc_2_0">
            <a:extLst>
              <a:ext uri="{FF2B5EF4-FFF2-40B4-BE49-F238E27FC236}">
                <a16:creationId xmlns:a16="http://schemas.microsoft.com/office/drawing/2014/main" id="{3BEF93DF-E92F-4B56-B1E4-79F90AA9F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396" y="2428365"/>
            <a:ext cx="4748504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oogle Shape;500;ge9efaf73bc_2_0">
            <a:extLst>
              <a:ext uri="{FF2B5EF4-FFF2-40B4-BE49-F238E27FC236}">
                <a16:creationId xmlns:a16="http://schemas.microsoft.com/office/drawing/2014/main" id="{94ED1216-A87F-45F8-B3E7-5B16DA1B98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96" y="4845512"/>
            <a:ext cx="4748504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37DAEA-4710-4634-AF48-A945ABF59909}"/>
              </a:ext>
            </a:extLst>
          </p:cNvPr>
          <p:cNvSpPr txBox="1"/>
          <p:nvPr/>
        </p:nvSpPr>
        <p:spPr>
          <a:xfrm>
            <a:off x="1088868" y="579447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 Selection : Feature Importance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738B7-EBD5-4B6A-B031-87C42F98FFD9}"/>
              </a:ext>
            </a:extLst>
          </p:cNvPr>
          <p:cNvSpPr txBox="1"/>
          <p:nvPr/>
        </p:nvSpPr>
        <p:spPr>
          <a:xfrm>
            <a:off x="6976425" y="5794470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tuning : </a:t>
            </a:r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GridSearch</a:t>
            </a:r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CV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Google Shape;546;ge9d4b49b77_0_27">
            <a:extLst>
              <a:ext uri="{FF2B5EF4-FFF2-40B4-BE49-F238E27FC236}">
                <a16:creationId xmlns:a16="http://schemas.microsoft.com/office/drawing/2014/main" id="{FFF3BB29-F2AC-450C-AE54-F3D4D6B4A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451" y="2557775"/>
            <a:ext cx="5935650" cy="1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7;ge9d4b49b77_0_27">
            <a:extLst>
              <a:ext uri="{FF2B5EF4-FFF2-40B4-BE49-F238E27FC236}">
                <a16:creationId xmlns:a16="http://schemas.microsoft.com/office/drawing/2014/main" id="{BFE4379B-9BA2-4605-AA5C-96711714D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9" y="4654312"/>
            <a:ext cx="3611550" cy="60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8;ge9d4b49b77_0_27">
            <a:extLst>
              <a:ext uri="{FF2B5EF4-FFF2-40B4-BE49-F238E27FC236}">
                <a16:creationId xmlns:a16="http://schemas.microsoft.com/office/drawing/2014/main" id="{65ADC1D5-E120-4DAD-822F-526E5A993673}"/>
              </a:ext>
            </a:extLst>
          </p:cNvPr>
          <p:cNvSpPr txBox="1"/>
          <p:nvPr/>
        </p:nvSpPr>
        <p:spPr>
          <a:xfrm>
            <a:off x="-943700" y="5479929"/>
            <a:ext cx="7756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RMSE가</a:t>
            </a:r>
            <a:r>
              <a:rPr 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733(만원) 정도로 오차가 파라미터 튜닝 전보다 절반정도로 줄었다.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5" name="Google Shape;549;ge9d4b49b77_0_27">
            <a:extLst>
              <a:ext uri="{FF2B5EF4-FFF2-40B4-BE49-F238E27FC236}">
                <a16:creationId xmlns:a16="http://schemas.microsoft.com/office/drawing/2014/main" id="{6740C2E6-F36F-4CC1-A0E0-E09CCA143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77394"/>
              </p:ext>
            </p:extLst>
          </p:nvPr>
        </p:nvGraphicFramePr>
        <p:xfrm>
          <a:off x="6812800" y="2312852"/>
          <a:ext cx="4828587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RMSE 결과값 변화 추이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단위 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1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만원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초기 </a:t>
                      </a:r>
                      <a:r>
                        <a:rPr lang="ko-KR" sz="1050" b="1" u="sng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Dataset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파라미터 튜닝 후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1355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733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oogle Shape;550;ge9d4b49b77_0_27">
            <a:extLst>
              <a:ext uri="{FF2B5EF4-FFF2-40B4-BE49-F238E27FC236}">
                <a16:creationId xmlns:a16="http://schemas.microsoft.com/office/drawing/2014/main" id="{0434B28E-6CC7-4E7A-91C8-459689EB4FCB}"/>
              </a:ext>
            </a:extLst>
          </p:cNvPr>
          <p:cNvGrpSpPr/>
          <p:nvPr/>
        </p:nvGrpSpPr>
        <p:grpSpPr>
          <a:xfrm>
            <a:off x="4032250" y="4004718"/>
            <a:ext cx="9886800" cy="1999133"/>
            <a:chOff x="4032250" y="1032918"/>
            <a:chExt cx="9886800" cy="1999133"/>
          </a:xfrm>
        </p:grpSpPr>
        <p:sp>
          <p:nvSpPr>
            <p:cNvPr id="23" name="Google Shape;551;ge9d4b49b77_0_27">
              <a:extLst>
                <a:ext uri="{FF2B5EF4-FFF2-40B4-BE49-F238E27FC236}">
                  <a16:creationId xmlns:a16="http://schemas.microsoft.com/office/drawing/2014/main" id="{DFEB6510-A849-4392-B5EB-54FFE58C8B81}"/>
                </a:ext>
              </a:extLst>
            </p:cNvPr>
            <p:cNvSpPr txBox="1"/>
            <p:nvPr/>
          </p:nvSpPr>
          <p:spPr>
            <a:xfrm>
              <a:off x="4032250" y="1032918"/>
              <a:ext cx="9886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튜닝한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하이퍼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파라미터를 통해서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test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데이터 확인</a:t>
              </a:r>
              <a:endParaRPr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24" name="Google Shape;552;ge9d4b49b77_0_27">
              <a:extLst>
                <a:ext uri="{FF2B5EF4-FFF2-40B4-BE49-F238E27FC236}">
                  <a16:creationId xmlns:a16="http://schemas.microsoft.com/office/drawing/2014/main" id="{C0AFC3B9-E068-4D40-8D4F-8D067CB582A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12800" y="1797064"/>
              <a:ext cx="1657970" cy="1234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3;ge9d4b49b77_0_27">
              <a:extLst>
                <a:ext uri="{FF2B5EF4-FFF2-40B4-BE49-F238E27FC236}">
                  <a16:creationId xmlns:a16="http://schemas.microsoft.com/office/drawing/2014/main" id="{29263B30-A4D7-4947-870D-CE0680C0399F}"/>
                </a:ext>
              </a:extLst>
            </p:cNvPr>
            <p:cNvSpPr txBox="1"/>
            <p:nvPr/>
          </p:nvSpPr>
          <p:spPr>
            <a:xfrm>
              <a:off x="8099950" y="2199133"/>
              <a:ext cx="34189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예측값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62496.68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실제값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 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62500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8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23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생활인구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추청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매출액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폐업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공실률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54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MySQL /Scikit-learn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Plotly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593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개별 상권 자영업 손실 특성을 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특성을 반영한 구체적인 기준을 제시하고자 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자영업계에 큰 손실이 발생되고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But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정부가 제안하는 자영업자 지원정책은 제한적임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2213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대표성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위험성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개성을 기준으로 타겟 지역 선정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👉 이태원 지역 선정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(Gentrification)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 👉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업종별로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군집분석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79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지속적으로 증가하지 않음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증가했을 것이란 최초 가설 성립 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6C8EA-A6E8-4B53-A1CB-691D5E8E1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" y="4000012"/>
            <a:ext cx="214124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58A9D7-CBA0-43CD-A07A-A9C095368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9" y="4000012"/>
            <a:ext cx="225983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766" y="342242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6907075" y="2228671"/>
            <a:ext cx="4708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매출증감액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증감률 분석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예상과 달리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일부 업종의 매출액 증가 확인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 특성 구분의 필요성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29">
            <a:extLst>
              <a:ext uri="{FF2B5EF4-FFF2-40B4-BE49-F238E27FC236}">
                <a16:creationId xmlns:a16="http://schemas.microsoft.com/office/drawing/2014/main" id="{3342439A-D9E5-4C13-B12E-8397AA6C00E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888" y="3980026"/>
            <a:ext cx="2242622" cy="153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Object 33">
            <a:extLst>
              <a:ext uri="{FF2B5EF4-FFF2-40B4-BE49-F238E27FC236}">
                <a16:creationId xmlns:a16="http://schemas.microsoft.com/office/drawing/2014/main" id="{D75E78A4-6E6B-4FEF-8642-B42583DFA70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1722" y="3965425"/>
            <a:ext cx="2362872" cy="155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407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908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 수 설정 기준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기법의 고질적인 한계이기도 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엘보우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실루엣 기법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업종 특성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012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 있는 기준 활용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서울신용보증재단의 코로나 상권 분류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공신력있는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기관의 기준을 활용하여 상권 분류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950FE-B51E-44CA-AFD0-FDE9342AB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75" y="2501900"/>
            <a:ext cx="4688244" cy="2878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FFF9F43-E112-4737-9EA2-39313D7B7677}"/>
              </a:ext>
            </a:extLst>
          </p:cNvPr>
          <p:cNvSpPr/>
          <p:nvPr/>
        </p:nvSpPr>
        <p:spPr>
          <a:xfrm>
            <a:off x="9406113" y="2517932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6809F-4F47-4D40-9852-81D21633B0C4}"/>
              </a:ext>
            </a:extLst>
          </p:cNvPr>
          <p:cNvSpPr/>
          <p:nvPr/>
        </p:nvSpPr>
        <p:spPr>
          <a:xfrm>
            <a:off x="7262973" y="4018130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FF839-5B17-4E70-B79C-2796238986F4}"/>
              </a:ext>
            </a:extLst>
          </p:cNvPr>
          <p:cNvSpPr txBox="1"/>
          <p:nvPr/>
        </p:nvSpPr>
        <p:spPr>
          <a:xfrm>
            <a:off x="7021326" y="5664239"/>
            <a:ext cx="428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증감액과 유동인구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지역의 군집분석 결과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5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726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정책과의 차별성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한계점을 극복할 수 있는 새로운 방법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특성과 업종 특성을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642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포인트제를 도입한 새로운 지급 기준 제시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업종과 상권을 모두 기준으로 할 수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영역 별 접수를 합산하여 지원금을 산정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특성을 반영하기에 용이하다는 장점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D3F3DBE0-C6AF-4CAD-B264-5448EC459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4812" t="25052" r="25176" b="25450"/>
          <a:stretch/>
        </p:blipFill>
        <p:spPr>
          <a:xfrm>
            <a:off x="6780770" y="1957654"/>
            <a:ext cx="4305300" cy="1774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5D358B-7DC3-4790-85E3-6CD7A318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770" y="4367682"/>
            <a:ext cx="4305300" cy="1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34928" y="3136613"/>
            <a:ext cx="2922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862137" y="1083535"/>
            <a:ext cx="132279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Profile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523536" y="25777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8874" y="2031639"/>
            <a:ext cx="32489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이민성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Lee, Min-Sung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FCF51-C741-4CBD-934E-A4A095FE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2" y="1150467"/>
            <a:ext cx="3570541" cy="4811214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FC46C-A607-4388-99B2-804A20F09643}"/>
              </a:ext>
            </a:extLst>
          </p:cNvPr>
          <p:cNvCxnSpPr/>
          <p:nvPr/>
        </p:nvCxnSpPr>
        <p:spPr>
          <a:xfrm>
            <a:off x="5523536" y="18411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DEECD9-83C0-4A10-8C78-8E911518659B}"/>
              </a:ext>
            </a:extLst>
          </p:cNvPr>
          <p:cNvSpPr txBox="1"/>
          <p:nvPr/>
        </p:nvSpPr>
        <p:spPr>
          <a:xfrm>
            <a:off x="5494274" y="2715850"/>
            <a:ext cx="415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1993.12.03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010-3641-6141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lgt302@hanmail.net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ED9A9-BCEE-4590-AFB3-1D9DAE5A229D}"/>
              </a:ext>
            </a:extLst>
          </p:cNvPr>
          <p:cNvCxnSpPr/>
          <p:nvPr/>
        </p:nvCxnSpPr>
        <p:spPr>
          <a:xfrm>
            <a:off x="5574336" y="38223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A29E36-7B5B-4C23-9C7A-A3AD79030404}"/>
              </a:ext>
            </a:extLst>
          </p:cNvPr>
          <p:cNvSpPr txBox="1"/>
          <p:nvPr/>
        </p:nvSpPr>
        <p:spPr>
          <a:xfrm>
            <a:off x="5561636" y="4074469"/>
            <a:ext cx="41555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총신대학교 영어교육과 졸</a:t>
            </a:r>
            <a:endParaRPr lang="en-US" altLang="ko-KR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멀티캠퍼스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DS</a:t>
            </a:r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전문가 과정 수료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015E44-1A00-4CE8-BAB0-F9EF7D533DB6}"/>
              </a:ext>
            </a:extLst>
          </p:cNvPr>
          <p:cNvCxnSpPr/>
          <p:nvPr/>
        </p:nvCxnSpPr>
        <p:spPr>
          <a:xfrm>
            <a:off x="5612436" y="49526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B6BD42-47BA-4239-B919-3E26B6B941EA}"/>
              </a:ext>
            </a:extLst>
          </p:cNvPr>
          <p:cNvSpPr txBox="1"/>
          <p:nvPr/>
        </p:nvSpPr>
        <p:spPr>
          <a:xfrm>
            <a:off x="5599736" y="5218670"/>
            <a:ext cx="5144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Interest :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ML, Recommendation System, Data Visualization, NLP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95069"/>
            <a:ext cx="4921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440389"/>
            <a:ext cx="4471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105525" y="1996272"/>
            <a:ext cx="5352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110273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What I learned</a:t>
            </a: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형태소 분석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제대로 이루어지지 않으면 군집 분석에서 잘못 생성된 단어가 집계되는 등의 오류가 높아짐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서비스에서 요구하는 기능을 정의할 때엔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구현의 우선순위와 필요 작업목록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계산해야 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텍스트 데이터만으로도 공간디자인적 특성을 구분하여 분류하는 것이 가능함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105525" y="3435201"/>
            <a:ext cx="5290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414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아키텍쳐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E6FDD-4572-4091-8870-534DA2FD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115142"/>
            <a:ext cx="6496051" cy="3809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15740-4F16-47C2-9F02-88FFA0415ECC}"/>
              </a:ext>
            </a:extLst>
          </p:cNvPr>
          <p:cNvSpPr txBox="1"/>
          <p:nvPr/>
        </p:nvSpPr>
        <p:spPr>
          <a:xfrm>
            <a:off x="6991350" y="2754448"/>
            <a:ext cx="5023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하둡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 데이터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스파크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 데이터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 모델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숙소 카테고리 분류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몽고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database 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분류된 숙소 정보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추천모델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Django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내에서 몽고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database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51758C-0185-453F-8C9F-509A81B11838}"/>
              </a:ext>
            </a:extLst>
          </p:cNvPr>
          <p:cNvSpPr/>
          <p:nvPr/>
        </p:nvSpPr>
        <p:spPr>
          <a:xfrm>
            <a:off x="6991350" y="2115142"/>
            <a:ext cx="160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3655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7585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요구사항 명세서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&amp;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유즈케이스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다이어그램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E4DCC-A2ED-4E6B-8CC0-8A2FDDAF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7" y="2218081"/>
            <a:ext cx="5174129" cy="3776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9D9E8C-4689-4345-A63D-966E4EB8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218080"/>
            <a:ext cx="5314950" cy="37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9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화면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설계서 및 실제 화면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15F24-8343-456E-A7F4-DFBD45DA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2" y="2081211"/>
            <a:ext cx="5105751" cy="350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941CC-193E-49D3-B5EE-DC3CBFE08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7" y="2081211"/>
            <a:ext cx="500835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384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아키텍쳐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E1FBD-C58C-4642-A715-37D3DBA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12" y="2028693"/>
            <a:ext cx="4962525" cy="35016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C2B36F-6656-4C0C-A9AF-4726C38FA7A5}"/>
              </a:ext>
            </a:extLst>
          </p:cNvPr>
          <p:cNvSpPr/>
          <p:nvPr/>
        </p:nvSpPr>
        <p:spPr>
          <a:xfrm>
            <a:off x="363361" y="6030794"/>
            <a:ext cx="5837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 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</a:p>
          <a:p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이현석 외 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“Word2Vec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이용한 웹 문서 클러스터링 시스템 구현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.” 2016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추계학술발표대회 논문집 제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23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권 제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호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정보처리학회</a:t>
            </a:r>
            <a:r>
              <a:rPr lang="en-US" altLang="ko-KR" sz="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2016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05F22-CAE7-4AFB-83D2-9C379378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1" y="1789343"/>
            <a:ext cx="3226711" cy="38410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A2AC5F-0723-4B0B-817C-6503764F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01" y="2130248"/>
            <a:ext cx="2549558" cy="34000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8A95A3-DE0E-477E-BECE-E949603DD4F7}"/>
              </a:ext>
            </a:extLst>
          </p:cNvPr>
          <p:cNvSpPr/>
          <p:nvPr/>
        </p:nvSpPr>
        <p:spPr>
          <a:xfrm>
            <a:off x="2411476" y="5698120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참고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아키텍쳐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2FF62-B4D1-451E-A16A-794394BEF0FB}"/>
              </a:ext>
            </a:extLst>
          </p:cNvPr>
          <p:cNvSpPr/>
          <p:nvPr/>
        </p:nvSpPr>
        <p:spPr>
          <a:xfrm>
            <a:off x="7729587" y="5630684"/>
            <a:ext cx="2803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실제로 구현된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아키텍쳐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39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0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군집분석 및 토픽모델링 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Google Shape;440;gcb3a1ec526_0_179">
            <a:extLst>
              <a:ext uri="{FF2B5EF4-FFF2-40B4-BE49-F238E27FC236}">
                <a16:creationId xmlns:a16="http://schemas.microsoft.com/office/drawing/2014/main" id="{B7C8EE41-6365-4030-91D9-617673007B14}"/>
              </a:ext>
            </a:extLst>
          </p:cNvPr>
          <p:cNvSpPr txBox="1"/>
          <p:nvPr/>
        </p:nvSpPr>
        <p:spPr>
          <a:xfrm>
            <a:off x="975434" y="1957654"/>
            <a:ext cx="4718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Elbow를</a:t>
            </a:r>
            <a:r>
              <a:rPr 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통한 최적 </a:t>
            </a: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군집수</a:t>
            </a:r>
            <a:r>
              <a:rPr lang="en-US" alt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</a:t>
            </a:r>
            <a:r>
              <a:rPr lang="ko-KR" altLang="en-US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도출</a:t>
            </a:r>
            <a:r>
              <a:rPr 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</a:t>
            </a:r>
            <a:endParaRPr sz="2000" b="1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  <p:sp>
        <p:nvSpPr>
          <p:cNvPr id="11" name="Google Shape;441;gcb3a1ec526_0_179">
            <a:extLst>
              <a:ext uri="{FF2B5EF4-FFF2-40B4-BE49-F238E27FC236}">
                <a16:creationId xmlns:a16="http://schemas.microsoft.com/office/drawing/2014/main" id="{1FAAFADD-7AA8-4610-A74B-97D9C5223DD4}"/>
              </a:ext>
            </a:extLst>
          </p:cNvPr>
          <p:cNvSpPr txBox="1"/>
          <p:nvPr/>
        </p:nvSpPr>
        <p:spPr>
          <a:xfrm>
            <a:off x="761236" y="4914811"/>
            <a:ext cx="5796600" cy="16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6과 10 지점에서 두번의 경사 변화가 나타남</a:t>
            </a:r>
            <a:endParaRPr sz="1400" dirty="0">
              <a:solidFill>
                <a:srgbClr val="555555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Lato"/>
              <a:sym typeface="Lato"/>
            </a:endParaRPr>
          </a:p>
          <a:p>
            <a:pPr marL="384175" lvl="0" indent="-285750" algn="just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10 이후로는 </a:t>
            </a:r>
            <a:r>
              <a:rPr lang="ko-KR" sz="1400" dirty="0" err="1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SSE의</a:t>
            </a: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 변동성이 높음.</a:t>
            </a: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sz="1400" dirty="0">
              <a:solidFill>
                <a:schemeClr val="dk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84175" lvl="0" indent="-285750" algn="just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최적 </a:t>
            </a:r>
            <a:r>
              <a:rPr lang="ko-KR" sz="1400" dirty="0" err="1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군집수를</a:t>
            </a: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10으로 설정</a:t>
            </a:r>
            <a:endParaRPr sz="1400" dirty="0">
              <a:solidFill>
                <a:schemeClr val="dk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Wingdings" panose="05000000000000000000" pitchFamily="2" charset="2"/>
              <a:buChar char="ü"/>
            </a:pPr>
            <a:endParaRPr sz="1400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  <p:pic>
        <p:nvPicPr>
          <p:cNvPr id="12" name="Google Shape;442;gcb3a1ec526_0_179">
            <a:extLst>
              <a:ext uri="{FF2B5EF4-FFF2-40B4-BE49-F238E27FC236}">
                <a16:creationId xmlns:a16="http://schemas.microsoft.com/office/drawing/2014/main" id="{47C0C565-C8E5-4E70-8E40-7E928A5BB8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36" y="2600125"/>
            <a:ext cx="4010789" cy="208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451;gcb3a1ec526_0_188">
            <a:extLst>
              <a:ext uri="{FF2B5EF4-FFF2-40B4-BE49-F238E27FC236}">
                <a16:creationId xmlns:a16="http://schemas.microsoft.com/office/drawing/2014/main" id="{36594898-DC15-48EC-B8F7-10C23996B0A4}"/>
              </a:ext>
            </a:extLst>
          </p:cNvPr>
          <p:cNvSpPr txBox="1"/>
          <p:nvPr/>
        </p:nvSpPr>
        <p:spPr>
          <a:xfrm>
            <a:off x="5914175" y="4708661"/>
            <a:ext cx="5796600" cy="1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문서 요약에 대표적인 기법인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TextRank를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활용하여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키워드 비율을 분석하고, 이를 토대로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카테고리 해석을 진행함.</a:t>
            </a: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 : 커플, 가족, 즐기다, 수영장 = ’다같이 놀기 좋은 숙소’</a:t>
            </a: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Google Shape;454;gcb3a1ec526_0_188">
            <a:extLst>
              <a:ext uri="{FF2B5EF4-FFF2-40B4-BE49-F238E27FC236}">
                <a16:creationId xmlns:a16="http://schemas.microsoft.com/office/drawing/2014/main" id="{86DC0200-605F-4C46-B67D-9B7BF3A61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43" y="2600125"/>
            <a:ext cx="4394864" cy="2108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450;gcb3a1ec526_0_188">
            <a:extLst>
              <a:ext uri="{FF2B5EF4-FFF2-40B4-BE49-F238E27FC236}">
                <a16:creationId xmlns:a16="http://schemas.microsoft.com/office/drawing/2014/main" id="{5760DE89-35C3-424E-B18E-3F9F91DA50F1}"/>
              </a:ext>
            </a:extLst>
          </p:cNvPr>
          <p:cNvSpPr txBox="1"/>
          <p:nvPr/>
        </p:nvSpPr>
        <p:spPr>
          <a:xfrm>
            <a:off x="7225554" y="1957654"/>
            <a:ext cx="5233522" cy="44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TextRank</a:t>
            </a:r>
            <a:r>
              <a:rPr lang="ko-KR" altLang="en-US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적용</a:t>
            </a:r>
            <a:r>
              <a:rPr lang="ko-KR" altLang="en-US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토픽 모델링</a:t>
            </a:r>
            <a:endParaRPr sz="2000" b="1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8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4935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국토 교통부 실거래가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거래가격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APT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면적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 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병원 리스트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 활용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 지하철 행정동 정보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역 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행정동명 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366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Seaborn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Meplotlib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아파트 거래 밀집 지역 및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실거래가를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예측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투기성 부동산 거래에 대한 규제 및 대책 형성에 일조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313818"/>
            <a:ext cx="11303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Comment</a:t>
            </a: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초기엔 기존 변수만으로 분석결과를 얻으려 </a:t>
            </a:r>
            <a:r>
              <a:rPr lang="ko-KR" altLang="en-US" b="1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했었지만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멘토님의 조언을 듣고 파생변수를 설정해볼 수 있었고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결과 더 유의미한 결과를 얻을 수 있었다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통해 파생 변수처럼 데이터를 다양한 각도로 바라볼 줄 아는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힘이 중요함을 체감할 수 있었던 프로젝트였다</a:t>
            </a:r>
            <a:r>
              <a:rPr lang="en-US" altLang="ko-KR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657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헤도닉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가격모형을 베이스로 하여 연구모형 구축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알고리즘을 시도하여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알고리즘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KNN, DT, RF, GBM, LGBM,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Xgboost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모델 성능은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MSE &amp; RMSE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254892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992</Words>
  <Application>Microsoft Office PowerPoint</Application>
  <PresentationFormat>와이드스크린</PresentationFormat>
  <Paragraphs>212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에스코어 드림 3 Light</vt:lpstr>
      <vt:lpstr>에스코어 드림 4 Regular</vt:lpstr>
      <vt:lpstr>에스코어 드림 5 Medium</vt:lpstr>
      <vt:lpstr>에스코어 드림 9 Black</vt:lpstr>
      <vt:lpstr>Arial</vt:lpstr>
      <vt:lpstr>Wingdings</vt:lpstr>
      <vt:lpstr>에스코어 드림 6 Bold</vt:lpstr>
      <vt:lpstr>Calibri</vt:lpstr>
      <vt:lpstr>에스코어 드림 7 ExtraBold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민성</cp:lastModifiedBy>
  <cp:revision>13</cp:revision>
  <dcterms:created xsi:type="dcterms:W3CDTF">2017-12-09T13:56:47Z</dcterms:created>
  <dcterms:modified xsi:type="dcterms:W3CDTF">2021-12-07T09:49:04Z</dcterms:modified>
</cp:coreProperties>
</file>