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5" r:id="rId3"/>
    <p:sldId id="288" r:id="rId4"/>
    <p:sldId id="292" r:id="rId5"/>
    <p:sldId id="293" r:id="rId6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1345" userDrawn="1">
          <p15:clr>
            <a:srgbClr val="A4A3A4"/>
          </p15:clr>
        </p15:guide>
        <p15:guide id="5" pos="19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라 용" initials="라용" lastIdx="2" clrIdx="0">
    <p:extLst>
      <p:ext uri="{19B8F6BF-5375-455C-9EA6-DF929625EA0E}">
        <p15:presenceInfo xmlns:p15="http://schemas.microsoft.com/office/powerpoint/2012/main" userId="107e9e99511495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EFEFEF"/>
    <a:srgbClr val="FF6600"/>
    <a:srgbClr val="F3E3C2"/>
    <a:srgbClr val="136769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516" y="408"/>
      </p:cViewPr>
      <p:guideLst>
        <p:guide orient="horz" pos="2205"/>
        <p:guide pos="3817"/>
        <p:guide orient="horz" pos="618"/>
        <p:guide pos="1345"/>
        <p:guide pos="1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33741-69E0-406D-83D4-B0BE618E63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8C9CB-6C64-42A6-9228-ECBCB31003F8}"/>
              </a:ext>
            </a:extLst>
          </p:cNvPr>
          <p:cNvSpPr/>
          <p:nvPr userDrawn="1"/>
        </p:nvSpPr>
        <p:spPr>
          <a:xfrm>
            <a:off x="0" y="1"/>
            <a:ext cx="13427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9207D-7B51-4308-985D-6380ADB57C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6"/>
          <a:stretch/>
        </p:blipFill>
        <p:spPr bwMode="auto">
          <a:xfrm rot="16200000">
            <a:off x="-2337884" y="3320718"/>
            <a:ext cx="7650879" cy="28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2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33741-69E0-406D-83D4-B0BE618E63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8C9CB-6C64-42A6-9228-ECBCB31003F8}"/>
              </a:ext>
            </a:extLst>
          </p:cNvPr>
          <p:cNvSpPr/>
          <p:nvPr userDrawn="1"/>
        </p:nvSpPr>
        <p:spPr>
          <a:xfrm>
            <a:off x="0" y="1"/>
            <a:ext cx="134275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705685-E41E-4BAB-9321-AD6B6877CE88}"/>
              </a:ext>
            </a:extLst>
          </p:cNvPr>
          <p:cNvCxnSpPr>
            <a:cxnSpLocks/>
          </p:cNvCxnSpPr>
          <p:nvPr userDrawn="1"/>
        </p:nvCxnSpPr>
        <p:spPr>
          <a:xfrm>
            <a:off x="1342757" y="0"/>
            <a:ext cx="0" cy="6858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E6F0315-5ED7-4D8D-9CDC-E4F596ED16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A504EFD-D0E9-46D1-B1EA-CEEEE99CA4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F6D2A3C-71C0-4DC8-957F-31FCBD91F7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B968D5A-92BF-441A-8900-8AFD83048C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6E29C58-7A37-4696-B366-87749DC834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8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64B7875-AD98-4495-82B4-D376558E12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E55C674-74D0-4CD7-BB4D-7EF00B1013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977277-23DE-4573-B6D7-0A76D4D29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E83D383-AFCB-456A-8B04-2CAF4EA8F5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3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172FFD1-6EBC-4DA0-88CC-E47D907F56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89A5442-8A8A-4C0E-ABCC-0259E6DE5E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5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0998386-D8DC-4BFA-B19F-E527D26701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2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163421F-ACED-4DBA-97A9-0F7EF01270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F3808E3-A47B-477F-9C9F-70702F1C1D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F9C6A17-A3CA-4A39-A192-4D77E6B575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0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B71C031-7A8B-4630-A4D8-05A26CAB04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DDC1E5D-EECA-4AF5-8C5D-6434127250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D8A8BA1-64F4-4337-873F-CE28731B09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CE7AE82-1284-4BE4-A70C-368BC1E277A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732862-0A44-46B0-BA9F-6A55499A6CC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76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930E42A-D699-49C2-98A3-79E29ADE943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1524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52CE303-37C3-4321-AB04-DBC7FE7EDF8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228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37C35B-F1D1-456E-9F4C-33BC17D9C28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048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C2F1D73-B753-419A-BD31-DFBA72B048D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810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B391EE3-D984-4D99-B161-51D8A379849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457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40C5CE0-AE28-4DA8-8566-325357F8216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5334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0C761A2-13DF-4DB4-BFB5-6007C7B1393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09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16DB1DE-C05D-4854-AE97-30BF08F214E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858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F476666-073C-4B15-9C2F-1A59BA4F25D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81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9D8919-2E30-40B9-9622-50367EAA1D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AA7A045-327E-4894-9CB9-56A250BB6B8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77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E952960-F448-456E-B672-C426CF3B07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CFED4A1-CFFA-4D0F-BD75-1B21CE27CB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5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50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03FAC-C790-42F3-A317-59FB78E4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044631" y="799500"/>
            <a:ext cx="7631789" cy="15724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안녕하세요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이민성입니다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3000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아테나스랩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[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서비스 기획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] 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직무에 지원합니다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!</a:t>
            </a:r>
          </a:p>
        </p:txBody>
      </p:sp>
      <p:sp>
        <p:nvSpPr>
          <p:cNvPr id="7" name="TextBox 6">
            <a:hlinkClick r:id="" action="ppaction://noaction"/>
            <a:extLst>
              <a:ext uri="{FF2B5EF4-FFF2-40B4-BE49-F238E27FC236}">
                <a16:creationId xmlns:a16="http://schemas.microsoft.com/office/drawing/2014/main" id="{6672FD4D-335F-4D95-A518-897330F23A09}"/>
              </a:ext>
            </a:extLst>
          </p:cNvPr>
          <p:cNvSpPr txBox="1"/>
          <p:nvPr/>
        </p:nvSpPr>
        <p:spPr>
          <a:xfrm>
            <a:off x="445498" y="247958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이력</a:t>
            </a:r>
            <a:endParaRPr lang="en-US" altLang="ko-KR" sz="1300" spc="-2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C94FE97D-2339-4638-8101-DAB0B79A052D}"/>
              </a:ext>
            </a:extLst>
          </p:cNvPr>
          <p:cNvSpPr txBox="1"/>
          <p:nvPr/>
        </p:nvSpPr>
        <p:spPr>
          <a:xfrm>
            <a:off x="445498" y="3991384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0A4F64AA-3CE4-4944-B4F9-564170E70624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DDCEE935-75CA-432A-BAB6-D0B0C88A6B7A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130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>
              <a:solidFill>
                <a:schemeClr val="bg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  <a:cs typeface="KoPubWorld바탕체 Medium" panose="00000600000000000000" pitchFamily="2" charset="-127"/>
            </a:endParaRP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F6D57DD8-7809-4E08-9058-C0B089A7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64826"/>
              </p:ext>
            </p:extLst>
          </p:nvPr>
        </p:nvGraphicFramePr>
        <p:xfrm>
          <a:off x="4606862" y="4099605"/>
          <a:ext cx="7420038" cy="1958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380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1827686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  <a:gridCol w="1103361">
                  <a:extLst>
                    <a:ext uri="{9D8B030D-6E8A-4147-A177-3AD203B41FA5}">
                      <a16:colId xmlns:a16="http://schemas.microsoft.com/office/drawing/2014/main" val="63249317"/>
                    </a:ext>
                  </a:extLst>
                </a:gridCol>
                <a:gridCol w="3348611">
                  <a:extLst>
                    <a:ext uri="{9D8B030D-6E8A-4147-A177-3AD203B41FA5}">
                      <a16:colId xmlns:a16="http://schemas.microsoft.com/office/drawing/2014/main" val="1875517744"/>
                    </a:ext>
                  </a:extLst>
                </a:gridCol>
              </a:tblGrid>
              <a:tr h="65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이름</a:t>
                      </a:r>
                      <a:endParaRPr kumimoji="0" lang="en-US" altLang="ko-KR" sz="15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이민성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Light" panose="020B0300000000000000" pitchFamily="34" charset="-127"/>
                        <a:ea typeface="Spoqa Han Sans Neo Light" panose="020B03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이메일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lgt302@hanmail.net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  <a:tr h="65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생년월일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1993.12.03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https://github.com/Minsung-commit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381759"/>
                  </a:ext>
                </a:extLst>
              </a:tr>
              <a:tr h="65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연락처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010-3641-6141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Notion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https://url.kr/t6hijx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56725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AF884EA-BCDE-4A9F-AA88-BB1E369E3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46" y="2772869"/>
            <a:ext cx="2344740" cy="31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9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894759EE-AA20-477D-8F5C-901D138B9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90656"/>
              </p:ext>
            </p:extLst>
          </p:nvPr>
        </p:nvGraphicFramePr>
        <p:xfrm>
          <a:off x="2054162" y="2010055"/>
          <a:ext cx="9335326" cy="212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17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2124234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  <a:gridCol w="6186775">
                  <a:extLst>
                    <a:ext uri="{9D8B030D-6E8A-4147-A177-3AD203B41FA5}">
                      <a16:colId xmlns:a16="http://schemas.microsoft.com/office/drawing/2014/main" val="3128418137"/>
                    </a:ext>
                  </a:extLst>
                </a:gridCol>
              </a:tblGrid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교육사항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2013.03 ~ 2019.08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총신대학교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영어교육과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2019.08 ~ 2020.03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교육부 국제교육원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WEST(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한미대학생 연수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)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프로그램 수료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36343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2021.05 ~ 2021.10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멀티캠퍼스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데이터 사이언스 전문가과정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Light" panose="020B0300000000000000" pitchFamily="34" charset="-127"/>
                        <a:ea typeface="Spoqa Han Sans Neo Light" panose="020B0300000000000000" pitchFamily="34" charset="-127"/>
                        <a:cs typeface="KoPubWorld바탕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95566"/>
                  </a:ext>
                </a:extLst>
              </a:tr>
            </a:tbl>
          </a:graphicData>
        </a:graphic>
      </p:graphicFrame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9F9E2653-6D36-4080-9238-AAE80C7AE526}"/>
              </a:ext>
            </a:extLst>
          </p:cNvPr>
          <p:cNvSpPr txBox="1"/>
          <p:nvPr/>
        </p:nvSpPr>
        <p:spPr>
          <a:xfrm>
            <a:off x="445498" y="247958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이력</a:t>
            </a:r>
            <a:endParaRPr lang="en-US" altLang="ko-KR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607D955B-FB37-417E-B808-FA7D5C3DEBBC}"/>
              </a:ext>
            </a:extLst>
          </p:cNvPr>
          <p:cNvSpPr txBox="1"/>
          <p:nvPr/>
        </p:nvSpPr>
        <p:spPr>
          <a:xfrm>
            <a:off x="445498" y="3991384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1" name="TextBox 10">
            <a:hlinkClick r:id="" action="ppaction://noaction"/>
            <a:extLst>
              <a:ext uri="{FF2B5EF4-FFF2-40B4-BE49-F238E27FC236}">
                <a16:creationId xmlns:a16="http://schemas.microsoft.com/office/drawing/2014/main" id="{90CC8754-60BF-40FC-AF8F-C3716D8CA95E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E7E8BFC1-B7AC-472A-9C6D-7DE92065FA65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7D485085-15A4-4EEF-8631-36750013E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68792"/>
              </p:ext>
            </p:extLst>
          </p:nvPr>
        </p:nvGraphicFramePr>
        <p:xfrm>
          <a:off x="2054162" y="4554295"/>
          <a:ext cx="9335326" cy="212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17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2124234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  <a:gridCol w="6186775">
                  <a:extLst>
                    <a:ext uri="{9D8B030D-6E8A-4147-A177-3AD203B41FA5}">
                      <a16:colId xmlns:a16="http://schemas.microsoft.com/office/drawing/2014/main" val="3128418137"/>
                    </a:ext>
                  </a:extLst>
                </a:gridCol>
              </a:tblGrid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경력사항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2018.01 ~ 2018.02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스카우트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전략기획팀 체험형 인턴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2019.11 ~ 2020.03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Siller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 Preferred Services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경영지원 인턴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36343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2021.02 ~ 2021.05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티씨컴퍼니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서비스기획 인턴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Light" panose="020B0300000000000000" pitchFamily="34" charset="-127"/>
                        <a:ea typeface="Spoqa Han Sans Neo Light" panose="020B0300000000000000" pitchFamily="34" charset="-127"/>
                        <a:cs typeface="KoPubWorld바탕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95566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7F5CCDE1-B554-4FA6-B9DB-39588CACF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72735"/>
              </p:ext>
            </p:extLst>
          </p:nvPr>
        </p:nvGraphicFramePr>
        <p:xfrm>
          <a:off x="2054162" y="755165"/>
          <a:ext cx="9692340" cy="70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90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8628850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</a:tblGrid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Tech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Stack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Python | SQL | Django | Notion | Tableau | AWS EC2 | CSS | HTML | Git &amp; </a:t>
                      </a:r>
                      <a:r>
                        <a:rPr kumimoji="0" lang="en-US" altLang="ko-KR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Github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 | Google Apps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Pandas | </a:t>
                      </a:r>
                      <a:r>
                        <a:rPr kumimoji="0" lang="en-US" altLang="ko-KR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Sklearn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 | TensorFlow | </a:t>
                      </a:r>
                      <a:r>
                        <a:rPr kumimoji="0" lang="en-US" altLang="ko-KR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Pytorch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 |  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68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8DD96E-9B34-45E7-9E20-F88442FB8BEF}"/>
              </a:ext>
            </a:extLst>
          </p:cNvPr>
          <p:cNvSpPr txBox="1"/>
          <p:nvPr/>
        </p:nvSpPr>
        <p:spPr>
          <a:xfrm>
            <a:off x="2046698" y="867972"/>
            <a:ext cx="9218202" cy="53804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안녕하세요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지원자 </a:t>
            </a:r>
            <a:r>
              <a:rPr lang="ko-KR" altLang="en-US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이민성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입니다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 관성적인 업무나 성취가 아니라 저만의 새로운 업무와 성취를 만들고 싶은 지원자입니다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그렇기에 스스로 생각하고 성과를 만들어 낼 줄 아는 역량이 중요한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아테나스랩의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업무환경에 적합하다고 생각하여 지원하였습니다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미국 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HR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스타트업 인턴 당시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인턴이었지만 다양한 업무를 주도적으로 할 수 있는 경험을 해볼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특히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SNS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마케팅 업무를 수행하며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자발적으로 마케팅 전략을 기획하여 수행했던 경험이 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직접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새로운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SNS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마케팅 전략을 기획하였고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이를 도입하여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게시글 조회수를 최대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10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배 이상 상승시켰습니다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그리고 이것에서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큰 희열을 느낄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 경험을 통해서 어떤 상황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어떤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업무에서라도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자신이 할 수 있는 것들을 찾아 먼저 행동하는 것이 스스로의 발전과 회사의 발전을 가져올 수 있다는 것을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깨달았습니다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그리고 이 희열을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아테나스랩에서도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느낄 수 있을 것이라 생각하였고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스스로 성장하고 성취하며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교육뿐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아니라 교육관계자들의 불편을 해결하는 더 나은 서비스 가치를 창출하겠습니다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7" name="TextBox 6">
            <a:hlinkClick r:id="" action="ppaction://noaction"/>
            <a:extLst>
              <a:ext uri="{FF2B5EF4-FFF2-40B4-BE49-F238E27FC236}">
                <a16:creationId xmlns:a16="http://schemas.microsoft.com/office/drawing/2014/main" id="{7E757CFF-1709-4058-93CA-D79D5394286C}"/>
              </a:ext>
            </a:extLst>
          </p:cNvPr>
          <p:cNvSpPr txBox="1"/>
          <p:nvPr/>
        </p:nvSpPr>
        <p:spPr>
          <a:xfrm>
            <a:off x="445498" y="247958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이력</a:t>
            </a:r>
            <a:endParaRPr lang="en-US" altLang="ko-KR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85EA9951-7114-417B-9003-B638141F1E7F}"/>
              </a:ext>
            </a:extLst>
          </p:cNvPr>
          <p:cNvSpPr txBox="1"/>
          <p:nvPr/>
        </p:nvSpPr>
        <p:spPr>
          <a:xfrm>
            <a:off x="445498" y="3991384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0" name="TextBox 9">
            <a:hlinkClick r:id="" action="ppaction://noaction"/>
            <a:extLst>
              <a:ext uri="{FF2B5EF4-FFF2-40B4-BE49-F238E27FC236}">
                <a16:creationId xmlns:a16="http://schemas.microsoft.com/office/drawing/2014/main" id="{A4490756-A1C7-4932-BAC5-FCBA0EC728A9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1" name="TextBox 10">
            <a:hlinkClick r:id="rId2" action="ppaction://hlinksldjump"/>
            <a:extLst>
              <a:ext uri="{FF2B5EF4-FFF2-40B4-BE49-F238E27FC236}">
                <a16:creationId xmlns:a16="http://schemas.microsoft.com/office/drawing/2014/main" id="{696E72CC-C8E7-4324-BF10-02D17594F640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36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" action="ppaction://noaction"/>
            <a:extLst>
              <a:ext uri="{FF2B5EF4-FFF2-40B4-BE49-F238E27FC236}">
                <a16:creationId xmlns:a16="http://schemas.microsoft.com/office/drawing/2014/main" id="{7E757CFF-1709-4058-93CA-D79D5394286C}"/>
              </a:ext>
            </a:extLst>
          </p:cNvPr>
          <p:cNvSpPr txBox="1"/>
          <p:nvPr/>
        </p:nvSpPr>
        <p:spPr>
          <a:xfrm>
            <a:off x="445498" y="247958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spc="-2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이력</a:t>
            </a:r>
            <a:endParaRPr lang="en-US" altLang="ko-KR" spc="-2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85EA9951-7114-417B-9003-B638141F1E7F}"/>
              </a:ext>
            </a:extLst>
          </p:cNvPr>
          <p:cNvSpPr txBox="1"/>
          <p:nvPr/>
        </p:nvSpPr>
        <p:spPr>
          <a:xfrm>
            <a:off x="445498" y="3991384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1300" spc="-2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0" name="TextBox 9">
            <a:hlinkClick r:id="" action="ppaction://noaction"/>
            <a:extLst>
              <a:ext uri="{FF2B5EF4-FFF2-40B4-BE49-F238E27FC236}">
                <a16:creationId xmlns:a16="http://schemas.microsoft.com/office/drawing/2014/main" id="{A4490756-A1C7-4932-BAC5-FCBA0EC728A9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dirty="0">
              <a:solidFill>
                <a:schemeClr val="bg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1" name="TextBox 10">
            <a:hlinkClick r:id="rId2" action="ppaction://hlinksldjump"/>
            <a:extLst>
              <a:ext uri="{FF2B5EF4-FFF2-40B4-BE49-F238E27FC236}">
                <a16:creationId xmlns:a16="http://schemas.microsoft.com/office/drawing/2014/main" id="{696E72CC-C8E7-4324-BF10-02D17594F640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09377-A602-4437-8000-0E0C8D3BEBB3}"/>
              </a:ext>
            </a:extLst>
          </p:cNvPr>
          <p:cNvSpPr txBox="1"/>
          <p:nvPr/>
        </p:nvSpPr>
        <p:spPr>
          <a:xfrm>
            <a:off x="2046698" y="867972"/>
            <a:ext cx="9218202" cy="53804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 </a:t>
            </a:r>
            <a:r>
              <a:rPr lang="ko-KR" altLang="en-US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주도적으로 문제를 해결하여</a:t>
            </a:r>
            <a:r>
              <a:rPr lang="en-US" altLang="ko-KR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b="1" u="sng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의미있는</a:t>
            </a:r>
            <a:r>
              <a:rPr lang="ko-KR" altLang="en-US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결과를 낼 줄 아는 지원자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입니다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  <a:endParaRPr lang="ko-KR" altLang="en-US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공공데이터를 활용한 데이터 시각화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에서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다양한 시각화 도구를 시도하며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성공적으로 마무리한 경험이 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공공데이터 기반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로서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4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인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1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조를 구성하여 진행하였습니다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하지만 팀원들의 데이터 관련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에 대한 경험이 적었고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설상가상 팀원 중 한명이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이탈하였습니다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그에 반해 타 팀들의 경우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다양한 기계학습을 적용한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로 방향을 정해 진행하고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팀장이었던 저는 팀의 상황과 능력에 대한 자기 객관화가 필요하다고 판단했고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팀원들에게 주어진 기간 안에서 바로 작업을 진행할 수 있는 부분을 진행하고 진행된 부분을 어필하는 방향으로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목표를 제시하였습니다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그에 따라 당시 배운 주된 내용이었던 상관관계분석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EDA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위주로 분석을 진행하였습니다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시각화 부분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Matplotlib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과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Seaborn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을 주로 배웠지만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시각화 툴로 주목받고 있는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Tableau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활용할 수만 있다면 분석 결과를 더욱 효과적으로 표현할 수 있으리라 생각하여 유튜브 채널 ‘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PLANIT DV‘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의 교육영상을 통해 자발적으로 학습하여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Tableau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프로젝트에 적용하였습니다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마감일이 다가왔을 때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비지도학습인 클러스터링 분석을 제안하였고 파이썬 활용이 가장 능숙했던 팀원과 함께 비지도학습인 클러스터링 분석을 진행하여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기간 내에 분석 부분의 완성도를 높여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마무리할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수상은 하지 못하였지만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지도 강사님께서 새로운 툴을 도입하였단 점에서 교육적으론 유의미한 결과를 냈다는 평가를 얻을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21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" action="ppaction://noaction"/>
            <a:extLst>
              <a:ext uri="{FF2B5EF4-FFF2-40B4-BE49-F238E27FC236}">
                <a16:creationId xmlns:a16="http://schemas.microsoft.com/office/drawing/2014/main" id="{7E757CFF-1709-4058-93CA-D79D5394286C}"/>
              </a:ext>
            </a:extLst>
          </p:cNvPr>
          <p:cNvSpPr txBox="1"/>
          <p:nvPr/>
        </p:nvSpPr>
        <p:spPr>
          <a:xfrm>
            <a:off x="445498" y="247958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spc="-2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이력</a:t>
            </a:r>
            <a:endParaRPr lang="en-US" altLang="ko-KR" spc="-2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85EA9951-7114-417B-9003-B638141F1E7F}"/>
              </a:ext>
            </a:extLst>
          </p:cNvPr>
          <p:cNvSpPr txBox="1"/>
          <p:nvPr/>
        </p:nvSpPr>
        <p:spPr>
          <a:xfrm>
            <a:off x="445498" y="3991384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1300" spc="-2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0" name="TextBox 9">
            <a:hlinkClick r:id="" action="ppaction://noaction"/>
            <a:extLst>
              <a:ext uri="{FF2B5EF4-FFF2-40B4-BE49-F238E27FC236}">
                <a16:creationId xmlns:a16="http://schemas.microsoft.com/office/drawing/2014/main" id="{A4490756-A1C7-4932-BAC5-FCBA0EC728A9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dirty="0">
              <a:solidFill>
                <a:schemeClr val="bg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1" name="TextBox 10">
            <a:hlinkClick r:id="rId2" action="ppaction://hlinksldjump"/>
            <a:extLst>
              <a:ext uri="{FF2B5EF4-FFF2-40B4-BE49-F238E27FC236}">
                <a16:creationId xmlns:a16="http://schemas.microsoft.com/office/drawing/2014/main" id="{696E72CC-C8E7-4324-BF10-02D17594F640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09377-A602-4437-8000-0E0C8D3BEBB3}"/>
              </a:ext>
            </a:extLst>
          </p:cNvPr>
          <p:cNvSpPr txBox="1"/>
          <p:nvPr/>
        </p:nvSpPr>
        <p:spPr>
          <a:xfrm>
            <a:off x="2046698" y="867972"/>
            <a:ext cx="9218202" cy="53804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 </a:t>
            </a:r>
            <a:r>
              <a:rPr lang="ko-KR" altLang="en-US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프로젝트를 주도적으로 이끌어 성과를 낼 수 있는 지원자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입니다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  <a:endParaRPr lang="ko-KR" altLang="en-US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기업 요구사항 문제해결 프로젝트 경진대회에서 팀장 업무를 스스로 지원하여 주도적으로 이끌며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2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등상을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수상하였습니다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당시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‘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감성숙소＇라는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키워드로 엔지니어링 팀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(3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명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)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과 사이언스 팀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(2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명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)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 협업하여 독창성 있는 서비스를 구현하고자 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하지만 같이 서비스 기획을 담당해야 하는 사이언스 팀원의 이탈로 기본적인 기획단계부터 난항을 겪게 되었습니다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하지만 저는 포기하지 않고 주도적으로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 문제를 해결하기 위하여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키워드를 확장하여 연구를 조사하였고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공간디자인에 관한 연구를 찾고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공간 및 디자인의 분류에 대해 알아보며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도메인 지식을 쌓았습니다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특히 진행과정 중 꾸준히 엔지니어 팀과 소통하여 피드백을 얻어 서비스 모델링의 고도화를 이루었습니다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이후 영화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소설 등 다양한 미디어 콘텐츠에 관한 연구를 조사하여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군집분석의 방법적 기초를 구성하여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분석 모델을 설계하여 진행하였습니다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TF-IDF, W2V, D2V, LDA, K-means, </a:t>
            </a:r>
            <a:r>
              <a:rPr lang="en-US" altLang="ko-KR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KoBERT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 다양한 기법을 적용하며 주제 분류 및 키워드 추출을 시도해봤습니다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최종적으로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W2V - K-means - </a:t>
            </a:r>
            <a:r>
              <a:rPr lang="en-US" altLang="ko-KR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TextRank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통한 군집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/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키워드 분석모델을 수립하여 모델링을 진행하였고 이를 파이프라인과 연결하여 자동화하는 작업을 진행하였습니다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 후 추천 로직과 추론 로직을 구현하여 새로운 콘텐츠에 대한 분류 및 추천시스템이 연동된 서비스를 구현하였습니다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 산출물을 통해 경진대회에서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2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등상을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수상할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32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1">
            <a:lumMod val="65000"/>
            <a:lumOff val="35000"/>
          </a:schemeClr>
        </a:solidFill>
      </a:spPr>
      <a:bodyPr wrap="none" rtlCol="0" anchor="ctr">
        <a:noAutofit/>
      </a:bodyPr>
      <a:lstStyle>
        <a:defPPr algn="l"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704</Words>
  <Application>Microsoft Office PowerPoint</Application>
  <PresentationFormat>와이드스크린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Spoqa Han Sans Neo Bold</vt:lpstr>
      <vt:lpstr>Spoqa Han Sans Neo Light</vt:lpstr>
      <vt:lpstr>Spoqa Han Sans Neo Medium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이 민성</cp:lastModifiedBy>
  <cp:revision>180</cp:revision>
  <cp:lastPrinted>2020-08-12T05:49:09Z</cp:lastPrinted>
  <dcterms:created xsi:type="dcterms:W3CDTF">2020-08-11T02:20:17Z</dcterms:created>
  <dcterms:modified xsi:type="dcterms:W3CDTF">2021-12-14T14:25:11Z</dcterms:modified>
</cp:coreProperties>
</file>