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58" r:id="rId2"/>
    <p:sldMasterId id="2147483648" r:id="rId3"/>
    <p:sldMasterId id="2147483656" r:id="rId4"/>
  </p:sldMasterIdLst>
  <p:sldIdLst>
    <p:sldId id="257" r:id="rId5"/>
    <p:sldId id="259" r:id="rId6"/>
    <p:sldId id="260" r:id="rId7"/>
    <p:sldId id="277" r:id="rId8"/>
    <p:sldId id="266" r:id="rId9"/>
    <p:sldId id="272" r:id="rId10"/>
    <p:sldId id="273" r:id="rId11"/>
    <p:sldId id="274" r:id="rId12"/>
    <p:sldId id="275" r:id="rId13"/>
    <p:sldId id="267" r:id="rId14"/>
    <p:sldId id="268" r:id="rId15"/>
    <p:sldId id="270" r:id="rId16"/>
    <p:sldId id="271" r:id="rId17"/>
    <p:sldId id="269" r:id="rId18"/>
    <p:sldId id="261" r:id="rId19"/>
    <p:sldId id="262" r:id="rId20"/>
    <p:sldId id="263" r:id="rId21"/>
    <p:sldId id="264" r:id="rId22"/>
    <p:sldId id="265" r:id="rId23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에스코어 드림 3 Light" panose="020B0303030302020204" pitchFamily="34" charset="-127"/>
      <p:regular r:id="rId28"/>
    </p:embeddedFont>
    <p:embeddedFont>
      <p:font typeface="에스코어 드림 4 Regular" panose="020B0503030302020204" pitchFamily="34" charset="-127"/>
      <p:regular r:id="rId29"/>
    </p:embeddedFont>
    <p:embeddedFont>
      <p:font typeface="에스코어 드림 5 Medium" panose="020B0503030302020204" pitchFamily="34" charset="-127"/>
      <p:regular r:id="rId30"/>
    </p:embeddedFont>
    <p:embeddedFont>
      <p:font typeface="에스코어 드림 6 Bold" panose="020B0703030302020204" pitchFamily="34" charset="-127"/>
      <p:bold r:id="rId31"/>
    </p:embeddedFont>
    <p:embeddedFont>
      <p:font typeface="에스코어 드림 7 ExtraBold" panose="020B0803030302020204" pitchFamily="34" charset="-127"/>
      <p:bold r:id="rId32"/>
    </p:embeddedFont>
    <p:embeddedFont>
      <p:font typeface="에스코어 드림 9 Black" panose="020B0A03030302020204" pitchFamily="34" charset="-127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8173"/>
    <a:srgbClr val="1D1D1D"/>
    <a:srgbClr val="AC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>
        <p:scale>
          <a:sx n="50" d="100"/>
          <a:sy n="50" d="100"/>
        </p:scale>
        <p:origin x="14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64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0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72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6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07771" y="1897743"/>
            <a:ext cx="7576458" cy="3062514"/>
          </a:xfrm>
          <a:prstGeom prst="rect">
            <a:avLst/>
          </a:prstGeom>
          <a:noFill/>
          <a:ln w="571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530928" y="1629300"/>
            <a:ext cx="1130145" cy="108000"/>
            <a:chOff x="5520688" y="1583580"/>
            <a:chExt cx="1130145" cy="108000"/>
          </a:xfrm>
        </p:grpSpPr>
        <p:sp>
          <p:nvSpPr>
            <p:cNvPr id="13" name="타원 12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5530928" y="5120699"/>
            <a:ext cx="1130145" cy="108000"/>
            <a:chOff x="5520688" y="1583580"/>
            <a:chExt cx="1130145" cy="108000"/>
          </a:xfrm>
        </p:grpSpPr>
        <p:sp>
          <p:nvSpPr>
            <p:cNvPr id="17" name="타원 16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3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20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04351" y="408334"/>
            <a:ext cx="11895913" cy="6140457"/>
            <a:chOff x="204351" y="408334"/>
            <a:chExt cx="11895913" cy="6140457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04351" y="461602"/>
              <a:ext cx="11783298" cy="6087189"/>
            </a:xfrm>
            <a:prstGeom prst="roundRect">
              <a:avLst>
                <a:gd name="adj" fmla="val 17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31123" y="443846"/>
              <a:ext cx="8669141" cy="477939"/>
            </a:xfrm>
            <a:prstGeom prst="roundRect">
              <a:avLst>
                <a:gd name="adj" fmla="val 4844"/>
              </a:avLst>
            </a:prstGeom>
            <a:solidFill>
              <a:srgbClr val="1D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4351" y="408334"/>
              <a:ext cx="4065808" cy="719174"/>
            </a:xfrm>
            <a:prstGeom prst="roundRect">
              <a:avLst>
                <a:gd name="adj" fmla="val 1915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6" name="그룹 5"/>
          <p:cNvGrpSpPr/>
          <p:nvPr userDrawn="1"/>
        </p:nvGrpSpPr>
        <p:grpSpPr>
          <a:xfrm>
            <a:off x="5530928" y="6656063"/>
            <a:ext cx="1130145" cy="108000"/>
            <a:chOff x="5520688" y="1583580"/>
            <a:chExt cx="1130145" cy="108000"/>
          </a:xfrm>
        </p:grpSpPr>
        <p:sp>
          <p:nvSpPr>
            <p:cNvPr id="11" name="타원 10"/>
            <p:cNvSpPr/>
            <p:nvPr/>
          </p:nvSpPr>
          <p:spPr>
            <a:xfrm>
              <a:off x="6031761" y="1583580"/>
              <a:ext cx="108000" cy="1080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6231733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520688" y="1637580"/>
              <a:ext cx="419100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9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5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52376" y="2251412"/>
            <a:ext cx="64872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spc="300" dirty="0">
                <a:solidFill>
                  <a:schemeClr val="bg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Lee, Min-Sung</a:t>
            </a:r>
            <a:endParaRPr lang="ko-KR" altLang="en-US" sz="4400" spc="300" dirty="0">
              <a:solidFill>
                <a:schemeClr val="bg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44331" y="3988088"/>
            <a:ext cx="750333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1200" spc="100" dirty="0" err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Github</a:t>
            </a:r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: https://github.com/Minsung-commit</a:t>
            </a:r>
          </a:p>
          <a:p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Notion : https://www.notion.so/Ordinary-Code-7b09a99b48604d329bb51c58179f9ba7</a:t>
            </a:r>
          </a:p>
        </p:txBody>
      </p:sp>
    </p:spTree>
    <p:extLst>
      <p:ext uri="{BB962C8B-B14F-4D97-AF65-F5344CB8AC3E}">
        <p14:creationId xmlns:p14="http://schemas.microsoft.com/office/powerpoint/2010/main" val="11066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237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생활인구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유동인구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추청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매출액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폐업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공실률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545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Jupyter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/Tableau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 / MySQL /Scikit-learn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Plotly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593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개별 상권 자영업 손실 특성을 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특성을 반영한 구체적인 기준을 제시하고자 함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자영업계에 큰 손실이 발생되고 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But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정부가 제안하는 자영업자 지원정책은 제한적임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2213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대표성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위험성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개성을 기준으로 타겟 지역 선정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👉 이태원 지역 선정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(Gentrification)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 분석 👉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업종별로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군집분석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79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234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1 : </a:t>
            </a:r>
            <a:r>
              <a:rPr lang="ko-KR" altLang="en-US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지속적으로 증가하지 않음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폐업률이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증가했을 것이란 최초 가설 성립 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E6C8EA-A6E8-4B53-A1CB-691D5E8E1B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4" y="4000012"/>
            <a:ext cx="214124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58A9D7-CBA0-43CD-A07A-A9C095368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379" y="4000012"/>
            <a:ext cx="2259837" cy="1530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8766" y="342242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6907075" y="2228671"/>
            <a:ext cx="4708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1 : </a:t>
            </a:r>
            <a:r>
              <a:rPr lang="ko-KR" altLang="en-US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매출증감액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및 증감률 분석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예상과 달리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일부 업종의 매출액 증가 확인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 특성 구분의 필요성 도출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Object 29">
            <a:extLst>
              <a:ext uri="{FF2B5EF4-FFF2-40B4-BE49-F238E27FC236}">
                <a16:creationId xmlns:a16="http://schemas.microsoft.com/office/drawing/2014/main" id="{3342439A-D9E5-4C13-B12E-8397AA6C00E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34888" y="3980026"/>
            <a:ext cx="2242622" cy="1530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Object 33">
            <a:extLst>
              <a:ext uri="{FF2B5EF4-FFF2-40B4-BE49-F238E27FC236}">
                <a16:creationId xmlns:a16="http://schemas.microsoft.com/office/drawing/2014/main" id="{D75E78A4-6E6B-4FEF-8642-B42583DFA70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21722" y="3965425"/>
            <a:ext cx="2362872" cy="1552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407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908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2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 수 설정 기준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기법의 고질적인 한계이기도 한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군집수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엘보우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실루엣 기법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업종 특성 반영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012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2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공신력 있는 기준 활용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서울신용보증재단의 코로나 상권 분류 기준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공신력있는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기관의 기준을 활용하여 상권 분류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9950FE-B51E-44CA-AFD0-FDE9342AB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175" y="2501900"/>
            <a:ext cx="4688244" cy="2878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3FFF9F43-E112-4737-9EA2-39313D7B7677}"/>
              </a:ext>
            </a:extLst>
          </p:cNvPr>
          <p:cNvSpPr/>
          <p:nvPr/>
        </p:nvSpPr>
        <p:spPr>
          <a:xfrm>
            <a:off x="9406113" y="2517932"/>
            <a:ext cx="2000264" cy="150019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3A6809F-4F47-4D40-9852-81D21633B0C4}"/>
              </a:ext>
            </a:extLst>
          </p:cNvPr>
          <p:cNvSpPr/>
          <p:nvPr/>
        </p:nvSpPr>
        <p:spPr>
          <a:xfrm>
            <a:off x="7262973" y="4018130"/>
            <a:ext cx="2786082" cy="12144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FF839-5B17-4E70-B79C-2796238986F4}"/>
              </a:ext>
            </a:extLst>
          </p:cNvPr>
          <p:cNvSpPr txBox="1"/>
          <p:nvPr/>
        </p:nvSpPr>
        <p:spPr>
          <a:xfrm>
            <a:off x="7021326" y="5664239"/>
            <a:ext cx="4281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전년도 대비 매출 증감액과 유동인구 기준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이태원 내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11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지역의 군집분석 결과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50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2230148"/>
            <a:ext cx="5726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Issue 3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정책과의 차별성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정책의 한계점을 극복할 수 있는 새로운 방법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기존 정책의 한계점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특성과 업종 특성을 반영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3" name="그래픽 12" descr="오른쪽을 가리키는 검지">
            <a:extLst>
              <a:ext uri="{FF2B5EF4-FFF2-40B4-BE49-F238E27FC236}">
                <a16:creationId xmlns:a16="http://schemas.microsoft.com/office/drawing/2014/main" id="{4AA4F7AE-AAC5-4611-AFA5-44BC4B133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320444" y="3535018"/>
            <a:ext cx="938138" cy="9381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FA889D-B5C2-405E-B1D4-2E0817FDB669}"/>
              </a:ext>
            </a:extLst>
          </p:cNvPr>
          <p:cNvSpPr txBox="1"/>
          <p:nvPr/>
        </p:nvSpPr>
        <p:spPr>
          <a:xfrm>
            <a:off x="494191" y="4577697"/>
            <a:ext cx="5642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Solution 3 :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포인트제를 도입한 새로운 지급 기준 제시 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업종과 상권을 모두 기준으로 할 수 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영역 별 접수를 합산하여 지원금을 산정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특성을 반영하기에 용이하다는 장점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8" name="Object 8">
            <a:extLst>
              <a:ext uri="{FF2B5EF4-FFF2-40B4-BE49-F238E27FC236}">
                <a16:creationId xmlns:a16="http://schemas.microsoft.com/office/drawing/2014/main" id="{D3F3DBE0-C6AF-4CAD-B264-5448EC4590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24812" t="25052" r="25176" b="25450"/>
          <a:stretch/>
        </p:blipFill>
        <p:spPr>
          <a:xfrm>
            <a:off x="6780770" y="1957654"/>
            <a:ext cx="4305300" cy="17742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B5D358B-7DC3-4790-85E3-6CD7A3186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0770" y="4367682"/>
            <a:ext cx="4305300" cy="189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74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237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생활인구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유동인구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추청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매출액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기타 특성 데이터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: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확진자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폐업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공실률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9526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2020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확산으로 인한 경제적 손실 분석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이태원 상권을 중심으로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545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Jupyter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/Tableau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 / MySQL /Scikit-learn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Plotly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593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개별 상권 자영업 손실 특성을 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특성을 반영한 구체적인 기준을 제시하고자 함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612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자영업계에 큰 손실이 발생되고 있음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But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정부가 제안하는 자영업자 지원정책은 제한적임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2213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대표성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위험성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개성을 기준으로 타겟 지역 선정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	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👉 이태원 지역 선정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(Gentrification)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매출 증감 분석 👉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상권별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업종별로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업종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상권 군집분석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52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포니부하곰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 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템플릿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393" y="2038488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나눔스퀘어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나눔바른고딕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 글씨체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937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포니부하곰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 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템플릿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03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393" y="2038488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나눔스퀘어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나눔바른고딕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 글씨체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76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포니부하곰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 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템플릿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04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393" y="2038488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나눔스퀘어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나눔바른고딕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 글씨체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9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43255" y="569880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포니부하곰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 </a:t>
            </a:r>
            <a:r>
              <a:rPr lang="ko-KR" altLang="en-US" sz="2400" dirty="0">
                <a:solidFill>
                  <a:srgbClr val="1D1D1D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템플릿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05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393" y="2038488"/>
            <a:ext cx="1909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나눔스퀘어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나눔바른고딕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47393" y="1637343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 글씨체</a:t>
            </a:r>
            <a:endParaRPr lang="en-US" altLang="ko-KR" sz="2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25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5203645" y="2815489"/>
            <a:ext cx="17847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PONYBUHAGOM</a:t>
            </a:r>
            <a:endParaRPr lang="ko-KR" altLang="en-US" sz="1200" spc="3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34928" y="3136613"/>
            <a:ext cx="292214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THANK YOU</a:t>
            </a:r>
            <a:endParaRPr lang="ko-KR" altLang="en-US" sz="32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47165" y="3769013"/>
            <a:ext cx="34976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PONYBUHAGOM.TISTORY.COM/NUMBER</a:t>
            </a:r>
            <a:endParaRPr lang="ko-KR" altLang="en-US" sz="1200" spc="100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8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>
          <a:xfrm>
            <a:off x="4862137" y="1083535"/>
            <a:ext cx="132279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1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Profile</a:t>
            </a:r>
            <a:endParaRPr lang="ko-KR" altLang="en-US" sz="2000" b="1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523536" y="25777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68874" y="2031639"/>
            <a:ext cx="324890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이민성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Lee, Min-Sung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2FCF51-C741-4CBD-934E-A4A095FE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2" y="1150467"/>
            <a:ext cx="3570541" cy="4811214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6FC46C-A607-4388-99B2-804A20F09643}"/>
              </a:ext>
            </a:extLst>
          </p:cNvPr>
          <p:cNvCxnSpPr/>
          <p:nvPr/>
        </p:nvCxnSpPr>
        <p:spPr>
          <a:xfrm>
            <a:off x="5523536" y="18411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DEECD9-83C0-4A10-8C78-8E911518659B}"/>
              </a:ext>
            </a:extLst>
          </p:cNvPr>
          <p:cNvSpPr txBox="1"/>
          <p:nvPr/>
        </p:nvSpPr>
        <p:spPr>
          <a:xfrm>
            <a:off x="5494274" y="2715850"/>
            <a:ext cx="415559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1993.12.03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010-3641-6141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lgt302@hanmail.net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9ED9A9-BCEE-4590-AFB3-1D9DAE5A229D}"/>
              </a:ext>
            </a:extLst>
          </p:cNvPr>
          <p:cNvCxnSpPr/>
          <p:nvPr/>
        </p:nvCxnSpPr>
        <p:spPr>
          <a:xfrm>
            <a:off x="5574336" y="38223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A29E36-7B5B-4C23-9C7A-A3AD79030404}"/>
              </a:ext>
            </a:extLst>
          </p:cNvPr>
          <p:cNvSpPr txBox="1"/>
          <p:nvPr/>
        </p:nvSpPr>
        <p:spPr>
          <a:xfrm>
            <a:off x="5561636" y="4074469"/>
            <a:ext cx="41555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총신대학교 영어교육과 졸</a:t>
            </a:r>
            <a:endParaRPr lang="en-US" altLang="ko-KR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멀티캠퍼스 </a:t>
            </a:r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DS</a:t>
            </a:r>
            <a:r>
              <a:rPr lang="ko-KR" altLang="en-US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전문가 과정 수료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015E44-1A00-4CE8-BAB0-F9EF7D533DB6}"/>
              </a:ext>
            </a:extLst>
          </p:cNvPr>
          <p:cNvCxnSpPr/>
          <p:nvPr/>
        </p:nvCxnSpPr>
        <p:spPr>
          <a:xfrm>
            <a:off x="5612436" y="4952639"/>
            <a:ext cx="1456061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B6BD42-47BA-4239-B919-3E26B6B941EA}"/>
              </a:ext>
            </a:extLst>
          </p:cNvPr>
          <p:cNvSpPr txBox="1"/>
          <p:nvPr/>
        </p:nvSpPr>
        <p:spPr>
          <a:xfrm>
            <a:off x="5599736" y="5218670"/>
            <a:ext cx="514446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Interest :</a:t>
            </a:r>
          </a:p>
          <a:p>
            <a:r>
              <a:rPr lang="en-US" altLang="ko-KR" b="1" spc="3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ML, Recommendation System, Data Visualization, NLP</a:t>
            </a:r>
            <a:endParaRPr lang="ko-KR" altLang="en-US" b="1" spc="300" dirty="0">
              <a:solidFill>
                <a:schemeClr val="bg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2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479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인스타그램 감성숙소 계정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텍스트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거리두기 단계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Place API(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98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시대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안전한 여행을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감성숙소 추천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앱서비스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987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/ Google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통해 감성숙소의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분류기준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제시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관련 정보와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 숙소 추천서비스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제공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시대 속 안전한 여행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돕고자 함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14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여행 트렌드의 변화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가속화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키워드로 한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힐링여행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급부상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하지만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감성숙소에 대한 분석이나 서비스화 ↓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895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경향성 및 패턴 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토픽 모델링 👉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UserInfo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부재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필터링을 적용한 추천모델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54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54795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인스타그램 감성숙소 계정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7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개의 텍스트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블로그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거리두기 단계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네이버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Place API(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분석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01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8983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코로나 시대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안전한 여행을 위한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SNS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감성숙소 추천 </a:t>
            </a:r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앱서비스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4987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/ Google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Django / AWS / HDFS / Spark / MongoDB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SNS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데이터를 통해 감성숙소의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새로운 분류기준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제시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관련 정보와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 숙소 추천서비스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제공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시대 속 안전한 여행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돕고자 함 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5141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코로나 이후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여행 트렌드의 변화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가속화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키워드로 한 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힐링여행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급부상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하지만 </a:t>
            </a:r>
            <a:r>
              <a:rPr lang="ko-KR" altLang="en-US" b="1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감성숙소에 대한 분석이나 서비스화 ↓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8952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경향성 및 패턴 분석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Spherical K-means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군집별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토픽 모델링 👉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TextRank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키워드 분석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UserInfo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부재 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CB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필터링을 적용한 추천모델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39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49359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국토 교통부 실거래가 데이터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거래가격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일자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APT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면적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층수 등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병원 리스트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주소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정보 활용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 지하철 행정동 정보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역 명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행정동명 등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EE0CD-41F1-4791-857F-7E4D51147A2A}"/>
              </a:ext>
            </a:extLst>
          </p:cNvPr>
          <p:cNvSpPr txBox="1"/>
          <p:nvPr/>
        </p:nvSpPr>
        <p:spPr>
          <a:xfrm>
            <a:off x="454470" y="3526114"/>
            <a:ext cx="366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Python 3.6+ / Tableau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Pandas / Seaborn /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Meplotlib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9DAD7-3884-4217-9908-A7EFE6A65C66}"/>
              </a:ext>
            </a:extLst>
          </p:cNvPr>
          <p:cNvSpPr txBox="1"/>
          <p:nvPr/>
        </p:nvSpPr>
        <p:spPr>
          <a:xfrm>
            <a:off x="6096000" y="1881972"/>
            <a:ext cx="590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Purpose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서울시 아파트 거래 밀집 지역 및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실거래가를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예측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투기성 부동산 거래에 대한 규제 및 대책 형성에 일조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159C5-1039-4D5B-95DC-1A339E2ABCD7}"/>
              </a:ext>
            </a:extLst>
          </p:cNvPr>
          <p:cNvSpPr txBox="1"/>
          <p:nvPr/>
        </p:nvSpPr>
        <p:spPr>
          <a:xfrm>
            <a:off x="454470" y="5018543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Bankground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주택 거래량의 급 상승 ↑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전국 청약 경쟁률 ↑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불어나는 시중 유동성</a:t>
            </a:r>
            <a:endParaRPr lang="en-US" altLang="ko-KR" b="1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A6128-E0DB-4D12-BA7A-DA58639FFD18}"/>
              </a:ext>
            </a:extLst>
          </p:cNvPr>
          <p:cNvSpPr txBox="1"/>
          <p:nvPr/>
        </p:nvSpPr>
        <p:spPr>
          <a:xfrm>
            <a:off x="6096000" y="3587601"/>
            <a:ext cx="58657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헤도닉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가격모형을 베이스로 하여 연구모형 구축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다양한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ML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알고리즘을 시도하여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알고리즘 도출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👉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KNN, DT, RF, GBM, LGBM, </a:t>
            </a:r>
            <a:r>
              <a:rPr lang="en-US" altLang="ko-KR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Xgboost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lvl="1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👉 모델 성능은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MSE &amp; RMSE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통해 비교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25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Google Shape;434;ge9efaf73bc_0_17">
            <a:extLst>
              <a:ext uri="{FF2B5EF4-FFF2-40B4-BE49-F238E27FC236}">
                <a16:creationId xmlns:a16="http://schemas.microsoft.com/office/drawing/2014/main" id="{7C961C7E-B04C-489C-846F-0B89C9B2F5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471" y="2428365"/>
            <a:ext cx="4549330" cy="356566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445;ge9efaf73bc_0_17">
            <a:extLst>
              <a:ext uri="{FF2B5EF4-FFF2-40B4-BE49-F238E27FC236}">
                <a16:creationId xmlns:a16="http://schemas.microsoft.com/office/drawing/2014/main" id="{818BDD95-82EB-489D-A43A-6EA3124BF2E8}"/>
              </a:ext>
            </a:extLst>
          </p:cNvPr>
          <p:cNvSpPr txBox="1"/>
          <p:nvPr/>
        </p:nvSpPr>
        <p:spPr>
          <a:xfrm>
            <a:off x="4157129" y="2150204"/>
            <a:ext cx="7580400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피어슨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상관계수를 통한 상관관계 시각화</a:t>
            </a: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Price</a:t>
            </a: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per</a:t>
            </a: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square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구별 평당 공시지가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</a:t>
            </a:r>
            <a:r>
              <a:rPr lang="ko-KR" b="1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er_cost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해당 아파트 평당 가격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Square(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전용 면적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Top10(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아파트 브랜드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Floor(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층수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개 변수와 </a:t>
            </a:r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cost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</a:t>
            </a:r>
            <a:r>
              <a:rPr 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양의 상관관계</a:t>
            </a:r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확인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54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8" name="Google Shape;455;ge9d4b49b77_0_9">
            <a:extLst>
              <a:ext uri="{FF2B5EF4-FFF2-40B4-BE49-F238E27FC236}">
                <a16:creationId xmlns:a16="http://schemas.microsoft.com/office/drawing/2014/main" id="{E99FC2FB-48AF-4D92-A9FE-BEAF6FAE8B09}"/>
              </a:ext>
            </a:extLst>
          </p:cNvPr>
          <p:cNvGrpSpPr/>
          <p:nvPr/>
        </p:nvGrpSpPr>
        <p:grpSpPr>
          <a:xfrm>
            <a:off x="555145" y="2428365"/>
            <a:ext cx="4537556" cy="3684854"/>
            <a:chOff x="574825" y="2486025"/>
            <a:chExt cx="9112100" cy="6310663"/>
          </a:xfrm>
        </p:grpSpPr>
        <p:pic>
          <p:nvPicPr>
            <p:cNvPr id="9" name="Google Shape;456;ge9d4b49b77_0_9">
              <a:extLst>
                <a:ext uri="{FF2B5EF4-FFF2-40B4-BE49-F238E27FC236}">
                  <a16:creationId xmlns:a16="http://schemas.microsoft.com/office/drawing/2014/main" id="{38CDC236-7254-47B5-9423-5933E91721C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t="24682" b="24853"/>
            <a:stretch/>
          </p:blipFill>
          <p:spPr>
            <a:xfrm>
              <a:off x="574825" y="2486025"/>
              <a:ext cx="9112100" cy="63106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Google Shape;457;ge9d4b49b77_0_9">
              <a:extLst>
                <a:ext uri="{FF2B5EF4-FFF2-40B4-BE49-F238E27FC236}">
                  <a16:creationId xmlns:a16="http://schemas.microsoft.com/office/drawing/2014/main" id="{9EB403EF-FC3C-41EE-8228-BFA6C1B4CC8B}"/>
                </a:ext>
              </a:extLst>
            </p:cNvPr>
            <p:cNvSpPr/>
            <p:nvPr/>
          </p:nvSpPr>
          <p:spPr>
            <a:xfrm>
              <a:off x="1104900" y="4286275"/>
              <a:ext cx="1616868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sp>
          <p:nvSpPr>
            <p:cNvPr id="13" name="Google Shape;458;ge9d4b49b77_0_9">
              <a:extLst>
                <a:ext uri="{FF2B5EF4-FFF2-40B4-BE49-F238E27FC236}">
                  <a16:creationId xmlns:a16="http://schemas.microsoft.com/office/drawing/2014/main" id="{7E046911-D4B9-4B4D-8890-750110A07436}"/>
                </a:ext>
              </a:extLst>
            </p:cNvPr>
            <p:cNvSpPr/>
            <p:nvPr/>
          </p:nvSpPr>
          <p:spPr>
            <a:xfrm>
              <a:off x="1104900" y="7460450"/>
              <a:ext cx="1509732" cy="385776"/>
            </a:xfrm>
            <a:prstGeom prst="flowChartTerminator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  <p:sp>
        <p:nvSpPr>
          <p:cNvPr id="14" name="Google Shape;459;ge9d4b49b77_0_9">
            <a:extLst>
              <a:ext uri="{FF2B5EF4-FFF2-40B4-BE49-F238E27FC236}">
                <a16:creationId xmlns:a16="http://schemas.microsoft.com/office/drawing/2014/main" id="{D2D4FBF5-29A2-4963-9A00-53A6031DBF69}"/>
              </a:ext>
            </a:extLst>
          </p:cNvPr>
          <p:cNvSpPr txBox="1"/>
          <p:nvPr/>
        </p:nvSpPr>
        <p:spPr>
          <a:xfrm>
            <a:off x="4941850" y="2428365"/>
            <a:ext cx="79725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모델 별 MSE &amp; RMSE 시각화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highlight>
                  <a:srgbClr val="FCE5CD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XGB &gt; DT &gt; RF &gt; KNN &gt; GBM &gt; LGBM</a:t>
            </a:r>
            <a:endParaRPr b="1" dirty="0">
              <a:highlight>
                <a:srgbClr val="FCE5CD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순으로 모델 성능 확인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Google Shape;460;ge9d4b49b77_0_9">
            <a:extLst>
              <a:ext uri="{FF2B5EF4-FFF2-40B4-BE49-F238E27FC236}">
                <a16:creationId xmlns:a16="http://schemas.microsoft.com/office/drawing/2014/main" id="{8ED511BD-CF0B-48B3-9FB2-2ED94E1426E2}"/>
              </a:ext>
            </a:extLst>
          </p:cNvPr>
          <p:cNvSpPr txBox="1"/>
          <p:nvPr/>
        </p:nvSpPr>
        <p:spPr>
          <a:xfrm>
            <a:off x="5961100" y="4663583"/>
            <a:ext cx="59340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평균 오차(MSE)가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낮게 나오는 </a:t>
            </a:r>
            <a:endParaRPr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u="sng" dirty="0">
                <a:highlight>
                  <a:srgbClr val="FCE5CD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LGBM 모델 선정 </a:t>
            </a:r>
            <a:endParaRPr b="1" u="sng" dirty="0">
              <a:highlight>
                <a:srgbClr val="FCE5CD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01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6" name="Google Shape;533;ge9d4b49b77_0_18">
            <a:extLst>
              <a:ext uri="{FF2B5EF4-FFF2-40B4-BE49-F238E27FC236}">
                <a16:creationId xmlns:a16="http://schemas.microsoft.com/office/drawing/2014/main" id="{2A6CE3B1-6995-47F4-B6EE-50607C153B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5101" y="2441800"/>
            <a:ext cx="4752000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Google Shape;535;ge9d4b49b77_0_18">
            <a:extLst>
              <a:ext uri="{FF2B5EF4-FFF2-40B4-BE49-F238E27FC236}">
                <a16:creationId xmlns:a16="http://schemas.microsoft.com/office/drawing/2014/main" id="{E6F823A0-A819-4086-80CD-01C4B801F2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02" y="4971262"/>
            <a:ext cx="4748502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Google Shape;499;ge9efaf73bc_2_0">
            <a:extLst>
              <a:ext uri="{FF2B5EF4-FFF2-40B4-BE49-F238E27FC236}">
                <a16:creationId xmlns:a16="http://schemas.microsoft.com/office/drawing/2014/main" id="{3BEF93DF-E92F-4B56-B1E4-79F90AA9FC5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396" y="2428365"/>
            <a:ext cx="4748504" cy="2027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Google Shape;500;ge9efaf73bc_2_0">
            <a:extLst>
              <a:ext uri="{FF2B5EF4-FFF2-40B4-BE49-F238E27FC236}">
                <a16:creationId xmlns:a16="http://schemas.microsoft.com/office/drawing/2014/main" id="{94ED1216-A87F-45F8-B3E7-5B16DA1B98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96" y="4845512"/>
            <a:ext cx="4748504" cy="559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37DAEA-4710-4634-AF48-A945ABF59909}"/>
              </a:ext>
            </a:extLst>
          </p:cNvPr>
          <p:cNvSpPr txBox="1"/>
          <p:nvPr/>
        </p:nvSpPr>
        <p:spPr>
          <a:xfrm>
            <a:off x="1088868" y="5794470"/>
            <a:ext cx="493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Feature Selection : Feature Importance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738B7-EBD5-4B6A-B031-87C42F98FFD9}"/>
              </a:ext>
            </a:extLst>
          </p:cNvPr>
          <p:cNvSpPr txBox="1"/>
          <p:nvPr/>
        </p:nvSpPr>
        <p:spPr>
          <a:xfrm>
            <a:off x="6976425" y="5794470"/>
            <a:ext cx="39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Model tuning : </a:t>
            </a:r>
            <a:r>
              <a:rPr lang="en-US" altLang="ko-KR" u="sng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GridSearch</a:t>
            </a:r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CV </a:t>
            </a:r>
            <a:r>
              <a:rPr lang="ko-KR" altLang="en-US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적용</a:t>
            </a:r>
            <a:endParaRPr lang="en-US" altLang="ko-KR" u="sng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5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72022" y="451481"/>
            <a:ext cx="2296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1D1D1D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Projects</a:t>
            </a:r>
            <a:endParaRPr lang="ko-KR" altLang="en-US" sz="4000" dirty="0">
              <a:solidFill>
                <a:srgbClr val="1D1D1D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4470" y="1924188"/>
            <a:ext cx="137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Processing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5473" y="311719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300" dirty="0">
                <a:solidFill>
                  <a:srgbClr val="1D1D1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02</a:t>
            </a:r>
            <a:endParaRPr lang="ko-KR" altLang="en-US" sz="5400" spc="-300" dirty="0">
              <a:solidFill>
                <a:srgbClr val="1D1D1D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3362" y="1327678"/>
            <a:ext cx="6327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머신러닝을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이용한 서울 아파트 실거래가 예측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2" name="Google Shape;546;ge9d4b49b77_0_27">
            <a:extLst>
              <a:ext uri="{FF2B5EF4-FFF2-40B4-BE49-F238E27FC236}">
                <a16:creationId xmlns:a16="http://schemas.microsoft.com/office/drawing/2014/main" id="{FFF3BB29-F2AC-450C-AE54-F3D4D6B4AE5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2451" y="2557775"/>
            <a:ext cx="5935650" cy="18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47;ge9d4b49b77_0_27">
            <a:extLst>
              <a:ext uri="{FF2B5EF4-FFF2-40B4-BE49-F238E27FC236}">
                <a16:creationId xmlns:a16="http://schemas.microsoft.com/office/drawing/2014/main" id="{BFE4379B-9BA2-4605-AA5C-96711714D1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69" y="4654312"/>
            <a:ext cx="3611550" cy="60599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548;ge9d4b49b77_0_27">
            <a:extLst>
              <a:ext uri="{FF2B5EF4-FFF2-40B4-BE49-F238E27FC236}">
                <a16:creationId xmlns:a16="http://schemas.microsoft.com/office/drawing/2014/main" id="{65ADC1D5-E120-4DAD-822F-526E5A993673}"/>
              </a:ext>
            </a:extLst>
          </p:cNvPr>
          <p:cNvSpPr txBox="1"/>
          <p:nvPr/>
        </p:nvSpPr>
        <p:spPr>
          <a:xfrm>
            <a:off x="-943700" y="5479929"/>
            <a:ext cx="77565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RMSE가</a:t>
            </a:r>
            <a:r>
              <a:rPr lang="ko-KR"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733(만원) 정도로 오차가 파라미터 튜닝 전보다 절반정도로 줄었다.</a:t>
            </a:r>
            <a:endParaRPr sz="1200" b="1" dirty="0">
              <a:solidFill>
                <a:schemeClr val="dk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15" name="Google Shape;549;ge9d4b49b77_0_27">
            <a:extLst>
              <a:ext uri="{FF2B5EF4-FFF2-40B4-BE49-F238E27FC236}">
                <a16:creationId xmlns:a16="http://schemas.microsoft.com/office/drawing/2014/main" id="{6740C2E6-F36F-4CC1-A0E0-E09CCA143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077394"/>
              </p:ext>
            </p:extLst>
          </p:nvPr>
        </p:nvGraphicFramePr>
        <p:xfrm>
          <a:off x="6812800" y="2312852"/>
          <a:ext cx="4828587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3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RMSE 결과값 변화 추이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단위 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: 1</a:t>
                      </a:r>
                      <a:r>
                        <a:rPr lang="ko-KR" altLang="en-US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만원</a:t>
                      </a:r>
                      <a:r>
                        <a:rPr lang="en-US" alt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sz="105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초기 </a:t>
                      </a:r>
                      <a:r>
                        <a:rPr lang="ko-KR" sz="1050" b="1" u="sng" dirty="0" err="1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Dataset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1차 하위변수 제거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2차 하위변수 제거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파라미터 튜닝 후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1352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1352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1355</a:t>
                      </a: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50" b="1" u="sng" dirty="0"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733</a:t>
                      </a:r>
                      <a:endParaRPr sz="1050" b="1" u="sng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Google Shape;550;ge9d4b49b77_0_27">
            <a:extLst>
              <a:ext uri="{FF2B5EF4-FFF2-40B4-BE49-F238E27FC236}">
                <a16:creationId xmlns:a16="http://schemas.microsoft.com/office/drawing/2014/main" id="{0434B28E-6CC7-4E7A-91C8-459689EB4FCB}"/>
              </a:ext>
            </a:extLst>
          </p:cNvPr>
          <p:cNvGrpSpPr/>
          <p:nvPr/>
        </p:nvGrpSpPr>
        <p:grpSpPr>
          <a:xfrm>
            <a:off x="4032250" y="4004718"/>
            <a:ext cx="9886800" cy="1999133"/>
            <a:chOff x="4032250" y="1032918"/>
            <a:chExt cx="9886800" cy="1999133"/>
          </a:xfrm>
        </p:grpSpPr>
        <p:sp>
          <p:nvSpPr>
            <p:cNvPr id="23" name="Google Shape;551;ge9d4b49b77_0_27">
              <a:extLst>
                <a:ext uri="{FF2B5EF4-FFF2-40B4-BE49-F238E27FC236}">
                  <a16:creationId xmlns:a16="http://schemas.microsoft.com/office/drawing/2014/main" id="{DFEB6510-A849-4392-B5EB-54FFE58C8B81}"/>
                </a:ext>
              </a:extLst>
            </p:cNvPr>
            <p:cNvSpPr txBox="1"/>
            <p:nvPr/>
          </p:nvSpPr>
          <p:spPr>
            <a:xfrm>
              <a:off x="4032250" y="1032918"/>
              <a:ext cx="9886800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튜닝한 </a:t>
              </a:r>
              <a:r>
                <a:rPr lang="ko-KR" sz="12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하이퍼</a:t>
              </a: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파라미터를 통해서 </a:t>
              </a:r>
              <a:r>
                <a:rPr lang="ko-KR" sz="12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test</a:t>
              </a:r>
              <a:r>
                <a:rPr lang="ko-KR" sz="12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데이터 확인</a:t>
              </a:r>
              <a:endParaRPr sz="12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24" name="Google Shape;552;ge9d4b49b77_0_27">
              <a:extLst>
                <a:ext uri="{FF2B5EF4-FFF2-40B4-BE49-F238E27FC236}">
                  <a16:creationId xmlns:a16="http://schemas.microsoft.com/office/drawing/2014/main" id="{C0AFC3B9-E068-4D40-8D4F-8D067CB582A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12800" y="1797064"/>
              <a:ext cx="1657970" cy="1234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553;ge9d4b49b77_0_27">
              <a:extLst>
                <a:ext uri="{FF2B5EF4-FFF2-40B4-BE49-F238E27FC236}">
                  <a16:creationId xmlns:a16="http://schemas.microsoft.com/office/drawing/2014/main" id="{29263B30-A4D7-4947-870D-CE0680C0399F}"/>
                </a:ext>
              </a:extLst>
            </p:cNvPr>
            <p:cNvSpPr txBox="1"/>
            <p:nvPr/>
          </p:nvSpPr>
          <p:spPr>
            <a:xfrm>
              <a:off x="8099950" y="2199133"/>
              <a:ext cx="341895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예측값</a:t>
              </a:r>
              <a:r>
                <a:rPr lang="en-US" alt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=</a:t>
              </a:r>
              <a:r>
                <a:rPr 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sz="1100" b="1" u="sng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62496.68</a:t>
              </a:r>
              <a:endParaRPr sz="11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  <a:p>
              <a:pPr marL="45720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 b="1" dirty="0" err="1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실제값</a:t>
              </a:r>
              <a:r>
                <a:rPr lang="en-US" alt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= </a:t>
              </a:r>
              <a:r>
                <a:rPr lang="ko-KR" sz="1100" b="1" dirty="0">
                  <a:solidFill>
                    <a:schemeClr val="dk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 </a:t>
              </a:r>
              <a:r>
                <a:rPr lang="ko-KR" sz="1100" b="1" u="sng" dirty="0">
                  <a:solidFill>
                    <a:srgbClr val="FF0000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rPr>
                <a:t>62500</a:t>
              </a:r>
              <a:endParaRPr sz="1100" b="1" dirty="0">
                <a:solidFill>
                  <a:schemeClr val="dk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289700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1050</Words>
  <Application>Microsoft Office PowerPoint</Application>
  <PresentationFormat>와이드스크린</PresentationFormat>
  <Paragraphs>251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에스코어 드림 4 Regular</vt:lpstr>
      <vt:lpstr>에스코어 드림 3 Light</vt:lpstr>
      <vt:lpstr>에스코어 드림 7 ExtraBold</vt:lpstr>
      <vt:lpstr>에스코어 드림 6 Bold</vt:lpstr>
      <vt:lpstr>Arial</vt:lpstr>
      <vt:lpstr>Wingdings</vt:lpstr>
      <vt:lpstr>에스코어 드림 5 Medium</vt:lpstr>
      <vt:lpstr>에스코어 드림 9 Black</vt:lpstr>
      <vt:lpstr>Calibri</vt:lpstr>
      <vt:lpstr>메인, 마무리</vt:lpstr>
      <vt:lpstr>목차</vt:lpstr>
      <vt:lpstr>내용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 민성</cp:lastModifiedBy>
  <cp:revision>8</cp:revision>
  <dcterms:created xsi:type="dcterms:W3CDTF">2017-12-09T13:56:47Z</dcterms:created>
  <dcterms:modified xsi:type="dcterms:W3CDTF">2021-11-26T13:22:28Z</dcterms:modified>
</cp:coreProperties>
</file>