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62" r:id="rId4"/>
    <p:sldId id="263" r:id="rId5"/>
    <p:sldId id="268" r:id="rId6"/>
    <p:sldId id="257" r:id="rId7"/>
    <p:sldId id="264" r:id="rId8"/>
    <p:sldId id="265" r:id="rId9"/>
    <p:sldId id="275" r:id="rId10"/>
    <p:sldId id="267" r:id="rId11"/>
    <p:sldId id="276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78"/>
    <a:srgbClr val="00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A64BD-FCCD-41B2-8088-2B857CACF480}" v="1190" dt="2023-07-03T13:12:21.957"/>
    <p1510:client id="{5CAA63B6-58A7-4461-98C1-56BADC9556BF}" v="25" dt="2023-07-04T07:22:01.255"/>
    <p1510:client id="{A50E7A73-0177-4F15-8F1E-8A1715CB9AD6}" v="246" dt="2023-07-05T13:23:02.266"/>
    <p1510:client id="{DAE9334A-F48B-48EE-9E1E-10F99B76452A}" v="1624" dt="2023-07-04T11:17:1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2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4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2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5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538" y="178925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Franklin Gothic"/>
                <a:ea typeface="+mj-lt"/>
                <a:cs typeface="+mj-lt"/>
              </a:rPr>
              <a:t>Application of Machine Learning for Predicting Air Quality</a:t>
            </a:r>
            <a:endParaRPr lang="en-US" dirty="0" err="1">
              <a:solidFill>
                <a:schemeClr val="bg1"/>
              </a:solidFill>
              <a:latin typeface="Franklin Gothic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62EED-C011-FBE6-0C1F-78B30A912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538" y="465625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Insights from my Internship at DKRZ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528975" y="1698986"/>
            <a:ext cx="8359586" cy="264458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Shape, icon&#10;&#10;Description automatically generated">
            <a:extLst>
              <a:ext uri="{FF2B5EF4-FFF2-40B4-BE49-F238E27FC236}">
                <a16:creationId xmlns:a16="http://schemas.microsoft.com/office/drawing/2014/main" id="{B2AC394B-EE21-6084-5E5E-273226D7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11886" y="2676481"/>
            <a:ext cx="5268686" cy="30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5C21ADC-32A4-1559-FDEB-366A6BEE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78" y="1245670"/>
            <a:ext cx="847970" cy="791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0" descr="Chart&#10;&#10;Description automatically generated">
            <a:extLst>
              <a:ext uri="{FF2B5EF4-FFF2-40B4-BE49-F238E27FC236}">
                <a16:creationId xmlns:a16="http://schemas.microsoft.com/office/drawing/2014/main" id="{DEE89855-A2EA-DDAE-DA1C-616E5F200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17" y="1299595"/>
            <a:ext cx="1105319" cy="808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C24EBF8-D56F-2FA9-AB3A-9E4933845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211" y="1246856"/>
            <a:ext cx="1202174" cy="897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6ACCB781-B99F-F8AE-F258-C520B0145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55" y="7498392"/>
            <a:ext cx="9718430" cy="320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86AC2DB-0FCF-A303-E6AA-736F7A65C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554" y="1107207"/>
            <a:ext cx="9444891" cy="430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A64865-0DE1-8A5F-E8F5-0FA10A49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2" y="-86184"/>
            <a:ext cx="9144000" cy="863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Franklin Gothic"/>
                <a:cs typeface="Calibri Light"/>
              </a:rPr>
              <a:t>RandomForestRegressor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F31F1-554B-239C-9DFE-D845DEC071A1}"/>
              </a:ext>
            </a:extLst>
          </p:cNvPr>
          <p:cNvSpPr/>
          <p:nvPr/>
        </p:nvSpPr>
        <p:spPr>
          <a:xfrm>
            <a:off x="3186817" y="143179"/>
            <a:ext cx="5802482" cy="7034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8294F-51E9-E113-3108-69E44CD06FE1}"/>
              </a:ext>
            </a:extLst>
          </p:cNvPr>
          <p:cNvSpPr txBox="1"/>
          <p:nvPr/>
        </p:nvSpPr>
        <p:spPr>
          <a:xfrm>
            <a:off x="9190404" y="2586403"/>
            <a:ext cx="3333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Adding the mean value of '</a:t>
            </a:r>
            <a:r>
              <a:rPr lang="en-US" sz="1400" i="1" dirty="0" err="1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Schwefeldioxid</a:t>
            </a:r>
            <a:r>
              <a:rPr lang="en-US" sz="1400" i="1" dirty="0">
                <a:solidFill>
                  <a:srgbClr val="00F078"/>
                </a:solidFill>
                <a:latin typeface="Franklin Gothic"/>
                <a:ea typeface="STXingkai"/>
                <a:cs typeface="+mn-lt"/>
              </a:rPr>
              <a:t> </a:t>
            </a:r>
            <a:r>
              <a:rPr lang="en-US" sz="1400" dirty="0">
                <a:solidFill>
                  <a:srgbClr val="00F078"/>
                </a:solidFill>
                <a:latin typeface="Franklin Gothic"/>
                <a:ea typeface="+mn-lt"/>
                <a:cs typeface="+mn-lt"/>
              </a:rPr>
              <a:t>(µg/m3)' as a feature</a:t>
            </a:r>
            <a:endParaRPr lang="en-US" sz="1400" i="1" dirty="0">
              <a:solidFill>
                <a:srgbClr val="00F078"/>
              </a:solidFill>
              <a:latin typeface="Franklin Gothic"/>
              <a:ea typeface="STXingka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777D-6616-1AF2-3DF7-5A3ACE4332C3}"/>
              </a:ext>
            </a:extLst>
          </p:cNvPr>
          <p:cNvSpPr txBox="1"/>
          <p:nvPr/>
        </p:nvSpPr>
        <p:spPr>
          <a:xfrm>
            <a:off x="6277708" y="3962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 err="1">
                <a:solidFill>
                  <a:srgbClr val="00F078"/>
                </a:solidFill>
                <a:latin typeface="Franklin Gothic"/>
              </a:rPr>
              <a:t>RandomForestRegressor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A2A37E-B4F9-65BE-C692-C3A9A8344F72}"/>
              </a:ext>
            </a:extLst>
          </p:cNvPr>
          <p:cNvSpPr txBox="1">
            <a:spLocks/>
          </p:cNvSpPr>
          <p:nvPr/>
        </p:nvSpPr>
        <p:spPr>
          <a:xfrm>
            <a:off x="1523104" y="5224370"/>
            <a:ext cx="9144000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ourier New"/>
                <a:cs typeface="Calibri Light"/>
              </a:rPr>
              <a:t>RMSE: 1.4524267889297565</a:t>
            </a:r>
          </a:p>
        </p:txBody>
      </p:sp>
    </p:spTree>
    <p:extLst>
      <p:ext uri="{BB962C8B-B14F-4D97-AF65-F5344CB8AC3E}">
        <p14:creationId xmlns:p14="http://schemas.microsoft.com/office/powerpoint/2010/main" val="174037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9D4C129-BF28-508D-C21B-2A560ECD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554" y="2779439"/>
            <a:ext cx="2743200" cy="2569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BE2F32F-8807-75AE-7B36-06BF401F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18" y="1715780"/>
            <a:ext cx="3927789" cy="2929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76DFB6A3-1127-B219-383A-B438032FB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09" y="3106904"/>
            <a:ext cx="3616011" cy="2654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86AC2DB-0FCF-A303-E6AA-736F7A65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54" y="1085436"/>
            <a:ext cx="2891691" cy="1318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A64865-0DE1-8A5F-E8F5-0FA10A49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2" y="-86184"/>
            <a:ext cx="9144000" cy="863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Franklin Gothic"/>
                <a:cs typeface="Calibri Light"/>
              </a:rPr>
              <a:t>RandomForestRegressor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F31F1-554B-239C-9DFE-D845DEC071A1}"/>
              </a:ext>
            </a:extLst>
          </p:cNvPr>
          <p:cNvSpPr/>
          <p:nvPr/>
        </p:nvSpPr>
        <p:spPr>
          <a:xfrm>
            <a:off x="3186817" y="143179"/>
            <a:ext cx="5802482" cy="7034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A2A37E-B4F9-65BE-C692-C3A9A8344F72}"/>
              </a:ext>
            </a:extLst>
          </p:cNvPr>
          <p:cNvSpPr txBox="1">
            <a:spLocks/>
          </p:cNvSpPr>
          <p:nvPr/>
        </p:nvSpPr>
        <p:spPr>
          <a:xfrm>
            <a:off x="1513335" y="5761678"/>
            <a:ext cx="9144000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ourier New"/>
                <a:cs typeface="Calibri Light"/>
              </a:rPr>
              <a:t>RMSE: 1.4524267889297565</a:t>
            </a:r>
          </a:p>
        </p:txBody>
      </p:sp>
    </p:spTree>
    <p:extLst>
      <p:ext uri="{BB962C8B-B14F-4D97-AF65-F5344CB8AC3E}">
        <p14:creationId xmlns:p14="http://schemas.microsoft.com/office/powerpoint/2010/main" val="417981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Text, application&#10;&#10;Description automatically generated">
            <a:extLst>
              <a:ext uri="{FF2B5EF4-FFF2-40B4-BE49-F238E27FC236}">
                <a16:creationId xmlns:a16="http://schemas.microsoft.com/office/drawing/2014/main" id="{409ADFA6-3915-CD00-2B07-5F33B8D7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7103995"/>
            <a:ext cx="11193583" cy="5447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9262"/>
            <a:ext cx="9144000" cy="922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"/>
                <a:cs typeface="Calibri Light"/>
              </a:rPr>
              <a:t>Method2: 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1271436" y="2926747"/>
            <a:ext cx="9639356" cy="10010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5076A5F-5560-2197-B537-281BCF91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2369" y="434824"/>
            <a:ext cx="2743200" cy="2569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48FDDDF-145D-7088-C2D4-17F7B074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17328" y="-570220"/>
            <a:ext cx="3927789" cy="2929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DFC0DA0-ACC9-ED8F-F4AF-5E45A57E3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3306" y="1133519"/>
            <a:ext cx="3616011" cy="2654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5" descr="Text&#10;&#10;Description automatically generated">
            <a:extLst>
              <a:ext uri="{FF2B5EF4-FFF2-40B4-BE49-F238E27FC236}">
                <a16:creationId xmlns:a16="http://schemas.microsoft.com/office/drawing/2014/main" id="{EE56F3BB-8112-0F13-B545-92B3F4602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28461" y="782590"/>
            <a:ext cx="2891691" cy="1318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898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Text, application&#10;&#10;Description automatically generated">
            <a:extLst>
              <a:ext uri="{FF2B5EF4-FFF2-40B4-BE49-F238E27FC236}">
                <a16:creationId xmlns:a16="http://schemas.microsoft.com/office/drawing/2014/main" id="{B3E8EB8C-2C60-D771-C15D-5C61BC01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8" y="938494"/>
            <a:ext cx="11193583" cy="5447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A64865-0DE1-8A5F-E8F5-0FA10A49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2" y="-86184"/>
            <a:ext cx="9144000" cy="863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Franklin Gothic"/>
                <a:cs typeface="Calibri Light"/>
              </a:rPr>
              <a:t>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F31F1-554B-239C-9DFE-D845DEC071A1}"/>
              </a:ext>
            </a:extLst>
          </p:cNvPr>
          <p:cNvSpPr/>
          <p:nvPr/>
        </p:nvSpPr>
        <p:spPr>
          <a:xfrm>
            <a:off x="3186817" y="143179"/>
            <a:ext cx="5802482" cy="7034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8294F-51E9-E113-3108-69E44CD06FE1}"/>
              </a:ext>
            </a:extLst>
          </p:cNvPr>
          <p:cNvSpPr txBox="1"/>
          <p:nvPr/>
        </p:nvSpPr>
        <p:spPr>
          <a:xfrm>
            <a:off x="2947866" y="1658326"/>
            <a:ext cx="33337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Adding a validation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777D-6616-1AF2-3DF7-5A3ACE4332C3}"/>
              </a:ext>
            </a:extLst>
          </p:cNvPr>
          <p:cNvSpPr txBox="1"/>
          <p:nvPr/>
        </p:nvSpPr>
        <p:spPr>
          <a:xfrm>
            <a:off x="6033477" y="3708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</a:rPr>
              <a:t>Creating a neural network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A2A37E-B4F9-65BE-C692-C3A9A8344F72}"/>
              </a:ext>
            </a:extLst>
          </p:cNvPr>
          <p:cNvSpPr txBox="1">
            <a:spLocks/>
          </p:cNvSpPr>
          <p:nvPr/>
        </p:nvSpPr>
        <p:spPr>
          <a:xfrm>
            <a:off x="1513335" y="5966832"/>
            <a:ext cx="9144000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ourier New"/>
                <a:cs typeface="Calibri Light"/>
              </a:rPr>
              <a:t>RMSE: 1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alibri Light"/>
              </a:rPr>
              <a:t>.</a:t>
            </a:r>
            <a:r>
              <a:rPr lang="en-US" sz="2800" dirty="0">
                <a:solidFill>
                  <a:schemeClr val="bg1"/>
                </a:solidFill>
                <a:latin typeface="Courier New"/>
                <a:ea typeface="+mj-lt"/>
                <a:cs typeface="+mj-lt"/>
              </a:rPr>
              <a:t>663954955491914</a:t>
            </a:r>
            <a:endParaRPr lang="en-US" sz="280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B2883-C64B-0655-8BBA-55A23A3297EB}"/>
              </a:ext>
            </a:extLst>
          </p:cNvPr>
          <p:cNvSpPr txBox="1"/>
          <p:nvPr/>
        </p:nvSpPr>
        <p:spPr>
          <a:xfrm>
            <a:off x="5095630" y="490024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</a:rPr>
              <a:t>Compiling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3A3A7-D9F0-3F73-324B-B4EAE17FB9C8}"/>
              </a:ext>
            </a:extLst>
          </p:cNvPr>
          <p:cNvSpPr txBox="1"/>
          <p:nvPr/>
        </p:nvSpPr>
        <p:spPr>
          <a:xfrm>
            <a:off x="3366476" y="25165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</a:rPr>
              <a:t>Applying early stopping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90F1-0871-A1FA-B10F-CEAF3FBAEE51}"/>
              </a:ext>
            </a:extLst>
          </p:cNvPr>
          <p:cNvSpPr txBox="1"/>
          <p:nvPr/>
        </p:nvSpPr>
        <p:spPr>
          <a:xfrm>
            <a:off x="4724399" y="576970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</a:rPr>
              <a:t>Training model </a:t>
            </a:r>
          </a:p>
        </p:txBody>
      </p:sp>
    </p:spTree>
    <p:extLst>
      <p:ext uri="{BB962C8B-B14F-4D97-AF65-F5344CB8AC3E}">
        <p14:creationId xmlns:p14="http://schemas.microsoft.com/office/powerpoint/2010/main" val="875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CAD6956-9695-D7FF-1B77-4FBDF41A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7" y="958713"/>
            <a:ext cx="11086122" cy="5183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A64865-0DE1-8A5F-E8F5-0FA10A49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2" y="-86184"/>
            <a:ext cx="9144000" cy="863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Franklin Gothic"/>
                <a:cs typeface="Calibri Light"/>
              </a:rPr>
              <a:t>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F31F1-554B-239C-9DFE-D845DEC071A1}"/>
              </a:ext>
            </a:extLst>
          </p:cNvPr>
          <p:cNvSpPr/>
          <p:nvPr/>
        </p:nvSpPr>
        <p:spPr>
          <a:xfrm>
            <a:off x="3186817" y="143179"/>
            <a:ext cx="5802482" cy="7034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8294F-51E9-E113-3108-69E44CD06FE1}"/>
              </a:ext>
            </a:extLst>
          </p:cNvPr>
          <p:cNvSpPr txBox="1"/>
          <p:nvPr/>
        </p:nvSpPr>
        <p:spPr>
          <a:xfrm>
            <a:off x="5732097" y="1521557"/>
            <a:ext cx="33337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Adding the mean value of '</a:t>
            </a:r>
            <a:r>
              <a:rPr lang="en-US" sz="1400" i="1" dirty="0" err="1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Schwefeldioxid</a:t>
            </a:r>
            <a:r>
              <a:rPr lang="en-US" sz="1400" i="1" dirty="0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 </a:t>
            </a:r>
            <a:r>
              <a:rPr lang="en-US" sz="1400" dirty="0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(µg/m3)' as a feature</a:t>
            </a:r>
          </a:p>
          <a:p>
            <a:endParaRPr lang="en-US" sz="1400" i="1" dirty="0">
              <a:solidFill>
                <a:srgbClr val="00F078"/>
              </a:solidFill>
              <a:latin typeface="Franklin Gothic"/>
              <a:ea typeface="STXingka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777D-6616-1AF2-3DF7-5A3ACE4332C3}"/>
              </a:ext>
            </a:extLst>
          </p:cNvPr>
          <p:cNvSpPr txBox="1"/>
          <p:nvPr/>
        </p:nvSpPr>
        <p:spPr>
          <a:xfrm>
            <a:off x="6033477" y="3708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</a:rPr>
              <a:t>Changing the number of neurons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A2A37E-B4F9-65BE-C692-C3A9A8344F72}"/>
              </a:ext>
            </a:extLst>
          </p:cNvPr>
          <p:cNvSpPr txBox="1">
            <a:spLocks/>
          </p:cNvSpPr>
          <p:nvPr/>
        </p:nvSpPr>
        <p:spPr>
          <a:xfrm>
            <a:off x="1513335" y="5890632"/>
            <a:ext cx="9144000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ourier New"/>
                <a:cs typeface="Calibri Light"/>
              </a:rPr>
              <a:t>RMSE: </a:t>
            </a:r>
            <a:r>
              <a:rPr lang="en-US" sz="2800" dirty="0">
                <a:solidFill>
                  <a:schemeClr val="bg1"/>
                </a:solidFill>
                <a:latin typeface="Courier New"/>
                <a:ea typeface="+mj-lt"/>
                <a:cs typeface="+mj-lt"/>
              </a:rPr>
              <a:t>1.4924199714770645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90F1-0871-A1FA-B10F-CEAF3FBAEE51}"/>
              </a:ext>
            </a:extLst>
          </p:cNvPr>
          <p:cNvSpPr txBox="1"/>
          <p:nvPr/>
        </p:nvSpPr>
        <p:spPr>
          <a:xfrm>
            <a:off x="4802553" y="562316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</a:rPr>
              <a:t>Changing batch size to 8</a:t>
            </a:r>
          </a:p>
        </p:txBody>
      </p:sp>
    </p:spTree>
    <p:extLst>
      <p:ext uri="{BB962C8B-B14F-4D97-AF65-F5344CB8AC3E}">
        <p14:creationId xmlns:p14="http://schemas.microsoft.com/office/powerpoint/2010/main" val="228092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9262"/>
            <a:ext cx="9144000" cy="922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"/>
                <a:cs typeface="Calibri Light"/>
              </a:rPr>
              <a:t>Comparing the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1271436" y="2926747"/>
            <a:ext cx="9639356" cy="10010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7F026E7-0163-2FFA-2D1A-2A482691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9" y="7905194"/>
            <a:ext cx="11086122" cy="5183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D82924E0-7B7E-C4F1-966B-A53E9C6B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28" y="7808696"/>
            <a:ext cx="8425543" cy="5098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567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231" y="-107123"/>
            <a:ext cx="9144000" cy="92221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Franklin Gothic"/>
                <a:cs typeface="Calibri Light"/>
              </a:rPr>
              <a:t>Comparing the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3811436" y="279286"/>
            <a:ext cx="4549588" cy="5321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7F026E7-0163-2FFA-2D1A-2A482691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9" y="7905194"/>
            <a:ext cx="11086122" cy="5183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A5F503F8-228A-405C-C993-CFBE0372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42" y="1037782"/>
            <a:ext cx="8425543" cy="5098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9287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184"/>
            <a:ext cx="9144000" cy="9222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alibri Light"/>
              </a:rPr>
              <a:t>Thank You</a:t>
            </a:r>
            <a:endParaRPr lang="en-US" b="1" dirty="0">
              <a:solidFill>
                <a:schemeClr val="bg1"/>
              </a:solidFill>
              <a:latin typeface="Franklin Gothic"/>
              <a:cs typeface="Calibri Light"/>
            </a:endParaRPr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3E695038-5D03-9147-11F8-133343AF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8" y="7808696"/>
            <a:ext cx="8425543" cy="5098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163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57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"/>
                <a:ea typeface="+mj-lt"/>
                <a:cs typeface="+mj-lt"/>
              </a:rPr>
              <a:t>My Main Task during my Internship at DKRZ</a:t>
            </a:r>
            <a:endParaRPr lang="en-US" b="1" dirty="0">
              <a:solidFill>
                <a:schemeClr val="bg1"/>
              </a:solidFill>
              <a:latin typeface="Franklin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1916206" y="2330824"/>
            <a:ext cx="8359586" cy="201705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6C86A1-B0D6-9A13-1D3A-3212EAEEB976}"/>
              </a:ext>
            </a:extLst>
          </p:cNvPr>
          <p:cNvSpPr/>
          <p:nvPr/>
        </p:nvSpPr>
        <p:spPr>
          <a:xfrm>
            <a:off x="-2803" y="-5602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8941" y="506041"/>
            <a:ext cx="4045323" cy="77395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ranklin Gothic"/>
                <a:ea typeface="+mj-lt"/>
                <a:cs typeface="+mj-lt"/>
              </a:rPr>
              <a:t>My Main Task during my Internship at DKRZ</a:t>
            </a:r>
            <a:endParaRPr lang="en-US" sz="2400" b="1" dirty="0">
              <a:solidFill>
                <a:schemeClr val="bg1"/>
              </a:solidFill>
              <a:latin typeface="Franklin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4280647" y="392205"/>
            <a:ext cx="3619498" cy="9973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306A1-FA11-C9C1-7C37-FBBC599FE864}"/>
              </a:ext>
            </a:extLst>
          </p:cNvPr>
          <p:cNvSpPr txBox="1"/>
          <p:nvPr/>
        </p:nvSpPr>
        <p:spPr>
          <a:xfrm>
            <a:off x="2658596" y="2375647"/>
            <a:ext cx="68916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Getting familiar with ML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Learning about different ML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8B17C-73E0-2EE1-B129-A92376F071E7}"/>
              </a:ext>
            </a:extLst>
          </p:cNvPr>
          <p:cNvSpPr txBox="1"/>
          <p:nvPr/>
        </p:nvSpPr>
        <p:spPr>
          <a:xfrm>
            <a:off x="2647389" y="3798794"/>
            <a:ext cx="68916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Writing a code predicting air quality using a weather dataset provided by a weather station in Billwerder</a:t>
            </a:r>
          </a:p>
        </p:txBody>
      </p:sp>
    </p:spTree>
    <p:extLst>
      <p:ext uri="{BB962C8B-B14F-4D97-AF65-F5344CB8AC3E}">
        <p14:creationId xmlns:p14="http://schemas.microsoft.com/office/powerpoint/2010/main" val="105109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695291-8AE1-6ECD-BD12-7B1F7D8AD8AC}"/>
              </a:ext>
            </a:extLst>
          </p:cNvPr>
          <p:cNvSpPr/>
          <p:nvPr/>
        </p:nvSpPr>
        <p:spPr>
          <a:xfrm>
            <a:off x="-2803" y="-5602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9" descr="Map&#10;&#10;Description automatically generated">
            <a:extLst>
              <a:ext uri="{FF2B5EF4-FFF2-40B4-BE49-F238E27FC236}">
                <a16:creationId xmlns:a16="http://schemas.microsoft.com/office/drawing/2014/main" id="{DA8726FB-AAE5-AF45-41BF-33D35BC8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30" y="825970"/>
            <a:ext cx="8996081" cy="5695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8941" y="506041"/>
            <a:ext cx="4045323" cy="77395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ranklin Gothic"/>
                <a:ea typeface="+mj-lt"/>
                <a:cs typeface="+mj-lt"/>
              </a:rPr>
              <a:t>My Main Task during my Internship at DKRZ</a:t>
            </a:r>
            <a:endParaRPr lang="en-US" sz="2400" b="1" dirty="0">
              <a:solidFill>
                <a:schemeClr val="bg1"/>
              </a:solidFill>
              <a:latin typeface="Franklin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4280647" y="392205"/>
            <a:ext cx="3619498" cy="9973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8B17C-73E0-2EE1-B129-A92376F071E7}"/>
              </a:ext>
            </a:extLst>
          </p:cNvPr>
          <p:cNvSpPr txBox="1"/>
          <p:nvPr/>
        </p:nvSpPr>
        <p:spPr>
          <a:xfrm>
            <a:off x="451036" y="2829341"/>
            <a:ext cx="689161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Input Features: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temperature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wind direction + speed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humidity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air pressure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(mean value of y)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 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C039016F-58AF-8339-4A00-A9CAD9500E35}"/>
              </a:ext>
            </a:extLst>
          </p:cNvPr>
          <p:cNvSpPr/>
          <p:nvPr/>
        </p:nvSpPr>
        <p:spPr>
          <a:xfrm>
            <a:off x="9972010" y="4141818"/>
            <a:ext cx="336888" cy="34720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60053-E097-2A82-EF5E-419258F26994}"/>
              </a:ext>
            </a:extLst>
          </p:cNvPr>
          <p:cNvSpPr txBox="1"/>
          <p:nvPr/>
        </p:nvSpPr>
        <p:spPr>
          <a:xfrm>
            <a:off x="451036" y="1389530"/>
            <a:ext cx="68916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Writing a code predicting air quality using a weather dataset provided by a weather station in Billwerder</a:t>
            </a:r>
          </a:p>
        </p:txBody>
      </p:sp>
    </p:spTree>
    <p:extLst>
      <p:ext uri="{BB962C8B-B14F-4D97-AF65-F5344CB8AC3E}">
        <p14:creationId xmlns:p14="http://schemas.microsoft.com/office/powerpoint/2010/main" val="298753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695291-8AE1-6ECD-BD12-7B1F7D8AD8AC}"/>
              </a:ext>
            </a:extLst>
          </p:cNvPr>
          <p:cNvSpPr/>
          <p:nvPr/>
        </p:nvSpPr>
        <p:spPr>
          <a:xfrm>
            <a:off x="-2803" y="-5602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9" descr="Map&#10;&#10;Description automatically generated">
            <a:extLst>
              <a:ext uri="{FF2B5EF4-FFF2-40B4-BE49-F238E27FC236}">
                <a16:creationId xmlns:a16="http://schemas.microsoft.com/office/drawing/2014/main" id="{DA8726FB-AAE5-AF45-41BF-33D35BC8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30" y="825970"/>
            <a:ext cx="8996081" cy="5695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34439-3ACB-C882-50E8-18E204EE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8941" y="506041"/>
            <a:ext cx="4045323" cy="77395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ranklin Gothic"/>
                <a:ea typeface="+mj-lt"/>
                <a:cs typeface="+mj-lt"/>
              </a:rPr>
              <a:t>My Main Task during my Internship at DKRZ</a:t>
            </a:r>
            <a:endParaRPr lang="en-US" sz="2400" b="1" dirty="0">
              <a:solidFill>
                <a:schemeClr val="bg1"/>
              </a:solidFill>
              <a:latin typeface="Franklin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9D85-C9AF-6705-D0A3-2845139E4979}"/>
              </a:ext>
            </a:extLst>
          </p:cNvPr>
          <p:cNvSpPr/>
          <p:nvPr/>
        </p:nvSpPr>
        <p:spPr>
          <a:xfrm>
            <a:off x="4280647" y="392205"/>
            <a:ext cx="3619498" cy="9973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8B17C-73E0-2EE1-B129-A92376F071E7}"/>
              </a:ext>
            </a:extLst>
          </p:cNvPr>
          <p:cNvSpPr txBox="1"/>
          <p:nvPr/>
        </p:nvSpPr>
        <p:spPr>
          <a:xfrm>
            <a:off x="451036" y="2829341"/>
            <a:ext cx="689161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Output: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particulate matter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sulfur dioxide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nitrogen dioxide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nitrogen monoxide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 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C039016F-58AF-8339-4A00-A9CAD9500E35}"/>
              </a:ext>
            </a:extLst>
          </p:cNvPr>
          <p:cNvSpPr/>
          <p:nvPr/>
        </p:nvSpPr>
        <p:spPr>
          <a:xfrm>
            <a:off x="9972010" y="4141818"/>
            <a:ext cx="336888" cy="34720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60053-E097-2A82-EF5E-419258F26994}"/>
              </a:ext>
            </a:extLst>
          </p:cNvPr>
          <p:cNvSpPr txBox="1"/>
          <p:nvPr/>
        </p:nvSpPr>
        <p:spPr>
          <a:xfrm>
            <a:off x="451036" y="1389530"/>
            <a:ext cx="68916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Writing a code predicting air quality using a weather dataset provided by a weather station in Billwerder</a:t>
            </a:r>
          </a:p>
        </p:txBody>
      </p:sp>
    </p:spTree>
    <p:extLst>
      <p:ext uri="{BB962C8B-B14F-4D97-AF65-F5344CB8AC3E}">
        <p14:creationId xmlns:p14="http://schemas.microsoft.com/office/powerpoint/2010/main" val="94277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8938F5-2000-904B-53F3-C9492B5569AA}"/>
              </a:ext>
            </a:extLst>
          </p:cNvPr>
          <p:cNvSpPr/>
          <p:nvPr/>
        </p:nvSpPr>
        <p:spPr>
          <a:xfrm>
            <a:off x="-3331" y="4635311"/>
            <a:ext cx="12336162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A9E6E78-3405-7C1C-37C0-E2AF6F98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41" y="801556"/>
            <a:ext cx="3191436" cy="1288005"/>
          </a:xfrm>
          <a:prstGeom prst="rect">
            <a:avLst/>
          </a:prstGeom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6159EE6-CF1F-5196-2AD4-9D4B8D0C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2" y="651265"/>
            <a:ext cx="2967317" cy="3415149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19A23DE0-1E69-513E-9B90-ADE0EEAEC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399" y="505476"/>
            <a:ext cx="2250141" cy="1207815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08246E31-49C3-5779-2701-8CA120510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842" y="2990812"/>
            <a:ext cx="2743200" cy="786729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8514FED1-B75D-5165-4415-72E27CBCA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1" y="2160255"/>
            <a:ext cx="2743200" cy="1753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11556-A8AC-1175-79EF-B1D5F773291E}"/>
              </a:ext>
            </a:extLst>
          </p:cNvPr>
          <p:cNvSpPr txBox="1"/>
          <p:nvPr/>
        </p:nvSpPr>
        <p:spPr>
          <a:xfrm>
            <a:off x="1582830" y="5300383"/>
            <a:ext cx="90319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urier New"/>
                <a:cs typeface="Courier New"/>
              </a:rPr>
              <a:t>Getting used to </a:t>
            </a:r>
            <a:r>
              <a:rPr lang="en-US" sz="3200" dirty="0" err="1">
                <a:solidFill>
                  <a:schemeClr val="bg1"/>
                </a:solidFill>
                <a:latin typeface="Courier New"/>
                <a:cs typeface="Courier New"/>
              </a:rPr>
              <a:t>jupyter</a:t>
            </a:r>
            <a:r>
              <a:rPr lang="en-US" sz="3200" dirty="0">
                <a:solidFill>
                  <a:schemeClr val="bg1"/>
                </a:solidFill>
                <a:latin typeface="Courier New"/>
                <a:cs typeface="Courier New"/>
              </a:rPr>
              <a:t> lab and various libraries associated with ML</a:t>
            </a:r>
          </a:p>
        </p:txBody>
      </p:sp>
    </p:spTree>
    <p:extLst>
      <p:ext uri="{BB962C8B-B14F-4D97-AF65-F5344CB8AC3E}">
        <p14:creationId xmlns:p14="http://schemas.microsoft.com/office/powerpoint/2010/main" val="292497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639885-12A9-E124-A573-74E4B0BD6D73}"/>
              </a:ext>
            </a:extLst>
          </p:cNvPr>
          <p:cNvSpPr/>
          <p:nvPr/>
        </p:nvSpPr>
        <p:spPr>
          <a:xfrm>
            <a:off x="-3331" y="-5602"/>
            <a:ext cx="12192000" cy="71566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A64865-0DE1-8A5F-E8F5-0FA10A49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748" y="2995861"/>
            <a:ext cx="9144000" cy="863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"/>
                <a:cs typeface="Calibri Light"/>
              </a:rPr>
              <a:t>Method1: Decision Trees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F31F1-554B-239C-9DFE-D845DEC071A1}"/>
              </a:ext>
            </a:extLst>
          </p:cNvPr>
          <p:cNvSpPr/>
          <p:nvPr/>
        </p:nvSpPr>
        <p:spPr>
          <a:xfrm>
            <a:off x="2111569" y="2913530"/>
            <a:ext cx="7967381" cy="101973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FC6ED7D-3F90-5FC1-0434-25D7494F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3" y="7355933"/>
            <a:ext cx="11701583" cy="3507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46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F165A14-B09F-F785-BB87-0BC4B30E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2" y="1574781"/>
            <a:ext cx="11701583" cy="3507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A64865-0DE1-8A5F-E8F5-0FA10A49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2" y="-86184"/>
            <a:ext cx="9144000" cy="863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Franklin Gothic"/>
                <a:cs typeface="Calibri Light"/>
              </a:rPr>
              <a:t>DecisionTreeClassifier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F31F1-554B-239C-9DFE-D845DEC071A1}"/>
              </a:ext>
            </a:extLst>
          </p:cNvPr>
          <p:cNvSpPr/>
          <p:nvPr/>
        </p:nvSpPr>
        <p:spPr>
          <a:xfrm>
            <a:off x="3352894" y="133409"/>
            <a:ext cx="5480098" cy="7034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8294F-51E9-E113-3108-69E44CD06FE1}"/>
              </a:ext>
            </a:extLst>
          </p:cNvPr>
          <p:cNvSpPr txBox="1"/>
          <p:nvPr/>
        </p:nvSpPr>
        <p:spPr>
          <a:xfrm>
            <a:off x="2410557" y="2791557"/>
            <a:ext cx="38319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00F078"/>
                </a:solidFill>
                <a:latin typeface="Franklin Gothic"/>
                <a:ea typeface="STXingkai"/>
                <a:cs typeface="Calibri"/>
              </a:rPr>
              <a:t> Splitting data into train (2012-2019) and test (2020-2023) sets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777D-6616-1AF2-3DF7-5A3ACE4332C3}"/>
              </a:ext>
            </a:extLst>
          </p:cNvPr>
          <p:cNvSpPr txBox="1"/>
          <p:nvPr/>
        </p:nvSpPr>
        <p:spPr>
          <a:xfrm>
            <a:off x="2556748" y="412959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 err="1">
                <a:solidFill>
                  <a:srgbClr val="00F078"/>
                </a:solidFill>
                <a:latin typeface="Franklin Gothic"/>
              </a:rPr>
              <a:t>DicisionTreeClassifier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A2A37E-B4F9-65BE-C692-C3A9A8344F72}"/>
              </a:ext>
            </a:extLst>
          </p:cNvPr>
          <p:cNvSpPr txBox="1">
            <a:spLocks/>
          </p:cNvSpPr>
          <p:nvPr/>
        </p:nvSpPr>
        <p:spPr>
          <a:xfrm>
            <a:off x="1523104" y="5224370"/>
            <a:ext cx="9144000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ourier New"/>
                <a:cs typeface="Calibri Light"/>
              </a:rPr>
              <a:t>RMSE: 2.834565109199076</a:t>
            </a:r>
          </a:p>
        </p:txBody>
      </p:sp>
      <p:pic>
        <p:nvPicPr>
          <p:cNvPr id="6" name="Picture 9" descr="Text&#10;&#10;Description automatically generated">
            <a:extLst>
              <a:ext uri="{FF2B5EF4-FFF2-40B4-BE49-F238E27FC236}">
                <a16:creationId xmlns:a16="http://schemas.microsoft.com/office/drawing/2014/main" id="{7B2D98DF-DC84-347E-0744-B30BACD4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55" y="7498392"/>
            <a:ext cx="9718430" cy="320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420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F165A14-B09F-F785-BB87-0BC4B30E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3" y="7092164"/>
            <a:ext cx="11701583" cy="3507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3CA7D524-D07B-30A6-5E78-F386C9B9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85" y="1509853"/>
            <a:ext cx="9718430" cy="320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A64865-0DE1-8A5F-E8F5-0FA10A49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2" y="-86184"/>
            <a:ext cx="9144000" cy="863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Franklin Gothic"/>
                <a:cs typeface="Calibri Light"/>
              </a:rPr>
              <a:t>RandomForestRegressor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F31F1-554B-239C-9DFE-D845DEC071A1}"/>
              </a:ext>
            </a:extLst>
          </p:cNvPr>
          <p:cNvSpPr/>
          <p:nvPr/>
        </p:nvSpPr>
        <p:spPr>
          <a:xfrm>
            <a:off x="3186817" y="143179"/>
            <a:ext cx="5802482" cy="7034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A2A37E-B4F9-65BE-C692-C3A9A8344F72}"/>
              </a:ext>
            </a:extLst>
          </p:cNvPr>
          <p:cNvSpPr txBox="1">
            <a:spLocks/>
          </p:cNvSpPr>
          <p:nvPr/>
        </p:nvSpPr>
        <p:spPr>
          <a:xfrm>
            <a:off x="1523104" y="5224370"/>
            <a:ext cx="9144000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ourier New"/>
                <a:cs typeface="Calibri Light"/>
              </a:rPr>
              <a:t>RMSE: 1.8105376832083033</a:t>
            </a:r>
          </a:p>
        </p:txBody>
      </p:sp>
      <p:pic>
        <p:nvPicPr>
          <p:cNvPr id="17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9E6C5B2-1D26-397D-9ED9-406CBFB6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56" y="7207805"/>
            <a:ext cx="847970" cy="791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0" descr="Chart&#10;&#10;Description automatically generated">
            <a:extLst>
              <a:ext uri="{FF2B5EF4-FFF2-40B4-BE49-F238E27FC236}">
                <a16:creationId xmlns:a16="http://schemas.microsoft.com/office/drawing/2014/main" id="{D740CF98-50EE-BA9E-EEF1-975157D5C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698" y="7261730"/>
            <a:ext cx="1105319" cy="808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ECCE2DF-D026-B8A2-BA9E-9A58C63B2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589" y="7208991"/>
            <a:ext cx="1202174" cy="897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5" descr="Text&#10;&#10;Description automatically generated">
            <a:extLst>
              <a:ext uri="{FF2B5EF4-FFF2-40B4-BE49-F238E27FC236}">
                <a16:creationId xmlns:a16="http://schemas.microsoft.com/office/drawing/2014/main" id="{A708023B-E6C5-019A-8CEB-828D7A9EA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932" y="7069342"/>
            <a:ext cx="9444891" cy="430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820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Application of Machine Learning for Predicting Air Quality</vt:lpstr>
      <vt:lpstr>My Main Task during my Internship at DKRZ</vt:lpstr>
      <vt:lpstr>My Main Task during my Internship at DKRZ</vt:lpstr>
      <vt:lpstr>My Main Task during my Internship at DKRZ</vt:lpstr>
      <vt:lpstr>My Main Task during my Internship at DKRZ</vt:lpstr>
      <vt:lpstr>PowerPoint Presentation</vt:lpstr>
      <vt:lpstr>Method1: Decision Trees</vt:lpstr>
      <vt:lpstr>DecisionTreeClassifier</vt:lpstr>
      <vt:lpstr>RandomForestRegressor</vt:lpstr>
      <vt:lpstr>RandomForestRegressor</vt:lpstr>
      <vt:lpstr>RandomForestRegressor</vt:lpstr>
      <vt:lpstr>Method2: Neural Networks</vt:lpstr>
      <vt:lpstr>Neural Network</vt:lpstr>
      <vt:lpstr>Neural Network</vt:lpstr>
      <vt:lpstr>Comparing the Methods</vt:lpstr>
      <vt:lpstr>Comparing the Methods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880</cp:revision>
  <dcterms:created xsi:type="dcterms:W3CDTF">2023-07-03T08:42:17Z</dcterms:created>
  <dcterms:modified xsi:type="dcterms:W3CDTF">2023-07-05T13:33:41Z</dcterms:modified>
</cp:coreProperties>
</file>