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17"/>
  </p:notesMasterIdLst>
  <p:sldIdLst>
    <p:sldId id="274" r:id="rId2"/>
    <p:sldId id="258" r:id="rId3"/>
    <p:sldId id="283" r:id="rId4"/>
    <p:sldId id="287" r:id="rId5"/>
    <p:sldId id="289" r:id="rId6"/>
    <p:sldId id="290" r:id="rId7"/>
    <p:sldId id="285" r:id="rId8"/>
    <p:sldId id="291" r:id="rId9"/>
    <p:sldId id="299" r:id="rId10"/>
    <p:sldId id="292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ms00" initials="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7" autoAdjust="0"/>
    <p:restoredTop sz="86263" autoAdjust="0"/>
  </p:normalViewPr>
  <p:slideViewPr>
    <p:cSldViewPr snapToGrid="0">
      <p:cViewPr varScale="1">
        <p:scale>
          <a:sx n="99" d="100"/>
          <a:sy n="99" d="100"/>
        </p:scale>
        <p:origin x="834" y="84"/>
      </p:cViewPr>
      <p:guideLst>
        <p:guide orient="horz" pos="2153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8DDD975-1D1B-4306-A12E-FDA78FC8FC5F}" type="datetime1">
              <a:rPr lang="ko-KR" altLang="en-US"/>
              <a:pPr lvl="0">
                <a:defRPr/>
              </a:pPr>
              <a:t>2024-01-12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E04E2D8-82CD-4CD4-96BD-28A78FDFB25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발표자 김민성입니다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발표 시작하겠습니다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발표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E04E2D8-82CD-4CD4-96BD-28A78FDFB25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스케일에 불변한 지역 특징입니다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381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매칭 시에는 추출한 기술자들의 거리를 계산하고 거리가 </a:t>
            </a:r>
            <a:r>
              <a:rPr lang="ko-KR" altLang="en-US" dirty="0" err="1" smtClean="0"/>
              <a:t>임계값보다</a:t>
            </a:r>
            <a:r>
              <a:rPr lang="ko-KR" altLang="en-US" dirty="0" smtClean="0"/>
              <a:t> 작은 쌍을 취하는 방식으로 이루어진다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smtClean="0"/>
              <a:t>이때 거리 </a:t>
            </a:r>
            <a:r>
              <a:rPr lang="ko-KR" altLang="en-US" dirty="0" err="1" smtClean="0"/>
              <a:t>계싼시에는</a:t>
            </a:r>
            <a:r>
              <a:rPr lang="ko-KR" altLang="en-US" dirty="0" smtClean="0"/>
              <a:t> 아래 보이는 식처럼 </a:t>
            </a:r>
            <a:r>
              <a:rPr lang="ko-KR" altLang="en-US" dirty="0" err="1" smtClean="0"/>
              <a:t>유클리디안</a:t>
            </a:r>
            <a:r>
              <a:rPr lang="ko-KR" altLang="en-US" dirty="0" smtClean="0"/>
              <a:t> 거리를 계산하게 되는데 이때 </a:t>
            </a:r>
            <a:r>
              <a:rPr lang="en-US" altLang="ko-KR" dirty="0" smtClean="0"/>
              <a:t>d</a:t>
            </a:r>
            <a:r>
              <a:rPr lang="ko-KR" altLang="en-US" dirty="0" smtClean="0"/>
              <a:t>값은 기술자의 차원으로 논문에 따르면 보통 </a:t>
            </a:r>
            <a:r>
              <a:rPr lang="ko-KR" altLang="en-US" dirty="0" err="1" smtClean="0"/>
              <a:t>기술자마다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차원을 가지게 </a:t>
            </a:r>
            <a:r>
              <a:rPr lang="ko-KR" altLang="en-US" dirty="0" err="1" smtClean="0"/>
              <a:t>될것이다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smtClean="0"/>
              <a:t>그리고 매칭 전략은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정도로 나뉘는데 먼저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첫번째 전략은 방금 설명한대로 </a:t>
            </a:r>
            <a:r>
              <a:rPr lang="ko-KR" altLang="en-US" baseline="0" dirty="0" err="1" smtClean="0"/>
              <a:t>임계값보다</a:t>
            </a:r>
            <a:r>
              <a:rPr lang="ko-KR" altLang="en-US" baseline="0" dirty="0" smtClean="0"/>
              <a:t> 작은 경우 쌍을 취하는 방식인데 검은색 점 </a:t>
            </a:r>
            <a:r>
              <a:rPr lang="en-US" altLang="ko-KR" baseline="0" dirty="0" err="1" smtClean="0"/>
              <a:t>a,b</a:t>
            </a:r>
            <a:r>
              <a:rPr lang="ko-KR" altLang="en-US" baseline="0" dirty="0" smtClean="0"/>
              <a:t> 두개를 보면 매칭 되어야할 쌍이지만 </a:t>
            </a:r>
            <a:r>
              <a:rPr lang="ko-KR" altLang="en-US" baseline="0" dirty="0" err="1" smtClean="0"/>
              <a:t>임계값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</a:t>
            </a:r>
            <a:r>
              <a:rPr lang="ko-KR" altLang="en-US" baseline="0" dirty="0" smtClean="0"/>
              <a:t>안에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가 포함되지 않았기에 매칭 되지 못하는 결과를 볼 수 있다</a:t>
            </a:r>
            <a:r>
              <a:rPr lang="en-US" altLang="ko-KR" baseline="0" dirty="0" smtClean="0"/>
              <a:t>. </a:t>
            </a:r>
          </a:p>
          <a:p>
            <a:pPr lvl="0">
              <a:defRPr/>
            </a:pPr>
            <a:r>
              <a:rPr lang="ko-KR" altLang="en-US" baseline="0" dirty="0" smtClean="0"/>
              <a:t>그렇기때문에 다음 전략으로는 가장 가까운 점이 </a:t>
            </a:r>
            <a:r>
              <a:rPr lang="ko-KR" altLang="en-US" baseline="0" dirty="0" err="1" smtClean="0"/>
              <a:t>임계값이</a:t>
            </a:r>
            <a:r>
              <a:rPr lang="ko-KR" altLang="en-US" baseline="0" dirty="0" smtClean="0"/>
              <a:t> 되는 방식이다</a:t>
            </a:r>
            <a:r>
              <a:rPr lang="en-US" altLang="ko-KR" baseline="0" dirty="0" smtClean="0"/>
              <a:t>. </a:t>
            </a:r>
          </a:p>
          <a:p>
            <a:pPr lvl="0">
              <a:defRPr/>
            </a:pPr>
            <a:r>
              <a:rPr lang="ko-KR" altLang="en-US" baseline="0" dirty="0" smtClean="0"/>
              <a:t>그렇다면 아까와는 달리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b </a:t>
            </a:r>
            <a:r>
              <a:rPr lang="ko-KR" altLang="en-US" baseline="0" dirty="0" err="1" smtClean="0"/>
              <a:t>두점을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보았을때는</a:t>
            </a:r>
            <a:r>
              <a:rPr lang="ko-KR" altLang="en-US" baseline="0" dirty="0" smtClean="0"/>
              <a:t> 쌍을 </a:t>
            </a:r>
            <a:r>
              <a:rPr lang="ko-KR" altLang="en-US" baseline="0" dirty="0" err="1" smtClean="0"/>
              <a:t>이룬모습을</a:t>
            </a:r>
            <a:r>
              <a:rPr lang="ko-KR" altLang="en-US" baseline="0" dirty="0" smtClean="0"/>
              <a:t> 볼 수 있다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하지만 오른쪽의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d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매칭되어야할</a:t>
            </a:r>
            <a:r>
              <a:rPr lang="ko-KR" altLang="en-US" baseline="0" dirty="0" smtClean="0"/>
              <a:t> 쌍이 아님에도 매칭되는 모습을 확인할 수 있기에 단점이 존재한다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endParaRPr lang="en-US" altLang="ko-KR" baseline="0" dirty="0" smtClean="0"/>
          </a:p>
          <a:p>
            <a:pPr lvl="0">
              <a:defRPr/>
            </a:pPr>
            <a:r>
              <a:rPr lang="ko-KR" altLang="en-US" baseline="0" dirty="0" smtClean="0"/>
              <a:t>그렇기에 마지막 전략으로 첫번째와 두번째로 가까운 점의 비율을 통해서 </a:t>
            </a:r>
            <a:r>
              <a:rPr lang="ko-KR" altLang="en-US" baseline="0" dirty="0" err="1" smtClean="0"/>
              <a:t>임계값</a:t>
            </a:r>
            <a:r>
              <a:rPr lang="ko-KR" altLang="en-US" baseline="0" dirty="0" smtClean="0"/>
              <a:t> 이하일 경우에 쌍을 이루는 방식이다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이 방식을 사용한다면 위의 단점인 상황에서도 잘 동작하는 모습을 확인할 수 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99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40,000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키포인트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데이터베이스를 사용하여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실선은 올바른 매치에 대한 이 비율의 확률 밀도 함수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(PDF)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보여주고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점선은 잘못된 매치에 대한 것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올바른 매치와 잘못된 매치의 확률 밀도 함수는 각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키포인트의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가장 가까운 이웃과 두 번째로 가까운 이웃의 비율 측면에서 보여집니다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가까운 이웃이 올바른 매치였던 매치들은 잘못된 매치들보다 훨씬 낮은 비율에서 중심을 이루는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PDF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가집니다</a:t>
            </a:r>
          </a:p>
          <a:p>
            <a:pPr lvl="0">
              <a:defRPr/>
            </a:pP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그래서 논문에서는 </a:t>
            </a:r>
            <a:r>
              <a:rPr lang="en-US" altLang="ko-KR" baseline="0" dirty="0" smtClean="0"/>
              <a:t>0.8</a:t>
            </a:r>
            <a:r>
              <a:rPr lang="ko-KR" altLang="en-US" baseline="0" dirty="0" smtClean="0"/>
              <a:t>보다 큰 경우는 모두 제거를 해 주었다고 한다</a:t>
            </a:r>
            <a:r>
              <a:rPr lang="en-US" altLang="ko-KR" baseline="0" dirty="0" smtClean="0"/>
              <a:t>.</a:t>
            </a:r>
            <a:br>
              <a:rPr lang="en-US" altLang="ko-KR" baseline="0" dirty="0" smtClean="0"/>
            </a:b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368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이진 </a:t>
            </a:r>
            <a:r>
              <a:rPr lang="ko-KR" altLang="en-US" baseline="0" dirty="0" err="1" smtClean="0"/>
              <a:t>탐색트리는</a:t>
            </a:r>
            <a:r>
              <a:rPr lang="ko-KR" altLang="en-US" baseline="0" dirty="0" smtClean="0"/>
              <a:t> 단순한 값 하나를 비교하기에 </a:t>
            </a:r>
            <a:r>
              <a:rPr lang="ko-KR" altLang="en-US" baseline="0" dirty="0" err="1" smtClean="0"/>
              <a:t>특징벡터와</a:t>
            </a:r>
            <a:r>
              <a:rPr lang="ko-KR" altLang="en-US" baseline="0" dirty="0" smtClean="0"/>
              <a:t> 같이 여러 값으로 구성되어 있는 경우 적합하지 않다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그렇기때문에 다 차원에 적합한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K-Dimensional Tree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트리를 사용해야한다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572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99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93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SIFT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앞서 스케일에 대해 불변한 특징을 검출함으로써 </a:t>
            </a:r>
            <a:r>
              <a:rPr lang="ko-KR" altLang="en-US" dirty="0" err="1" smtClean="0"/>
              <a:t>특징점의</a:t>
            </a:r>
            <a:r>
              <a:rPr lang="ko-KR" altLang="en-US" dirty="0" smtClean="0"/>
              <a:t> 위치와 스케일 정보를 알 수 있었다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smtClean="0"/>
              <a:t>하지만 스케일에 불변한 특징은 크기가 다른 물체에서 같은 </a:t>
            </a:r>
            <a:r>
              <a:rPr lang="ko-KR" altLang="en-US" dirty="0" err="1" smtClean="0"/>
              <a:t>특징점을</a:t>
            </a:r>
            <a:r>
              <a:rPr lang="ko-KR" altLang="en-US" dirty="0" smtClean="0"/>
              <a:t> 검출할 수 있을지는 모르나</a:t>
            </a: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회전된 물체나 밝기 차이가 나는 물체가 있다면 문제가 발생할 수 있기때문에 이동이나 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스케일에 불변한 기술자가 필요하다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baseline="0" dirty="0" smtClean="0"/>
          </a:p>
          <a:p>
            <a:pPr lvl="0">
              <a:defRPr/>
            </a:pPr>
            <a:r>
              <a:rPr lang="ko-KR" altLang="en-US" dirty="0" smtClean="0"/>
              <a:t>그렇기에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번에서</a:t>
            </a:r>
            <a:r>
              <a:rPr lang="ko-KR" altLang="en-US" dirty="0" smtClean="0"/>
              <a:t> 방향과 크기를 구함으로써 회전과 조명에 불변한 기술자를 검출하는 방식에 대해서 </a:t>
            </a:r>
            <a:r>
              <a:rPr lang="ko-KR" altLang="en-US" dirty="0" err="1" smtClean="0"/>
              <a:t>발표해보려한다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80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먼저 회전에 대한 불변성을 만족하기 위해서는 방향을 얻을 수 있어야 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smtClean="0"/>
              <a:t>방향을 구하기 위해서 정보가 풍부한</a:t>
            </a:r>
            <a:r>
              <a:rPr lang="ko-KR" altLang="en-US" baseline="0" dirty="0" smtClean="0"/>
              <a:t> 지역 이미지 속성을 통해 방향을 구할 것이다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우리는 지난 시간에 </a:t>
            </a:r>
            <a:r>
              <a:rPr lang="ko-KR" altLang="en-US" baseline="0" dirty="0" err="1" smtClean="0"/>
              <a:t>특징점을</a:t>
            </a:r>
            <a:r>
              <a:rPr lang="ko-KR" altLang="en-US" baseline="0" dirty="0" smtClean="0"/>
              <a:t> 구하면서 </a:t>
            </a:r>
            <a:r>
              <a:rPr lang="ko-KR" altLang="en-US" baseline="0" dirty="0" err="1" smtClean="0"/>
              <a:t>특징점의</a:t>
            </a:r>
            <a:r>
              <a:rPr lang="ko-KR" altLang="en-US" baseline="0" dirty="0" smtClean="0"/>
              <a:t> 위치와 스케일을 </a:t>
            </a:r>
            <a:r>
              <a:rPr lang="ko-KR" altLang="en-US" baseline="0" dirty="0" err="1" smtClean="0"/>
              <a:t>알게되었다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그렇기에 옥타브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이미지내의</a:t>
            </a:r>
            <a:r>
              <a:rPr lang="ko-KR" altLang="en-US" baseline="0" dirty="0" smtClean="0"/>
              <a:t> 비슷한 스케일의 이미지를 선택하여 동일한 위치에서 방향을 구한다면 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ko-KR" altLang="en-US" baseline="0" dirty="0" smtClean="0"/>
              <a:t>비슷한 스케일에서 방향을 구하는 것이기에 크기에 불변한 특성을 만족하는 회전 불변성을 구할 수 있을 것이다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28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그래서 </a:t>
            </a:r>
            <a:r>
              <a:rPr lang="ko-KR" altLang="en-US" dirty="0" err="1" smtClean="0"/>
              <a:t>특징점의</a:t>
            </a:r>
            <a:r>
              <a:rPr lang="ko-KR" altLang="en-US" dirty="0" smtClean="0"/>
              <a:t> 스케일과 가까운 스케일의 </a:t>
            </a:r>
            <a:r>
              <a:rPr lang="ko-KR" altLang="en-US" dirty="0" err="1" smtClean="0"/>
              <a:t>가우시안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스무딩된</a:t>
            </a:r>
            <a:r>
              <a:rPr lang="ko-KR" altLang="en-US" dirty="0" smtClean="0"/>
              <a:t> 이미지에서 </a:t>
            </a:r>
            <a:r>
              <a:rPr lang="ko-KR" altLang="en-US" dirty="0" err="1" smtClean="0"/>
              <a:t>픽셀차이를</a:t>
            </a:r>
            <a:r>
              <a:rPr lang="ko-KR" altLang="en-US" dirty="0" smtClean="0"/>
              <a:t> 이용하여 크기와 방향이 계산할 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04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정리해서 설명한다면 </a:t>
            </a:r>
            <a:r>
              <a:rPr lang="ko-KR" altLang="en-US" dirty="0" err="1" smtClean="0"/>
              <a:t>특징점의</a:t>
            </a:r>
            <a:r>
              <a:rPr lang="ko-KR" altLang="en-US" dirty="0" smtClean="0"/>
              <a:t> 스케일과 가장 가까운 스케일의 </a:t>
            </a:r>
            <a:r>
              <a:rPr lang="ko-KR" altLang="en-US" dirty="0" err="1" smtClean="0"/>
              <a:t>가우시안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스무딩</a:t>
            </a:r>
            <a:r>
              <a:rPr lang="ko-KR" altLang="en-US" dirty="0" smtClean="0"/>
              <a:t> 이미지를 선택해서 동일한 지점에서 방향을 </a:t>
            </a:r>
            <a:r>
              <a:rPr lang="ko-KR" altLang="en-US" dirty="0" err="1" smtClean="0"/>
              <a:t>구하게됩니다</a:t>
            </a:r>
            <a:r>
              <a:rPr lang="en-US" altLang="ko-KR" dirty="0" smtClean="0"/>
              <a:t>. </a:t>
            </a:r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가운데 이미지에서와 같이 </a:t>
            </a:r>
            <a:r>
              <a:rPr lang="ko-KR" altLang="en-US" dirty="0" err="1" smtClean="0"/>
              <a:t>특징점</a:t>
            </a:r>
            <a:r>
              <a:rPr lang="ko-KR" altLang="en-US" dirty="0" smtClean="0"/>
              <a:t> 위치 주변을 이용하여 방향과 크기를 </a:t>
            </a:r>
            <a:r>
              <a:rPr lang="ko-KR" altLang="en-US" dirty="0" err="1" smtClean="0"/>
              <a:t>구하게됩니다</a:t>
            </a:r>
            <a:r>
              <a:rPr lang="en-US" altLang="ko-KR" dirty="0" smtClean="0"/>
              <a:t>. </a:t>
            </a:r>
          </a:p>
          <a:p>
            <a:pPr lvl="0">
              <a:defRPr/>
            </a:pPr>
            <a:r>
              <a:rPr lang="ko-KR" altLang="en-US" dirty="0" smtClean="0"/>
              <a:t>그리고 구해진 방향으로 우측과 같은 방향 히스토그램을 형성하게 됩니다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우측의 방향 히스토그램의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축은 </a:t>
            </a:r>
            <a:r>
              <a:rPr lang="en-US" altLang="ko-KR" dirty="0" smtClean="0"/>
              <a:t>360</a:t>
            </a:r>
            <a:r>
              <a:rPr lang="ko-KR" altLang="en-US" dirty="0" smtClean="0"/>
              <a:t>도의 방향에서 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도의 영역을 가진 </a:t>
            </a:r>
            <a:r>
              <a:rPr lang="en-US" altLang="ko-KR" dirty="0" smtClean="0"/>
              <a:t>36</a:t>
            </a:r>
            <a:r>
              <a:rPr lang="ko-KR" altLang="en-US" dirty="0" smtClean="0"/>
              <a:t>개의 빈이 존재하게 됩니다</a:t>
            </a:r>
            <a:r>
              <a:rPr lang="en-US" altLang="ko-KR" dirty="0" smtClean="0"/>
              <a:t>. </a:t>
            </a:r>
          </a:p>
          <a:p>
            <a:pPr lvl="0">
              <a:defRPr/>
            </a:pPr>
            <a:r>
              <a:rPr lang="ko-KR" altLang="en-US" dirty="0" smtClean="0"/>
              <a:t>그리고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축은 </a:t>
            </a:r>
            <a:r>
              <a:rPr lang="ko-KR" altLang="en-US" dirty="0" err="1" smtClean="0"/>
              <a:t>그래디언트의</a:t>
            </a:r>
            <a:r>
              <a:rPr lang="ko-KR" altLang="en-US" dirty="0" smtClean="0"/>
              <a:t> 크기를 나타내게 되는데 이때 </a:t>
            </a:r>
            <a:r>
              <a:rPr lang="ko-KR" altLang="en-US" dirty="0" err="1" smtClean="0"/>
              <a:t>특징점의</a:t>
            </a:r>
            <a:r>
              <a:rPr lang="ko-KR" altLang="en-US" dirty="0" smtClean="0"/>
              <a:t> 스케일의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배인 </a:t>
            </a:r>
            <a:r>
              <a:rPr lang="ko-KR" altLang="en-US" dirty="0" err="1" smtClean="0"/>
              <a:t>시그마값을</a:t>
            </a:r>
            <a:r>
              <a:rPr lang="ko-KR" altLang="en-US" dirty="0" smtClean="0"/>
              <a:t> 가중치로 사용하여 </a:t>
            </a:r>
            <a:endParaRPr lang="en-US" altLang="ko-KR" dirty="0" smtClean="0"/>
          </a:p>
          <a:p>
            <a:pPr lvl="0">
              <a:defRPr/>
            </a:pPr>
            <a:r>
              <a:rPr lang="ko-KR" altLang="en-US" dirty="0" err="1" smtClean="0"/>
              <a:t>특징점과</a:t>
            </a:r>
            <a:r>
              <a:rPr lang="ko-KR" altLang="en-US" dirty="0" smtClean="0"/>
              <a:t> 가까운 포인트에 더 높은 가중치를 부여하고 멀수록 낮은 가중치를 부여함으로써 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정보를 스케일에 맞게 조절합니다</a:t>
            </a:r>
            <a:r>
              <a:rPr lang="en-US" altLang="ko-KR" dirty="0" smtClean="0"/>
              <a:t>. </a:t>
            </a:r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이때 히스토그램에서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축으로 가장 큰 값을 가지는 방향이 </a:t>
            </a:r>
            <a:r>
              <a:rPr lang="ko-KR" altLang="en-US" dirty="0" err="1" smtClean="0"/>
              <a:t>특징점의</a:t>
            </a:r>
            <a:r>
              <a:rPr lang="ko-KR" altLang="en-US" dirty="0" smtClean="0"/>
              <a:t> 방향이 되고 만약 가장 높은 값의 </a:t>
            </a:r>
            <a:r>
              <a:rPr lang="en-US" altLang="ko-KR" dirty="0" smtClean="0"/>
              <a:t>80%</a:t>
            </a:r>
            <a:r>
              <a:rPr lang="ko-KR" altLang="en-US" dirty="0" smtClean="0"/>
              <a:t>내의 있는 값도 </a:t>
            </a:r>
            <a:r>
              <a:rPr lang="ko-KR" altLang="en-US" dirty="0" err="1" smtClean="0"/>
              <a:t>특징점의</a:t>
            </a:r>
            <a:r>
              <a:rPr lang="ko-KR" altLang="en-US" dirty="0" smtClean="0"/>
              <a:t> 방향이 되게 됩니다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그래서 이를 통해서 위치와 스케일은 같지만 방향은 다른 </a:t>
            </a:r>
            <a:r>
              <a:rPr lang="ko-KR" altLang="en-US" dirty="0" err="1" smtClean="0"/>
              <a:t>특징점을</a:t>
            </a:r>
            <a:r>
              <a:rPr lang="ko-KR" altLang="en-US" dirty="0" smtClean="0"/>
              <a:t> 얻게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90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이제 각 </a:t>
            </a:r>
            <a:r>
              <a:rPr lang="ko-KR" altLang="en-US" dirty="0" err="1" smtClean="0"/>
              <a:t>특징점들은</a:t>
            </a:r>
            <a:r>
              <a:rPr lang="ko-KR" altLang="en-US" dirty="0" smtClean="0"/>
              <a:t> 위치와 스케일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방향 성분을 가지고 있게 됩니다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err="1" smtClean="0"/>
              <a:t>특징점의</a:t>
            </a:r>
            <a:r>
              <a:rPr lang="ko-KR" altLang="en-US" dirty="0" smtClean="0"/>
              <a:t> 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x,y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좌표가 중심이고 </a:t>
            </a:r>
            <a:r>
              <a:rPr lang="ko-KR" altLang="en-US" dirty="0" err="1" smtClean="0"/>
              <a:t>중심주변의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8x8</a:t>
            </a:r>
            <a:r>
              <a:rPr lang="ko-KR" altLang="en-US" dirty="0" smtClean="0"/>
              <a:t>의 영역을 기반으로 왼쪽 그림과 같이 방향과 크기를 </a:t>
            </a:r>
            <a:r>
              <a:rPr lang="ko-KR" altLang="en-US" dirty="0" err="1" smtClean="0"/>
              <a:t>추출하게됩니다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smtClean="0"/>
              <a:t>이때 방향 불변성을 달성하기 위해서 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방향은 </a:t>
            </a:r>
            <a:r>
              <a:rPr lang="ko-KR" altLang="en-US" dirty="0" err="1" smtClean="0"/>
              <a:t>특징점의</a:t>
            </a:r>
            <a:r>
              <a:rPr lang="ko-KR" altLang="en-US" dirty="0" smtClean="0"/>
              <a:t> 방향을 기준으로 회전 시킵니다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smtClean="0"/>
              <a:t>그리고 이때 </a:t>
            </a:r>
            <a:r>
              <a:rPr lang="ko-KR" altLang="en-US" dirty="0" err="1" smtClean="0"/>
              <a:t>그래디언트의</a:t>
            </a:r>
            <a:r>
              <a:rPr lang="ko-KR" altLang="en-US" dirty="0" smtClean="0"/>
              <a:t> 크기 </a:t>
            </a:r>
            <a:r>
              <a:rPr lang="ko-KR" altLang="en-US" dirty="0" err="1" smtClean="0"/>
              <a:t>추출시에는</a:t>
            </a:r>
            <a:r>
              <a:rPr lang="ko-KR" altLang="en-US" dirty="0" smtClean="0"/>
              <a:t> 창 크기의 반경의 절반에 해당하는 </a:t>
            </a:r>
            <a:r>
              <a:rPr lang="ko-KR" altLang="en-US" dirty="0" err="1" smtClean="0"/>
              <a:t>시그마값을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가우시안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가중함수에</a:t>
            </a:r>
            <a:r>
              <a:rPr lang="ko-KR" altLang="en-US" dirty="0" smtClean="0"/>
              <a:t> 적용하여 가중치를 </a:t>
            </a:r>
            <a:r>
              <a:rPr lang="ko-KR" altLang="en-US" dirty="0" err="1" smtClean="0"/>
              <a:t>부여하게됩니다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r>
              <a:rPr lang="ko-KR" altLang="en-US" dirty="0" smtClean="0"/>
              <a:t>이후 </a:t>
            </a:r>
            <a:r>
              <a:rPr lang="en-US" altLang="ko-KR" dirty="0" smtClean="0"/>
              <a:t>4x4</a:t>
            </a:r>
            <a:r>
              <a:rPr lang="ko-KR" altLang="en-US" dirty="0" smtClean="0"/>
              <a:t>의 서브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영역으로 방향 히스토그램을 그리는데 이때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개의 방향으로 표시합니다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r>
              <a:rPr lang="ko-KR" altLang="en-US" baseline="0" dirty="0" smtClean="0"/>
              <a:t>오른쪽 이미지에서 보시면 </a:t>
            </a:r>
            <a:r>
              <a:rPr lang="ko-KR" altLang="en-US" baseline="0" dirty="0" err="1" smtClean="0"/>
              <a:t>그래디언트의</a:t>
            </a:r>
            <a:r>
              <a:rPr lang="ko-KR" altLang="en-US" baseline="0" dirty="0" smtClean="0"/>
              <a:t> 크기만큼 화살표의 길이가 </a:t>
            </a:r>
            <a:r>
              <a:rPr lang="ko-KR" altLang="en-US" baseline="0" dirty="0" err="1" smtClean="0"/>
              <a:t>그려진것을</a:t>
            </a:r>
            <a:r>
              <a:rPr lang="ko-KR" altLang="en-US" baseline="0" dirty="0" smtClean="0"/>
              <a:t> 볼 수 있습니다</a:t>
            </a:r>
            <a:r>
              <a:rPr lang="en-US" altLang="ko-KR" baseline="0" dirty="0" smtClean="0"/>
              <a:t>. </a:t>
            </a:r>
          </a:p>
          <a:p>
            <a:pPr lvl="0">
              <a:defRPr/>
            </a:pPr>
            <a:r>
              <a:rPr lang="ko-KR" altLang="en-US" baseline="0" dirty="0" smtClean="0"/>
              <a:t>그리고 벡터는 </a:t>
            </a:r>
            <a:r>
              <a:rPr lang="en-US" altLang="ko-KR" baseline="0" dirty="0" smtClean="0"/>
              <a:t>2x2x8</a:t>
            </a:r>
            <a:r>
              <a:rPr lang="ko-KR" altLang="en-US" baseline="0" dirty="0" smtClean="0"/>
              <a:t>으로 </a:t>
            </a:r>
            <a:r>
              <a:rPr lang="en-US" altLang="ko-KR" baseline="0" dirty="0" smtClean="0"/>
              <a:t>32</a:t>
            </a:r>
            <a:r>
              <a:rPr lang="ko-KR" altLang="en-US" baseline="0" dirty="0" smtClean="0"/>
              <a:t>개의 요소를 가는 특징 벡터를 나타내고 있습니다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922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하지만 논문에서는 </a:t>
            </a:r>
            <a:r>
              <a:rPr lang="en-US" altLang="ko-KR" dirty="0" smtClean="0"/>
              <a:t>16x16</a:t>
            </a:r>
            <a:r>
              <a:rPr lang="ko-KR" altLang="en-US" dirty="0" smtClean="0"/>
              <a:t>의 영역에서 방향과 크기를 </a:t>
            </a:r>
            <a:r>
              <a:rPr lang="ko-KR" altLang="en-US" dirty="0" err="1" smtClean="0"/>
              <a:t>구한뒤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4x4</a:t>
            </a:r>
            <a:r>
              <a:rPr lang="ko-KR" altLang="en-US" dirty="0" smtClean="0"/>
              <a:t>의 방향 히스토그램을 사용하여 </a:t>
            </a:r>
            <a:r>
              <a:rPr lang="en-US" altLang="ko-KR" dirty="0" smtClean="0"/>
              <a:t>4x4x8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개의 요소를 갖는 특징 벡터를 생성하여 실험을 진행했다고 나와있습니다</a:t>
            </a:r>
            <a:r>
              <a:rPr lang="en-US" altLang="ko-KR" dirty="0" smtClean="0"/>
              <a:t>. </a:t>
            </a:r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그리고 마지막으로 조명에 대한 영향을 줄이기 위해서 벡터를 단위 길이로 정규화를 진행합니다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 smtClean="0"/>
          </a:p>
          <a:p>
            <a:pPr lvl="0">
              <a:defRPr/>
            </a:pPr>
            <a:r>
              <a:rPr lang="ko-KR" altLang="en-US" dirty="0" smtClean="0"/>
              <a:t>벡터를 단위 길이로 </a:t>
            </a:r>
            <a:r>
              <a:rPr lang="ko-KR" altLang="en-US" dirty="0" err="1" smtClean="0"/>
              <a:t>정규화하는</a:t>
            </a:r>
            <a:r>
              <a:rPr lang="ko-KR" altLang="en-US" dirty="0" smtClean="0"/>
              <a:t> 과정이 왜 조명에 대한 영향을 줄이는 </a:t>
            </a:r>
            <a:r>
              <a:rPr lang="ko-KR" altLang="en-US" dirty="0" err="1" smtClean="0"/>
              <a:t>과정이냐면</a:t>
            </a:r>
            <a:r>
              <a:rPr lang="ko-KR" altLang="en-US" dirty="0" smtClean="0"/>
              <a:t> 같은 물체에 대해서 밝은 빛과 어두운 빛 아래서 찍었을 경우</a:t>
            </a:r>
            <a:r>
              <a:rPr lang="ko-KR" altLang="en-US" baseline="0" dirty="0" smtClean="0"/>
              <a:t> 밝은 빛 아래서는 밝기 변화의 크기가 커지고 어두운 빛아래에서는 밝기 변화의 크기가 작을 수 있기때문에 특징 벡터를 정규화 해줌으로써 이러한 밝기 변화의 크기 차이를 보상할 수 있습니다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endParaRPr lang="en-US" altLang="ko-KR" baseline="0" dirty="0" smtClean="0"/>
          </a:p>
          <a:p>
            <a:pPr lvl="0">
              <a:defRPr/>
            </a:pPr>
            <a:r>
              <a:rPr lang="ko-KR" altLang="en-US" baseline="0" dirty="0" smtClean="0"/>
              <a:t>그럼에도 조명에 대한 영향이 있을 수 있기에 </a:t>
            </a:r>
            <a:r>
              <a:rPr lang="ko-KR" altLang="en-US" baseline="0" dirty="0" err="1" smtClean="0"/>
              <a:t>임계값인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0.2</a:t>
            </a:r>
            <a:r>
              <a:rPr lang="ko-KR" altLang="en-US" baseline="0" dirty="0" smtClean="0"/>
              <a:t>로 지정하여 </a:t>
            </a:r>
            <a:r>
              <a:rPr lang="ko-KR" altLang="en-US" baseline="0" dirty="0" err="1" smtClean="0"/>
              <a:t>특징벡터의</a:t>
            </a:r>
            <a:r>
              <a:rPr lang="ko-KR" altLang="en-US" baseline="0" dirty="0" smtClean="0"/>
              <a:t> 값을 제한하였습니다</a:t>
            </a:r>
            <a:r>
              <a:rPr lang="en-US" altLang="ko-KR" baseline="0" dirty="0" smtClean="0"/>
              <a:t>. </a:t>
            </a:r>
          </a:p>
          <a:p>
            <a:pPr lvl="0">
              <a:defRPr/>
            </a:pPr>
            <a:endParaRPr lang="en-US" altLang="ko-KR" baseline="0" dirty="0" smtClean="0"/>
          </a:p>
          <a:p>
            <a:pPr lvl="0">
              <a:defRPr/>
            </a:pPr>
            <a:r>
              <a:rPr lang="ko-KR" altLang="en-US" baseline="0" dirty="0" smtClean="0"/>
              <a:t>이렇게 함으로써 </a:t>
            </a:r>
            <a:r>
              <a:rPr lang="ko-KR" altLang="en-US" baseline="0" dirty="0" err="1" smtClean="0"/>
              <a:t>특징점은</a:t>
            </a:r>
            <a:r>
              <a:rPr lang="ko-KR" altLang="en-US" baseline="0" dirty="0" smtClean="0"/>
              <a:t> 크기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조명에 대한 불변성을 가지게 되었습니다</a:t>
            </a:r>
            <a:r>
              <a:rPr lang="en-US" altLang="ko-KR" baseline="0" dirty="0" smtClean="0"/>
              <a:t>.</a:t>
            </a:r>
          </a:p>
          <a:p>
            <a:pPr lvl="0">
              <a:defRPr/>
            </a:pPr>
            <a:endParaRPr lang="en-US" altLang="ko-KR" baseline="0" dirty="0" smtClean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086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3BAF102-981E-4087-9F92-3900B384CD5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93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1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0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2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3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9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3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8C3E-963A-4D5D-99BB-589C0C020993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8C3E-963A-4D5D-99BB-589C0C020993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55491-554B-481D-B65D-9707C846F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7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6992" y="2162175"/>
            <a:ext cx="523801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600" b="1"/>
              <a:t>지역특징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3927" y="3934783"/>
            <a:ext cx="2466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/>
              <a:t>kms00737@naver.com</a:t>
            </a:r>
            <a:endParaRPr lang="ko-KR" altLang="en-US" sz="1400" b="1"/>
          </a:p>
        </p:txBody>
      </p:sp>
      <p:sp>
        <p:nvSpPr>
          <p:cNvPr id="6" name="TextBox 5"/>
          <p:cNvSpPr txBox="1"/>
          <p:nvPr/>
        </p:nvSpPr>
        <p:spPr>
          <a:xfrm>
            <a:off x="3943927" y="3467417"/>
            <a:ext cx="1228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 smtClean="0"/>
              <a:t>23.01.13</a:t>
            </a:r>
            <a:endParaRPr lang="en-US" altLang="ko-KR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52722" y="3467417"/>
            <a:ext cx="895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400" b="1"/>
              <a:t>김민성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943927" y="3378384"/>
            <a:ext cx="4304145" cy="18473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943927" y="3845752"/>
            <a:ext cx="4304145" cy="18473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943927" y="4313118"/>
            <a:ext cx="4304145" cy="18473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7359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99535" y="3059248"/>
            <a:ext cx="4392930" cy="7395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000" b="1" dirty="0" smtClean="0"/>
              <a:t>5-5 </a:t>
            </a:r>
            <a:r>
              <a:rPr lang="ko-KR" altLang="en-US" sz="2000" b="1" dirty="0" smtClean="0"/>
              <a:t>매칭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285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6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5-5 </a:t>
            </a:r>
            <a:r>
              <a:rPr lang="ko-KR" altLang="en-US" sz="1050" b="1" dirty="0" smtClean="0"/>
              <a:t>매칭</a:t>
            </a:r>
            <a:endParaRPr lang="ko-KR" altLang="en-US" sz="1050" b="1" dirty="0"/>
          </a:p>
        </p:txBody>
      </p:sp>
      <p:sp>
        <p:nvSpPr>
          <p:cNvPr id="5" name="타원 4"/>
          <p:cNvSpPr/>
          <p:nvPr/>
        </p:nvSpPr>
        <p:spPr>
          <a:xfrm>
            <a:off x="4072965" y="308295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62965" y="2272952"/>
            <a:ext cx="1800000" cy="180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7"/>
            <a:endCxn id="6" idx="7"/>
          </p:cNvCxnSpPr>
          <p:nvPr/>
        </p:nvCxnSpPr>
        <p:spPr>
          <a:xfrm flipV="1">
            <a:off x="4226605" y="2536556"/>
            <a:ext cx="572756" cy="572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26605" y="2579080"/>
            <a:ext cx="100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/>
              <a:t>T</a:t>
            </a:r>
            <a:endParaRPr lang="ko-KR" altLang="en-US" sz="1400" b="1" i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059610" y="3868966"/>
            <a:ext cx="1327656" cy="454817"/>
            <a:chOff x="6228116" y="3116918"/>
            <a:chExt cx="1327656" cy="454817"/>
          </a:xfrm>
        </p:grpSpPr>
        <p:sp>
          <p:nvSpPr>
            <p:cNvPr id="10" name="타원 9"/>
            <p:cNvSpPr/>
            <p:nvPr/>
          </p:nvSpPr>
          <p:spPr>
            <a:xfrm>
              <a:off x="6228116" y="31169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4761" y="3202403"/>
              <a:ext cx="1151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27174" y="3177227"/>
            <a:ext cx="115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443340" y="308372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633340" y="2273720"/>
            <a:ext cx="1800000" cy="180000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3" idx="7"/>
            <a:endCxn id="24" idx="7"/>
          </p:cNvCxnSpPr>
          <p:nvPr/>
        </p:nvCxnSpPr>
        <p:spPr>
          <a:xfrm flipV="1">
            <a:off x="7596980" y="2537324"/>
            <a:ext cx="572756" cy="5727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96980" y="2579848"/>
            <a:ext cx="1009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accent6"/>
                </a:solidFill>
              </a:rPr>
              <a:t>T</a:t>
            </a:r>
            <a:endParaRPr lang="ko-KR" altLang="en-US" sz="1400" b="1" i="1" dirty="0">
              <a:solidFill>
                <a:schemeClr val="accent6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8429985" y="3901316"/>
            <a:ext cx="1327656" cy="454817"/>
            <a:chOff x="6228116" y="3116918"/>
            <a:chExt cx="1327656" cy="454817"/>
          </a:xfrm>
        </p:grpSpPr>
        <p:sp>
          <p:nvSpPr>
            <p:cNvPr id="28" name="타원 27"/>
            <p:cNvSpPr/>
            <p:nvPr/>
          </p:nvSpPr>
          <p:spPr>
            <a:xfrm>
              <a:off x="6228116" y="3116918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04761" y="3202403"/>
              <a:ext cx="1151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5"/>
                  </a:solidFill>
                </a:rPr>
                <a:t>d</a:t>
              </a:r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97549" y="3177995"/>
            <a:ext cx="115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c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9396324" y="2982396"/>
            <a:ext cx="1327656" cy="454817"/>
            <a:chOff x="6228116" y="3116918"/>
            <a:chExt cx="1327656" cy="454817"/>
          </a:xfrm>
        </p:grpSpPr>
        <p:sp>
          <p:nvSpPr>
            <p:cNvPr id="32" name="타원 31"/>
            <p:cNvSpPr/>
            <p:nvPr/>
          </p:nvSpPr>
          <p:spPr>
            <a:xfrm>
              <a:off x="6228116" y="3116918"/>
              <a:ext cx="180000" cy="18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04761" y="3202403"/>
              <a:ext cx="1151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5"/>
                  </a:solidFill>
                </a:rPr>
                <a:t>e</a:t>
              </a:r>
              <a:endParaRPr lang="ko-KR" altLang="en-US" dirty="0">
                <a:solidFill>
                  <a:schemeClr val="accent5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644695" y="5126773"/>
                <a:ext cx="406733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95" y="5126773"/>
                <a:ext cx="4067332" cy="818366"/>
              </a:xfrm>
              <a:prstGeom prst="rect">
                <a:avLst/>
              </a:prstGeom>
              <a:blipFill>
                <a:blip r:embed="rId3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072965" y="1296889"/>
            <a:ext cx="45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같은 색</a:t>
            </a:r>
            <a:r>
              <a:rPr lang="ko-KR" altLang="en-US" b="1" dirty="0" smtClean="0"/>
              <a:t>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매칭되어야</a:t>
            </a:r>
            <a:r>
              <a:rPr lang="ko-KR" altLang="en-US" b="1" dirty="0" smtClean="0">
                <a:solidFill>
                  <a:srgbClr val="FF0000"/>
                </a:solidFill>
              </a:rPr>
              <a:t> 할 쌍</a:t>
            </a:r>
            <a:r>
              <a:rPr lang="ko-KR" altLang="en-US" b="1" dirty="0" smtClean="0"/>
              <a:t>일 경우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84758" y="5969600"/>
                <a:ext cx="4895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200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58" y="5969600"/>
                <a:ext cx="4895624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76940" y="5382067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■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유클리디안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거리 </a:t>
            </a:r>
            <a:r>
              <a:rPr lang="en-US" altLang="ko-KR" sz="1400" b="1" dirty="0" smtClean="0"/>
              <a:t>: 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690001" y="5256064"/>
                <a:ext cx="164192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001" y="5256064"/>
                <a:ext cx="1641924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56525" y="5382066"/>
            <a:ext cx="2867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■</a:t>
            </a:r>
            <a:r>
              <a:rPr lang="ko-KR" altLang="en-US" sz="1400" b="1" dirty="0"/>
              <a:t> </a:t>
            </a:r>
            <a:r>
              <a:rPr lang="ko-KR" altLang="en-US" sz="1400" b="1" dirty="0" err="1" smtClean="0"/>
              <a:t>최근접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이웃거리</a:t>
            </a:r>
            <a:r>
              <a:rPr lang="ko-KR" altLang="en-US" sz="1400" b="1" dirty="0" smtClean="0"/>
              <a:t> 비율 </a:t>
            </a:r>
            <a:r>
              <a:rPr lang="en-US" altLang="ko-KR" sz="1400" b="1" dirty="0" smtClean="0"/>
              <a:t>: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439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5-5 </a:t>
            </a:r>
            <a:r>
              <a:rPr lang="ko-KR" altLang="en-US" sz="1050" b="1" dirty="0" smtClean="0"/>
              <a:t>매칭</a:t>
            </a:r>
            <a:endParaRPr lang="ko-KR" altLang="en-US" sz="105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730" y="1214436"/>
            <a:ext cx="5962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5-5 </a:t>
            </a:r>
            <a:r>
              <a:rPr lang="ko-KR" altLang="en-US" sz="1050" b="1" dirty="0" smtClean="0"/>
              <a:t>매칭</a:t>
            </a:r>
            <a:endParaRPr lang="ko-KR" altLang="en-US" sz="10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19845" y="976745"/>
            <a:ext cx="716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그렇다면 매칭 시 어떻게 각각의 점들을 비교 하는가</a:t>
            </a:r>
            <a:r>
              <a:rPr lang="en-US" altLang="ko-KR" b="1" dirty="0" smtClean="0"/>
              <a:t>..?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19845" y="1346077"/>
            <a:ext cx="716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→ 트리를 사용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5335731" y="1952484"/>
            <a:ext cx="737754" cy="571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961534" y="2842639"/>
            <a:ext cx="737754" cy="571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54533" y="2842639"/>
            <a:ext cx="737754" cy="571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223780" y="3888657"/>
            <a:ext cx="737754" cy="571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699288" y="3888657"/>
            <a:ext cx="737754" cy="571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116779" y="3888657"/>
            <a:ext cx="737754" cy="571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592287" y="3888657"/>
            <a:ext cx="737754" cy="571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961534" y="4934307"/>
            <a:ext cx="737754" cy="571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377294" y="4934307"/>
            <a:ext cx="737754" cy="571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17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854533" y="4934307"/>
            <a:ext cx="737754" cy="571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8" idx="7"/>
            <a:endCxn id="5" idx="3"/>
          </p:cNvCxnSpPr>
          <p:nvPr/>
        </p:nvCxnSpPr>
        <p:spPr>
          <a:xfrm flipV="1">
            <a:off x="4591246" y="2440290"/>
            <a:ext cx="852527" cy="486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1"/>
            <a:endCxn id="5" idx="5"/>
          </p:cNvCxnSpPr>
          <p:nvPr/>
        </p:nvCxnSpPr>
        <p:spPr>
          <a:xfrm flipH="1" flipV="1">
            <a:off x="5965443" y="2440290"/>
            <a:ext cx="997132" cy="486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3"/>
            <a:endCxn id="10" idx="0"/>
          </p:cNvCxnSpPr>
          <p:nvPr/>
        </p:nvCxnSpPr>
        <p:spPr>
          <a:xfrm flipH="1">
            <a:off x="3592657" y="3330445"/>
            <a:ext cx="476919" cy="55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8" idx="5"/>
            <a:endCxn id="11" idx="0"/>
          </p:cNvCxnSpPr>
          <p:nvPr/>
        </p:nvCxnSpPr>
        <p:spPr>
          <a:xfrm>
            <a:off x="4591246" y="3330445"/>
            <a:ext cx="476919" cy="55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0" idx="5"/>
            <a:endCxn id="14" idx="0"/>
          </p:cNvCxnSpPr>
          <p:nvPr/>
        </p:nvCxnSpPr>
        <p:spPr>
          <a:xfrm>
            <a:off x="3853492" y="4376463"/>
            <a:ext cx="476919" cy="557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9" idx="3"/>
            <a:endCxn id="12" idx="0"/>
          </p:cNvCxnSpPr>
          <p:nvPr/>
        </p:nvCxnSpPr>
        <p:spPr>
          <a:xfrm flipH="1">
            <a:off x="6485656" y="3330445"/>
            <a:ext cx="476919" cy="55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9" idx="5"/>
            <a:endCxn id="13" idx="0"/>
          </p:cNvCxnSpPr>
          <p:nvPr/>
        </p:nvCxnSpPr>
        <p:spPr>
          <a:xfrm>
            <a:off x="7484245" y="3330445"/>
            <a:ext cx="476919" cy="55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5" idx="0"/>
            <a:endCxn id="12" idx="3"/>
          </p:cNvCxnSpPr>
          <p:nvPr/>
        </p:nvCxnSpPr>
        <p:spPr>
          <a:xfrm flipV="1">
            <a:off x="5746171" y="4376463"/>
            <a:ext cx="478650" cy="557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6" idx="0"/>
            <a:endCxn id="12" idx="5"/>
          </p:cNvCxnSpPr>
          <p:nvPr/>
        </p:nvCxnSpPr>
        <p:spPr>
          <a:xfrm flipH="1" flipV="1">
            <a:off x="6746491" y="4376463"/>
            <a:ext cx="476919" cy="557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99483" y="6112214"/>
            <a:ext cx="240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▶ </a:t>
            </a:r>
            <a:r>
              <a:rPr lang="en-US" altLang="ko-KR" b="1" dirty="0" smtClean="0">
                <a:solidFill>
                  <a:srgbClr val="FF0000"/>
                </a:solidFill>
              </a:rPr>
              <a:t>KD </a:t>
            </a:r>
            <a:r>
              <a:rPr lang="ko-KR" altLang="en-US" b="1" dirty="0" smtClean="0">
                <a:solidFill>
                  <a:srgbClr val="FF0000"/>
                </a:solidFill>
              </a:rPr>
              <a:t>트리 </a:t>
            </a:r>
            <a:r>
              <a:rPr lang="ko-KR" altLang="en-US" b="1" dirty="0" smtClean="0"/>
              <a:t>사용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262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5-5 </a:t>
            </a:r>
            <a:r>
              <a:rPr lang="ko-KR" altLang="en-US" sz="1050" b="1" dirty="0" smtClean="0"/>
              <a:t>매칭</a:t>
            </a:r>
            <a:endParaRPr lang="ko-KR" altLang="en-US" sz="1050" b="1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745296" y="1968195"/>
            <a:ext cx="5956800" cy="3434079"/>
            <a:chOff x="2008640" y="1168400"/>
            <a:chExt cx="8330160" cy="41301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타원 3"/>
                <p:cNvSpPr/>
                <p:nvPr/>
              </p:nvSpPr>
              <p:spPr>
                <a:xfrm>
                  <a:off x="5659120" y="1168400"/>
                  <a:ext cx="1080000" cy="540000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(3,6)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타원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120" y="1168400"/>
                  <a:ext cx="108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타원 26"/>
                <p:cNvSpPr/>
                <p:nvPr/>
              </p:nvSpPr>
              <p:spPr>
                <a:xfrm>
                  <a:off x="3088640" y="2021840"/>
                  <a:ext cx="1080000" cy="540000"/>
                </a:xfrm>
                <a:prstGeom prst="ellipse">
                  <a:avLst/>
                </a:prstGeom>
                <a:noFill/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(4,4)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타원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0" y="2021840"/>
                  <a:ext cx="108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 b="-1266"/>
                  </a:stretch>
                </a:blipFill>
                <a:ln w="28575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타원 27"/>
                <p:cNvSpPr/>
                <p:nvPr/>
              </p:nvSpPr>
              <p:spPr>
                <a:xfrm>
                  <a:off x="8178800" y="2021840"/>
                  <a:ext cx="1080000" cy="540000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(6,10)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타원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8800" y="2021840"/>
                  <a:ext cx="108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7576" b="-1266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타원 29"/>
                <p:cNvSpPr/>
                <p:nvPr/>
              </p:nvSpPr>
              <p:spPr>
                <a:xfrm>
                  <a:off x="2008640" y="3159760"/>
                  <a:ext cx="1080000" cy="540000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(3,1)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타원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640" y="3159760"/>
                  <a:ext cx="108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 b="-1266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타원 30"/>
                <p:cNvSpPr/>
                <p:nvPr/>
              </p:nvSpPr>
              <p:spPr>
                <a:xfrm>
                  <a:off x="4168640" y="3159760"/>
                  <a:ext cx="1080000" cy="540000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(6,2)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타원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640" y="3159760"/>
                  <a:ext cx="1080000" cy="540000"/>
                </a:xfrm>
                <a:prstGeom prst="ellipse">
                  <a:avLst/>
                </a:prstGeom>
                <a:blipFill>
                  <a:blip r:embed="rId7"/>
                  <a:stretch>
                    <a:fillRect b="-1266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타원 32"/>
                <p:cNvSpPr/>
                <p:nvPr/>
              </p:nvSpPr>
              <p:spPr>
                <a:xfrm>
                  <a:off x="3088640" y="4758599"/>
                  <a:ext cx="1080000" cy="5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(2,3)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타원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0" y="4758599"/>
                  <a:ext cx="1080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 b="-128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타원 33"/>
                <p:cNvSpPr/>
                <p:nvPr/>
              </p:nvSpPr>
              <p:spPr>
                <a:xfrm>
                  <a:off x="5248640" y="4758599"/>
                  <a:ext cx="1080000" cy="5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(8,5)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타원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640" y="4758599"/>
                  <a:ext cx="1080000" cy="540000"/>
                </a:xfrm>
                <a:prstGeom prst="ellipse">
                  <a:avLst/>
                </a:prstGeom>
                <a:blipFill>
                  <a:blip r:embed="rId9"/>
                  <a:stretch>
                    <a:fillRect b="-128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타원 34"/>
                <p:cNvSpPr/>
                <p:nvPr/>
              </p:nvSpPr>
              <p:spPr>
                <a:xfrm>
                  <a:off x="7098800" y="3159760"/>
                  <a:ext cx="1080000" cy="540000"/>
                </a:xfrm>
                <a:prstGeom prst="ellipse">
                  <a:avLst/>
                </a:prstGeom>
                <a:noFill/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(5,8)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타원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800" y="3159760"/>
                  <a:ext cx="1080000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b="-1266"/>
                  </a:stretch>
                </a:blipFill>
                <a:ln w="28575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타원 35"/>
                <p:cNvSpPr/>
                <p:nvPr/>
              </p:nvSpPr>
              <p:spPr>
                <a:xfrm>
                  <a:off x="9258800" y="3159760"/>
                  <a:ext cx="1080000" cy="5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(6,11)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타원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800" y="3159760"/>
                  <a:ext cx="1080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 l="-7576" b="-126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타원 37"/>
                <p:cNvSpPr/>
                <p:nvPr/>
              </p:nvSpPr>
              <p:spPr>
                <a:xfrm>
                  <a:off x="8178800" y="4758599"/>
                  <a:ext cx="1080000" cy="5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(7,6.5)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타원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8800" y="4758599"/>
                  <a:ext cx="1080000" cy="540000"/>
                </a:xfrm>
                <a:prstGeom prst="ellipse">
                  <a:avLst/>
                </a:prstGeom>
                <a:blipFill>
                  <a:blip r:embed="rId12"/>
                  <a:stretch>
                    <a:fillRect l="-10606" b="-128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연결선 16"/>
            <p:cNvCxnSpPr>
              <a:stCxn id="4" idx="3"/>
              <a:endCxn id="27" idx="7"/>
            </p:cNvCxnSpPr>
            <p:nvPr/>
          </p:nvCxnSpPr>
          <p:spPr>
            <a:xfrm flipH="1">
              <a:off x="4010478" y="1629319"/>
              <a:ext cx="1806804" cy="471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4" idx="5"/>
              <a:endCxn id="28" idx="1"/>
            </p:cNvCxnSpPr>
            <p:nvPr/>
          </p:nvCxnSpPr>
          <p:spPr>
            <a:xfrm>
              <a:off x="6580958" y="1629319"/>
              <a:ext cx="1756004" cy="471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7" idx="3"/>
              <a:endCxn id="30" idx="0"/>
            </p:cNvCxnSpPr>
            <p:nvPr/>
          </p:nvCxnSpPr>
          <p:spPr>
            <a:xfrm flipH="1">
              <a:off x="2548640" y="2482759"/>
              <a:ext cx="698162" cy="677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7" idx="5"/>
              <a:endCxn id="31" idx="0"/>
            </p:cNvCxnSpPr>
            <p:nvPr/>
          </p:nvCxnSpPr>
          <p:spPr>
            <a:xfrm>
              <a:off x="4010478" y="2482759"/>
              <a:ext cx="698162" cy="677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0" idx="4"/>
              <a:endCxn id="33" idx="0"/>
            </p:cNvCxnSpPr>
            <p:nvPr/>
          </p:nvCxnSpPr>
          <p:spPr>
            <a:xfrm>
              <a:off x="2548640" y="3699760"/>
              <a:ext cx="1080000" cy="10588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31" idx="4"/>
              <a:endCxn id="34" idx="0"/>
            </p:cNvCxnSpPr>
            <p:nvPr/>
          </p:nvCxnSpPr>
          <p:spPr>
            <a:xfrm>
              <a:off x="4708640" y="3699760"/>
              <a:ext cx="1080000" cy="10588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35" idx="4"/>
              <a:endCxn id="38" idx="0"/>
            </p:cNvCxnSpPr>
            <p:nvPr/>
          </p:nvCxnSpPr>
          <p:spPr>
            <a:xfrm>
              <a:off x="7638800" y="3699760"/>
              <a:ext cx="1080000" cy="10588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28" idx="3"/>
              <a:endCxn id="35" idx="0"/>
            </p:cNvCxnSpPr>
            <p:nvPr/>
          </p:nvCxnSpPr>
          <p:spPr>
            <a:xfrm flipH="1">
              <a:off x="7638800" y="2482759"/>
              <a:ext cx="698162" cy="677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28" idx="5"/>
              <a:endCxn id="36" idx="0"/>
            </p:cNvCxnSpPr>
            <p:nvPr/>
          </p:nvCxnSpPr>
          <p:spPr>
            <a:xfrm>
              <a:off x="9100638" y="2482759"/>
              <a:ext cx="698162" cy="677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직선 화살표 연결선 75"/>
          <p:cNvCxnSpPr/>
          <p:nvPr/>
        </p:nvCxnSpPr>
        <p:spPr>
          <a:xfrm>
            <a:off x="984954" y="1988070"/>
            <a:ext cx="4168983" cy="6993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125840" y="6098079"/>
                <a:ext cx="1722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0" y="6098079"/>
                <a:ext cx="1722922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4588349" y="1810397"/>
                <a:ext cx="1722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349" y="1810397"/>
                <a:ext cx="1722922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직선 화살표 연결선 125"/>
          <p:cNvCxnSpPr/>
          <p:nvPr/>
        </p:nvCxnSpPr>
        <p:spPr>
          <a:xfrm>
            <a:off x="974996" y="1995063"/>
            <a:ext cx="0" cy="4089528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6928"/>
              </p:ext>
            </p:extLst>
          </p:nvPr>
        </p:nvGraphicFramePr>
        <p:xfrm>
          <a:off x="603000" y="1612243"/>
          <a:ext cx="439026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55">
                  <a:extLst>
                    <a:ext uri="{9D8B030D-6E8A-4147-A177-3AD203B41FA5}">
                      <a16:colId xmlns:a16="http://schemas.microsoft.com/office/drawing/2014/main" val="3520727777"/>
                    </a:ext>
                  </a:extLst>
                </a:gridCol>
                <a:gridCol w="365855">
                  <a:extLst>
                    <a:ext uri="{9D8B030D-6E8A-4147-A177-3AD203B41FA5}">
                      <a16:colId xmlns:a16="http://schemas.microsoft.com/office/drawing/2014/main" val="3550632305"/>
                    </a:ext>
                  </a:extLst>
                </a:gridCol>
                <a:gridCol w="365855">
                  <a:extLst>
                    <a:ext uri="{9D8B030D-6E8A-4147-A177-3AD203B41FA5}">
                      <a16:colId xmlns:a16="http://schemas.microsoft.com/office/drawing/2014/main" val="325208700"/>
                    </a:ext>
                  </a:extLst>
                </a:gridCol>
                <a:gridCol w="365855">
                  <a:extLst>
                    <a:ext uri="{9D8B030D-6E8A-4147-A177-3AD203B41FA5}">
                      <a16:colId xmlns:a16="http://schemas.microsoft.com/office/drawing/2014/main" val="90426074"/>
                    </a:ext>
                  </a:extLst>
                </a:gridCol>
                <a:gridCol w="365855">
                  <a:extLst>
                    <a:ext uri="{9D8B030D-6E8A-4147-A177-3AD203B41FA5}">
                      <a16:colId xmlns:a16="http://schemas.microsoft.com/office/drawing/2014/main" val="751835343"/>
                    </a:ext>
                  </a:extLst>
                </a:gridCol>
                <a:gridCol w="365855">
                  <a:extLst>
                    <a:ext uri="{9D8B030D-6E8A-4147-A177-3AD203B41FA5}">
                      <a16:colId xmlns:a16="http://schemas.microsoft.com/office/drawing/2014/main" val="1577191322"/>
                    </a:ext>
                  </a:extLst>
                </a:gridCol>
                <a:gridCol w="365855">
                  <a:extLst>
                    <a:ext uri="{9D8B030D-6E8A-4147-A177-3AD203B41FA5}">
                      <a16:colId xmlns:a16="http://schemas.microsoft.com/office/drawing/2014/main" val="1940824159"/>
                    </a:ext>
                  </a:extLst>
                </a:gridCol>
                <a:gridCol w="365855">
                  <a:extLst>
                    <a:ext uri="{9D8B030D-6E8A-4147-A177-3AD203B41FA5}">
                      <a16:colId xmlns:a16="http://schemas.microsoft.com/office/drawing/2014/main" val="193538630"/>
                    </a:ext>
                  </a:extLst>
                </a:gridCol>
                <a:gridCol w="365855">
                  <a:extLst>
                    <a:ext uri="{9D8B030D-6E8A-4147-A177-3AD203B41FA5}">
                      <a16:colId xmlns:a16="http://schemas.microsoft.com/office/drawing/2014/main" val="1105100420"/>
                    </a:ext>
                  </a:extLst>
                </a:gridCol>
                <a:gridCol w="365855">
                  <a:extLst>
                    <a:ext uri="{9D8B030D-6E8A-4147-A177-3AD203B41FA5}">
                      <a16:colId xmlns:a16="http://schemas.microsoft.com/office/drawing/2014/main" val="2846130777"/>
                    </a:ext>
                  </a:extLst>
                </a:gridCol>
                <a:gridCol w="365855">
                  <a:extLst>
                    <a:ext uri="{9D8B030D-6E8A-4147-A177-3AD203B41FA5}">
                      <a16:colId xmlns:a16="http://schemas.microsoft.com/office/drawing/2014/main" val="1316767532"/>
                    </a:ext>
                  </a:extLst>
                </a:gridCol>
                <a:gridCol w="365855">
                  <a:extLst>
                    <a:ext uri="{9D8B030D-6E8A-4147-A177-3AD203B41FA5}">
                      <a16:colId xmlns:a16="http://schemas.microsoft.com/office/drawing/2014/main" val="2882727213"/>
                    </a:ext>
                  </a:extLst>
                </a:gridCol>
              </a:tblGrid>
              <a:tr h="332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447424"/>
                  </a:ext>
                </a:extLst>
              </a:tr>
              <a:tr h="332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278150"/>
                  </a:ext>
                </a:extLst>
              </a:tr>
              <a:tr h="332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232195"/>
                  </a:ext>
                </a:extLst>
              </a:tr>
              <a:tr h="332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60727"/>
                  </a:ext>
                </a:extLst>
              </a:tr>
              <a:tr h="332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34424"/>
                  </a:ext>
                </a:extLst>
              </a:tr>
              <a:tr h="332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85796"/>
                  </a:ext>
                </a:extLst>
              </a:tr>
              <a:tr h="332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254516"/>
                  </a:ext>
                </a:extLst>
              </a:tr>
              <a:tr h="332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306351"/>
                  </a:ext>
                </a:extLst>
              </a:tr>
              <a:tr h="332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28955"/>
                  </a:ext>
                </a:extLst>
              </a:tr>
              <a:tr h="332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078825"/>
                  </a:ext>
                </a:extLst>
              </a:tr>
              <a:tr h="332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195946"/>
                  </a:ext>
                </a:extLst>
              </a:tr>
            </a:tbl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2636724" y="156848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93475" y="360769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/>
              <p:cNvSpPr txBox="1"/>
              <p:nvPr/>
            </p:nvSpPr>
            <p:spPr>
              <a:xfrm>
                <a:off x="-345958" y="990279"/>
                <a:ext cx="133144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={ 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ko-KR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5958" y="990279"/>
                <a:ext cx="13314457" cy="338554"/>
              </a:xfrm>
              <a:prstGeom prst="rect">
                <a:avLst/>
              </a:prstGeom>
              <a:blipFill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/>
          <p:cNvSpPr txBox="1"/>
          <p:nvPr/>
        </p:nvSpPr>
        <p:spPr>
          <a:xfrm>
            <a:off x="3185777" y="5975365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(3,2,6,4,3,3.8.7.5.6.6)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(1,3,2,4,6,5,6.5,8,10,11)</a:t>
            </a:r>
            <a:endParaRPr lang="ko-KR" altLang="en-US" b="1" dirty="0"/>
          </a:p>
        </p:txBody>
      </p:sp>
      <p:sp>
        <p:nvSpPr>
          <p:cNvPr id="135" name="직사각형 134"/>
          <p:cNvSpPr/>
          <p:nvPr/>
        </p:nvSpPr>
        <p:spPr>
          <a:xfrm>
            <a:off x="5745296" y="5975365"/>
            <a:ext cx="261041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/>
          <p:cNvCxnSpPr/>
          <p:nvPr/>
        </p:nvCxnSpPr>
        <p:spPr>
          <a:xfrm>
            <a:off x="3167667" y="1968195"/>
            <a:ext cx="0" cy="364054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/>
          <p:cNvSpPr/>
          <p:nvPr/>
        </p:nvSpPr>
        <p:spPr>
          <a:xfrm>
            <a:off x="3077667" y="299014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1950756" y="2621376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2703044" y="481138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3269191" y="445160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4903260" y="408218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516483" y="5443944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</a:t>
            </a:r>
            <a:endParaRPr lang="ko-KR" alt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4387780" y="156848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10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/>
              <p:cNvSpPr txBox="1"/>
              <p:nvPr/>
            </p:nvSpPr>
            <p:spPr>
              <a:xfrm>
                <a:off x="3776458" y="5970699"/>
                <a:ext cx="4975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) </a:t>
                </a:r>
                <a:r>
                  <a:rPr lang="ko-KR" altLang="en-US" b="1" dirty="0" smtClean="0"/>
                  <a:t>과</a:t>
                </a:r>
                <a:r>
                  <a:rPr lang="en-US" altLang="ko-KR" b="1" dirty="0" smtClean="0"/>
                  <a:t> </a:t>
                </a:r>
                <a:r>
                  <a:rPr lang="en-US" altLang="ko-KR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58" y="5970699"/>
                <a:ext cx="4975107" cy="369332"/>
              </a:xfrm>
              <a:prstGeom prst="rect">
                <a:avLst/>
              </a:prstGeom>
              <a:blipFill>
                <a:blip r:embed="rId16"/>
                <a:stretch>
                  <a:fillRect l="-97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직선 연결선 150"/>
          <p:cNvCxnSpPr/>
          <p:nvPr/>
        </p:nvCxnSpPr>
        <p:spPr>
          <a:xfrm flipV="1">
            <a:off x="974996" y="3427689"/>
            <a:ext cx="2191741" cy="4786"/>
          </a:xfrm>
          <a:prstGeom prst="line">
            <a:avLst/>
          </a:prstGeom>
          <a:ln w="381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2341281" y="334247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/>
          <p:cNvCxnSpPr/>
          <p:nvPr/>
        </p:nvCxnSpPr>
        <p:spPr>
          <a:xfrm>
            <a:off x="1343822" y="2006104"/>
            <a:ext cx="0" cy="141516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1253822" y="299014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/>
          <p:nvPr/>
        </p:nvCxnSpPr>
        <p:spPr>
          <a:xfrm flipH="1">
            <a:off x="1697584" y="3421268"/>
            <a:ext cx="5559" cy="221433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1598058" y="407481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연결선 158"/>
          <p:cNvCxnSpPr/>
          <p:nvPr/>
        </p:nvCxnSpPr>
        <p:spPr>
          <a:xfrm flipH="1">
            <a:off x="4628930" y="1981938"/>
            <a:ext cx="8865" cy="369742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4532346" y="407290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/>
          <p:cNvCxnSpPr/>
          <p:nvPr/>
        </p:nvCxnSpPr>
        <p:spPr>
          <a:xfrm flipV="1">
            <a:off x="3175206" y="3807519"/>
            <a:ext cx="1462589" cy="4786"/>
          </a:xfrm>
          <a:prstGeom prst="line">
            <a:avLst/>
          </a:prstGeom>
          <a:ln w="381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3808299" y="371751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6" name="그룹 165"/>
          <p:cNvGrpSpPr/>
          <p:nvPr/>
        </p:nvGrpSpPr>
        <p:grpSpPr>
          <a:xfrm>
            <a:off x="9286240" y="1512890"/>
            <a:ext cx="1921572" cy="469048"/>
            <a:chOff x="9286240" y="1512890"/>
            <a:chExt cx="1921572" cy="469048"/>
          </a:xfrm>
        </p:grpSpPr>
        <p:sp>
          <p:nvSpPr>
            <p:cNvPr id="163" name="TextBox 162"/>
            <p:cNvSpPr txBox="1"/>
            <p:nvPr/>
          </p:nvSpPr>
          <p:spPr>
            <a:xfrm>
              <a:off x="9534620" y="1512890"/>
              <a:ext cx="1673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(7,5.5)</a:t>
              </a:r>
              <a:endParaRPr lang="ko-KR" altLang="en-US" b="1" dirty="0"/>
            </a:p>
          </p:txBody>
        </p:sp>
        <p:cxnSp>
          <p:nvCxnSpPr>
            <p:cNvPr id="165" name="직선 화살표 연결선 164"/>
            <p:cNvCxnSpPr/>
            <p:nvPr/>
          </p:nvCxnSpPr>
          <p:spPr>
            <a:xfrm flipH="1">
              <a:off x="9286240" y="1808849"/>
              <a:ext cx="258464" cy="1730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6453290" y="2232515"/>
            <a:ext cx="16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(7,5.5)</a:t>
            </a:r>
            <a:endParaRPr lang="ko-KR" alt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7500952" y="3024453"/>
            <a:ext cx="16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(7,5.5)</a:t>
            </a:r>
            <a:endParaRPr lang="ko-KR" alt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8141985" y="4253620"/>
            <a:ext cx="16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(7,5.5)</a:t>
            </a:r>
            <a:endParaRPr lang="ko-KR" altLang="en-US" b="1" dirty="0"/>
          </a:p>
        </p:txBody>
      </p:sp>
      <p:cxnSp>
        <p:nvCxnSpPr>
          <p:cNvPr id="171" name="직선 화살표 연결선 170"/>
          <p:cNvCxnSpPr/>
          <p:nvPr/>
        </p:nvCxnSpPr>
        <p:spPr>
          <a:xfrm>
            <a:off x="9023504" y="4566561"/>
            <a:ext cx="997477" cy="448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2903971" y="44461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4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135" grpId="0" animBg="1"/>
      <p:bldP spid="135" grpId="1" animBg="1"/>
      <p:bldP spid="150" grpId="0"/>
      <p:bldP spid="167" grpId="0"/>
      <p:bldP spid="168" grpId="0"/>
      <p:bldP spid="169" grpId="0"/>
      <p:bldP spid="1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5-5 </a:t>
            </a:r>
            <a:r>
              <a:rPr lang="ko-KR" altLang="en-US" sz="1050" b="1" dirty="0" smtClean="0"/>
              <a:t>매칭</a:t>
            </a:r>
            <a:endParaRPr lang="ko-KR" altLang="en-US" sz="105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65" y="1691239"/>
            <a:ext cx="4751169" cy="35935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64" y="1691239"/>
            <a:ext cx="4760736" cy="3400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2005" y="5284763"/>
            <a:ext cx="462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매칭 시 </a:t>
            </a:r>
            <a:r>
              <a:rPr lang="ko-KR" altLang="en-US" sz="1400" b="1" dirty="0" err="1" smtClean="0"/>
              <a:t>최근접</a:t>
            </a:r>
            <a:r>
              <a:rPr lang="ko-KR" altLang="en-US" sz="1400" b="1" dirty="0" smtClean="0"/>
              <a:t> 이웃을 쓴 경우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664292" y="5284763"/>
            <a:ext cx="462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매칭 시 </a:t>
            </a:r>
            <a:r>
              <a:rPr lang="ko-KR" altLang="en-US" sz="1400" b="1" dirty="0" err="1" smtClean="0"/>
              <a:t>최근접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이웃거리</a:t>
            </a:r>
            <a:r>
              <a:rPr lang="ko-KR" altLang="en-US" sz="1400" b="1" dirty="0" smtClean="0"/>
              <a:t> 비율을 쓴 경우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9956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899535" y="3059248"/>
            <a:ext cx="4392930" cy="7395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000" b="1" dirty="0" smtClean="0"/>
              <a:t>5-4 SIFT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6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27425" y="887831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SIFT(Scale-Invariant Feature Transform)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11697" y="2171145"/>
            <a:ext cx="62579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Scale-space extrema detection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→ 다중 스케일 영상에서 미분을 통한 극점 검출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b="1" dirty="0" smtClean="0"/>
              <a:t>2. </a:t>
            </a:r>
            <a:r>
              <a:rPr lang="en-US" altLang="ko-KR" b="1" dirty="0" err="1" smtClean="0"/>
              <a:t>Keypoint</a:t>
            </a:r>
            <a:r>
              <a:rPr lang="en-US" altLang="ko-KR" b="1" dirty="0" smtClean="0"/>
              <a:t> localization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→ 극점에서 </a:t>
            </a:r>
            <a:r>
              <a:rPr lang="ko-KR" altLang="en-US" dirty="0" err="1" smtClean="0"/>
              <a:t>특징점</a:t>
            </a:r>
            <a:r>
              <a:rPr lang="ko-KR" altLang="en-US" dirty="0" smtClean="0"/>
              <a:t> 검출</a:t>
            </a:r>
            <a:endParaRPr lang="en-US" altLang="ko-KR" dirty="0" smtClean="0"/>
          </a:p>
        </p:txBody>
      </p:sp>
      <p:sp>
        <p:nvSpPr>
          <p:cNvPr id="19" name="아래쪽 화살표 18"/>
          <p:cNvSpPr/>
          <p:nvPr/>
        </p:nvSpPr>
        <p:spPr>
          <a:xfrm>
            <a:off x="5694362" y="1426177"/>
            <a:ext cx="361950" cy="38314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211697" y="40639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3. Orientation assignment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 → </a:t>
            </a:r>
            <a:r>
              <a:rPr lang="ko-KR" altLang="en-US" b="1" dirty="0" err="1" smtClean="0"/>
              <a:t>특징점에</a:t>
            </a:r>
            <a:r>
              <a:rPr lang="ko-KR" altLang="en-US" b="1" dirty="0" smtClean="0"/>
              <a:t> 방향을 할당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4. </a:t>
            </a:r>
            <a:r>
              <a:rPr lang="en-US" altLang="ko-KR" b="1" dirty="0" err="1"/>
              <a:t>Keypoint</a:t>
            </a:r>
            <a:r>
              <a:rPr lang="en-US" altLang="ko-KR" b="1" dirty="0"/>
              <a:t> descriptor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→ </a:t>
            </a:r>
            <a:r>
              <a:rPr lang="ko-KR" altLang="en-US" b="1" dirty="0" smtClean="0"/>
              <a:t>크기와 방향을 통해 벡터를 생성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817500" y="2135606"/>
            <a:ext cx="8692308" cy="19717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8" name="직사각형 7"/>
          <p:cNvSpPr/>
          <p:nvPr/>
        </p:nvSpPr>
        <p:spPr>
          <a:xfrm>
            <a:off x="418492" y="565957"/>
            <a:ext cx="336271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en-US" altLang="ko-KR" sz="2000" b="1" dirty="0"/>
              <a:t>Orientation assignment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1207" y="752674"/>
            <a:ext cx="8495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→ 이동과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회전</a:t>
            </a:r>
            <a:r>
              <a:rPr lang="ko-KR" altLang="en-US" sz="1400" b="1" dirty="0" smtClean="0"/>
              <a:t>에도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불변한 특성</a:t>
            </a:r>
            <a:r>
              <a:rPr lang="ko-KR" altLang="en-US" sz="1400" b="1" dirty="0" smtClean="0"/>
              <a:t>을 가져야함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361264" y="1876523"/>
                <a:ext cx="1964036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400" b="1" dirty="0" smtClean="0"/>
                  <a:t>( y, x,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sz="2400" b="1" dirty="0" smtClean="0"/>
                  <a:t>, I )</a:t>
                </a:r>
                <a:endParaRPr lang="ko-KR" altLang="en-US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264" y="1876523"/>
                <a:ext cx="1964036" cy="535531"/>
              </a:xfrm>
              <a:prstGeom prst="rect">
                <a:avLst/>
              </a:prstGeom>
              <a:blipFill>
                <a:blip r:embed="rId3"/>
                <a:stretch>
                  <a:fillRect l="-4969" t="-3409" b="-1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558069" y="1247168"/>
            <a:ext cx="1058345" cy="31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Octave 1</a:t>
            </a:r>
            <a:endParaRPr lang="ko-KR" altLang="en-US" sz="14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60" y="1674765"/>
            <a:ext cx="740749" cy="7270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60" y="2455568"/>
            <a:ext cx="740749" cy="7270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60" y="3236370"/>
            <a:ext cx="740749" cy="7270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60" y="4017173"/>
            <a:ext cx="740749" cy="7270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60" y="4797976"/>
            <a:ext cx="740749" cy="7270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60" y="5578779"/>
            <a:ext cx="740749" cy="72702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34" y="2048806"/>
            <a:ext cx="740749" cy="7270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8" y="2838841"/>
            <a:ext cx="740749" cy="72702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8" y="3628876"/>
            <a:ext cx="740749" cy="72702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8" y="4418911"/>
            <a:ext cx="740749" cy="72702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8" y="5215265"/>
            <a:ext cx="740749" cy="727029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4349009" y="2038279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22" idx="3"/>
          </p:cNvCxnSpPr>
          <p:nvPr/>
        </p:nvCxnSpPr>
        <p:spPr>
          <a:xfrm flipV="1">
            <a:off x="4349009" y="2472688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705138" y="2274446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938444" y="2390573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351797" y="2821795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26" idx="3"/>
          </p:cNvCxnSpPr>
          <p:nvPr/>
        </p:nvCxnSpPr>
        <p:spPr>
          <a:xfrm flipV="1">
            <a:off x="4351797" y="3256204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707925" y="3057962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941231" y="3174089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347392" y="3605311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30" idx="3"/>
          </p:cNvCxnSpPr>
          <p:nvPr/>
        </p:nvCxnSpPr>
        <p:spPr>
          <a:xfrm flipV="1">
            <a:off x="4347392" y="4039720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4703521" y="3841478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936826" y="3957605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347162" y="4380689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4" idx="3"/>
          </p:cNvCxnSpPr>
          <p:nvPr/>
        </p:nvCxnSpPr>
        <p:spPr>
          <a:xfrm flipV="1">
            <a:off x="4347162" y="4815097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4703291" y="4616855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936597" y="4732982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337755" y="5161491"/>
            <a:ext cx="401460" cy="27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8" idx="3"/>
          </p:cNvCxnSpPr>
          <p:nvPr/>
        </p:nvCxnSpPr>
        <p:spPr>
          <a:xfrm flipV="1">
            <a:off x="4337755" y="5595900"/>
            <a:ext cx="390295" cy="34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693884" y="5397657"/>
            <a:ext cx="233306" cy="2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400" b="1" smtClean="0"/>
              <a:t>-</a:t>
            </a:r>
            <a:endParaRPr lang="ko-KR" altLang="en-US" sz="2400" b="1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927190" y="5513785"/>
            <a:ext cx="168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5" idx="3"/>
          </p:cNvCxnSpPr>
          <p:nvPr/>
        </p:nvCxnSpPr>
        <p:spPr>
          <a:xfrm>
            <a:off x="5853283" y="2412321"/>
            <a:ext cx="797315" cy="645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7" idx="3"/>
          </p:cNvCxnSpPr>
          <p:nvPr/>
        </p:nvCxnSpPr>
        <p:spPr>
          <a:xfrm flipV="1">
            <a:off x="5847347" y="3328782"/>
            <a:ext cx="803251" cy="66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3"/>
            <a:endCxn id="44" idx="1"/>
          </p:cNvCxnSpPr>
          <p:nvPr/>
        </p:nvCxnSpPr>
        <p:spPr>
          <a:xfrm>
            <a:off x="5847347" y="3202356"/>
            <a:ext cx="803251" cy="5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79297" y="1593358"/>
            <a:ext cx="1058345" cy="31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DOG</a:t>
            </a:r>
            <a:endParaRPr lang="ko-KR" altLang="en-US" sz="1400" b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98" y="2805191"/>
            <a:ext cx="805535" cy="80553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963" y="3703485"/>
            <a:ext cx="805535" cy="805535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>
            <a:off x="5848648" y="3303652"/>
            <a:ext cx="797315" cy="645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842712" y="4220113"/>
            <a:ext cx="803251" cy="66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842712" y="4093687"/>
            <a:ext cx="803251" cy="5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853283" y="4211632"/>
            <a:ext cx="797315" cy="645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5847347" y="5128093"/>
            <a:ext cx="803251" cy="66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847347" y="5001667"/>
            <a:ext cx="803251" cy="5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그림 5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48" y="4609950"/>
            <a:ext cx="805330" cy="805330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7247873" y="2345448"/>
            <a:ext cx="2754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6757771" y="2959191"/>
            <a:ext cx="83344" cy="821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419114" y="2404655"/>
            <a:ext cx="224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Ex) (100,100,1.6,2)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5.55112E-17 L -0.25078 -0.171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39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8" name="직사각형 7"/>
          <p:cNvSpPr/>
          <p:nvPr/>
        </p:nvSpPr>
        <p:spPr>
          <a:xfrm>
            <a:off x="418492" y="565957"/>
            <a:ext cx="336271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en-US" altLang="ko-KR" sz="2000" b="1" dirty="0"/>
              <a:t>Orientation assignment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661371"/>
            <a:ext cx="6553200" cy="1057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90800" y="4071936"/>
                <a:ext cx="7200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* </a:t>
                </a:r>
                <a:r>
                  <a:rPr lang="ko-KR" altLang="en-US" sz="1200" b="1" dirty="0" err="1" smtClean="0"/>
                  <a:t>특징점의</a:t>
                </a:r>
                <a:r>
                  <a:rPr lang="ko-KR" altLang="en-US" sz="1200" b="1" dirty="0" smtClean="0"/>
                  <a:t> 스케일과 가장 가까운 스케일로 </a:t>
                </a:r>
                <a:r>
                  <a:rPr lang="ko-KR" altLang="en-US" sz="1200" b="1" dirty="0" err="1" smtClean="0"/>
                  <a:t>가우시안</a:t>
                </a:r>
                <a:r>
                  <a:rPr lang="ko-KR" altLang="en-US" sz="1200" b="1" dirty="0" smtClean="0"/>
                  <a:t> </a:t>
                </a:r>
                <a:r>
                  <a:rPr lang="ko-KR" altLang="en-US" sz="1200" b="1" dirty="0" err="1" smtClean="0"/>
                  <a:t>스무딩된</a:t>
                </a:r>
                <a:r>
                  <a:rPr lang="ko-KR" altLang="en-US" sz="1200" b="1" dirty="0" smtClean="0"/>
                  <a:t> 이미지를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altLang="ko-KR" sz="1200" b="1" dirty="0" smtClean="0"/>
              </a:p>
              <a:p>
                <a:r>
                  <a:rPr lang="en-US" altLang="ko-KR" sz="1200" b="1" dirty="0" smtClean="0"/>
                  <a:t>* </a:t>
                </a:r>
                <a:r>
                  <a:rPr lang="ko-KR" altLang="en-US" sz="1200" b="1" dirty="0" err="1" smtClean="0"/>
                  <a:t>그래디언트</a:t>
                </a:r>
                <a:r>
                  <a:rPr lang="ko-KR" altLang="en-US" sz="1200" b="1" dirty="0" smtClean="0"/>
                  <a:t> 크기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𝒎</m:t>
                    </m:r>
                    <m:d>
                      <m:d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ko-KR" sz="1200" b="1" dirty="0" smtClean="0"/>
              </a:p>
              <a:p>
                <a:r>
                  <a:rPr lang="en-US" altLang="ko-KR" sz="1200" b="1" dirty="0" smtClean="0"/>
                  <a:t>* </a:t>
                </a:r>
                <a:r>
                  <a:rPr lang="ko-KR" altLang="en-US" sz="1200" b="1" dirty="0" smtClean="0"/>
                  <a:t>방향 </a:t>
                </a:r>
                <a14:m>
                  <m:oMath xmlns:m="http://schemas.openxmlformats.org/officeDocument/2006/math"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071936"/>
                <a:ext cx="7200900" cy="646331"/>
              </a:xfrm>
              <a:prstGeom prst="rect">
                <a:avLst/>
              </a:prstGeom>
              <a:blipFill>
                <a:blip r:embed="rId4"/>
                <a:stretch>
                  <a:fillRect t="-1887"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27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8" name="직사각형 7"/>
          <p:cNvSpPr/>
          <p:nvPr/>
        </p:nvSpPr>
        <p:spPr>
          <a:xfrm>
            <a:off x="418492" y="565957"/>
            <a:ext cx="336271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en-US" altLang="ko-KR" sz="2000" b="1" dirty="0"/>
              <a:t>Orientation assignment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5" y="1476077"/>
            <a:ext cx="3706940" cy="363828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884084" y="2114967"/>
            <a:ext cx="83344" cy="821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69919"/>
              </p:ext>
            </p:extLst>
          </p:nvPr>
        </p:nvGraphicFramePr>
        <p:xfrm>
          <a:off x="4254985" y="1900198"/>
          <a:ext cx="314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80542169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4109625369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23147783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62480509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504633647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75636084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192216577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958471623"/>
                    </a:ext>
                  </a:extLst>
                </a:gridCol>
              </a:tblGrid>
              <a:tr h="3624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039998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136333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65023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54983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34169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088965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076164"/>
                  </a:ext>
                </a:extLst>
              </a:tr>
              <a:tr h="3624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334673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5788113" y="3322180"/>
            <a:ext cx="83344" cy="821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54986" y="1900198"/>
            <a:ext cx="3149600" cy="29260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5158590" y="3115377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415640" y="2381952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5229189" y="2731202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4845014" y="3098753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465693" y="3098753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4780243" y="2731630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4465693" y="2716165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355315" y="209526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4752189" y="2016506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4845014" y="2366914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5147387" y="2005759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5171140" y="2377099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5638764" y="2366914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5558640" y="2747826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5638764" y="3085304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5554037" y="1990373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5400000" flipH="1" flipV="1">
            <a:off x="6735635" y="3097684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5400000" flipH="1" flipV="1">
            <a:off x="5992685" y="2364259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5400000" flipH="1" flipV="1">
            <a:off x="6806234" y="2713509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 flipH="1" flipV="1">
            <a:off x="6422059" y="3081060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5400000" flipH="1" flipV="1">
            <a:off x="6042738" y="3081060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5400000" flipH="1" flipV="1">
            <a:off x="6357288" y="2713937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rot="5400000" flipH="1" flipV="1">
            <a:off x="6042738" y="2698472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5400000" flipH="1">
            <a:off x="5932360" y="2077568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rot="5400000" flipH="1" flipV="1">
            <a:off x="6329234" y="1998813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rot="5400000" flipH="1" flipV="1">
            <a:off x="6422059" y="2349221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5400000" flipH="1" flipV="1">
            <a:off x="6724432" y="1988066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rot="5400000" flipH="1" flipV="1">
            <a:off x="6748185" y="2359406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rot="5400000" flipH="1" flipV="1">
            <a:off x="7215809" y="2349221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5400000" flipH="1" flipV="1">
            <a:off x="7135685" y="2730133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rot="5400000" flipH="1" flipV="1">
            <a:off x="7215809" y="3067611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rot="5400000" flipH="1" flipV="1">
            <a:off x="7131082" y="1972680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rot="10800000">
            <a:off x="6735635" y="4568673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rot="10800000">
            <a:off x="5992685" y="3835248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0800000">
            <a:off x="6806234" y="4184498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rot="10800000">
            <a:off x="6422059" y="4552049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rot="10800000">
            <a:off x="6042738" y="4552049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rot="10800000">
            <a:off x="6357288" y="4184926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rot="10800000">
            <a:off x="6042738" y="4169461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rot="10800000" flipV="1">
            <a:off x="5932360" y="3548557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rot="10800000">
            <a:off x="6329234" y="3469802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rot="10800000">
            <a:off x="6422059" y="3820210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rot="10800000">
            <a:off x="6724432" y="3459055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rot="10800000">
            <a:off x="6748185" y="3830395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rot="10800000">
            <a:off x="7215809" y="3820210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rot="10800000">
            <a:off x="7135685" y="4201122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10800000">
            <a:off x="7215809" y="4538600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rot="10800000">
            <a:off x="7131082" y="3443669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rot="16200000">
            <a:off x="5148676" y="4577859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rot="16200000">
            <a:off x="4405726" y="3844434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rot="16200000">
            <a:off x="5219275" y="4193684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rot="16200000">
            <a:off x="4835100" y="4561235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rot="16200000">
            <a:off x="4455779" y="4561235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rot="16200000">
            <a:off x="4770329" y="4194112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rot="16200000">
            <a:off x="4455779" y="4178647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rot="16200000" flipV="1">
            <a:off x="4345401" y="3557743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rot="16200000">
            <a:off x="4742275" y="3478988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rot="16200000">
            <a:off x="4835100" y="3829396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rot="16200000">
            <a:off x="5137473" y="3468241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rot="16200000">
            <a:off x="5161226" y="3839581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rot="16200000">
            <a:off x="5628850" y="3829396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rot="16200000">
            <a:off x="5548726" y="4210308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rot="16200000">
            <a:off x="5628850" y="4547786"/>
            <a:ext cx="0" cy="19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rot="16200000">
            <a:off x="5544123" y="3452855"/>
            <a:ext cx="152400" cy="1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7810595" y="4443690"/>
            <a:ext cx="3953638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rot="16200000">
            <a:off x="6400895" y="3199107"/>
            <a:ext cx="348615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8228322" y="3946272"/>
            <a:ext cx="97972" cy="4974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 rot="10800000">
            <a:off x="8110891" y="4472990"/>
            <a:ext cx="323165" cy="35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0~9</a:t>
            </a:r>
            <a:endParaRPr lang="ko-KR" altLang="en-US" sz="900" b="1" dirty="0"/>
          </a:p>
        </p:txBody>
      </p:sp>
      <p:sp>
        <p:nvSpPr>
          <p:cNvPr id="119" name="TextBox 118"/>
          <p:cNvSpPr txBox="1"/>
          <p:nvPr/>
        </p:nvSpPr>
        <p:spPr>
          <a:xfrm rot="10800000">
            <a:off x="8213697" y="4515501"/>
            <a:ext cx="323165" cy="443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10~19</a:t>
            </a:r>
            <a:endParaRPr lang="ko-KR" altLang="en-US" sz="9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8326294" y="3614345"/>
            <a:ext cx="97972" cy="82934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8424444" y="3946272"/>
            <a:ext cx="97972" cy="4974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 rot="10800000">
            <a:off x="8313800" y="4492039"/>
            <a:ext cx="461665" cy="4681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20~29</a:t>
            </a:r>
            <a:endParaRPr lang="ko-KR" altLang="en-US" sz="900" b="1" dirty="0"/>
          </a:p>
        </p:txBody>
      </p:sp>
      <p:sp>
        <p:nvSpPr>
          <p:cNvPr id="187" name="TextBox 186"/>
          <p:cNvSpPr txBox="1"/>
          <p:nvPr/>
        </p:nvSpPr>
        <p:spPr>
          <a:xfrm rot="10800000">
            <a:off x="8409819" y="4515501"/>
            <a:ext cx="323165" cy="443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30~39</a:t>
            </a:r>
            <a:endParaRPr lang="ko-KR" altLang="en-US" sz="900" b="1" dirty="0"/>
          </a:p>
        </p:txBody>
      </p:sp>
      <p:sp>
        <p:nvSpPr>
          <p:cNvPr id="188" name="직사각형 187"/>
          <p:cNvSpPr/>
          <p:nvPr/>
        </p:nvSpPr>
        <p:spPr>
          <a:xfrm>
            <a:off x="8522416" y="3169585"/>
            <a:ext cx="97972" cy="127410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8624122" y="2041058"/>
            <a:ext cx="97972" cy="240263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/>
          <p:cNvSpPr txBox="1"/>
          <p:nvPr/>
        </p:nvSpPr>
        <p:spPr>
          <a:xfrm rot="10800000">
            <a:off x="8511291" y="4489658"/>
            <a:ext cx="323165" cy="4681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40~49</a:t>
            </a:r>
            <a:endParaRPr lang="ko-KR" altLang="en-US" sz="900" b="1" dirty="0"/>
          </a:p>
        </p:txBody>
      </p:sp>
      <p:sp>
        <p:nvSpPr>
          <p:cNvPr id="194" name="TextBox 193"/>
          <p:cNvSpPr txBox="1"/>
          <p:nvPr/>
        </p:nvSpPr>
        <p:spPr>
          <a:xfrm rot="10800000">
            <a:off x="8609497" y="4515501"/>
            <a:ext cx="323165" cy="443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50~59</a:t>
            </a:r>
            <a:endParaRPr lang="ko-KR" altLang="en-US" sz="900" b="1" dirty="0"/>
          </a:p>
        </p:txBody>
      </p:sp>
      <p:sp>
        <p:nvSpPr>
          <p:cNvPr id="195" name="직사각형 194"/>
          <p:cNvSpPr/>
          <p:nvPr/>
        </p:nvSpPr>
        <p:spPr>
          <a:xfrm>
            <a:off x="8722094" y="4308008"/>
            <a:ext cx="97972" cy="13568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8817804" y="4136558"/>
            <a:ext cx="97972" cy="3071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 rot="10800000">
            <a:off x="8803179" y="4515501"/>
            <a:ext cx="323165" cy="443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70~79</a:t>
            </a:r>
            <a:endParaRPr lang="ko-KR" altLang="en-US" sz="900" b="1" dirty="0"/>
          </a:p>
        </p:txBody>
      </p:sp>
      <p:sp>
        <p:nvSpPr>
          <p:cNvPr id="199" name="직사각형 198"/>
          <p:cNvSpPr/>
          <p:nvPr/>
        </p:nvSpPr>
        <p:spPr>
          <a:xfrm>
            <a:off x="8915776" y="4043689"/>
            <a:ext cx="97972" cy="40000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 rot="10800000">
            <a:off x="8706937" y="4515763"/>
            <a:ext cx="323165" cy="443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60~69</a:t>
            </a:r>
            <a:endParaRPr lang="ko-KR" altLang="en-US" sz="900" b="1" dirty="0"/>
          </a:p>
        </p:txBody>
      </p:sp>
      <p:sp>
        <p:nvSpPr>
          <p:cNvPr id="203" name="직사각형 202"/>
          <p:cNvSpPr/>
          <p:nvPr/>
        </p:nvSpPr>
        <p:spPr>
          <a:xfrm>
            <a:off x="9011486" y="4335761"/>
            <a:ext cx="97972" cy="1079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 rot="10800000">
            <a:off x="8996861" y="4515501"/>
            <a:ext cx="323165" cy="443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90~99</a:t>
            </a:r>
            <a:endParaRPr lang="ko-KR" altLang="en-US" sz="900" b="1" dirty="0"/>
          </a:p>
        </p:txBody>
      </p:sp>
      <p:sp>
        <p:nvSpPr>
          <p:cNvPr id="205" name="직사각형 204"/>
          <p:cNvSpPr/>
          <p:nvPr/>
        </p:nvSpPr>
        <p:spPr>
          <a:xfrm>
            <a:off x="9109458" y="3510289"/>
            <a:ext cx="97972" cy="93340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 rot="10800000">
            <a:off x="8900619" y="4515763"/>
            <a:ext cx="323165" cy="443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80~89</a:t>
            </a:r>
            <a:endParaRPr lang="ko-KR" altLang="en-US" sz="900" b="1" dirty="0"/>
          </a:p>
        </p:txBody>
      </p:sp>
      <p:sp>
        <p:nvSpPr>
          <p:cNvPr id="207" name="직사각형 206"/>
          <p:cNvSpPr/>
          <p:nvPr/>
        </p:nvSpPr>
        <p:spPr>
          <a:xfrm>
            <a:off x="9205168" y="4191400"/>
            <a:ext cx="97972" cy="25229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 rot="10800000">
            <a:off x="9187355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110~119</a:t>
            </a:r>
            <a:endParaRPr lang="ko-KR" altLang="en-US" sz="900" b="1" dirty="0"/>
          </a:p>
        </p:txBody>
      </p:sp>
      <p:sp>
        <p:nvSpPr>
          <p:cNvPr id="209" name="직사각형 208"/>
          <p:cNvSpPr/>
          <p:nvPr/>
        </p:nvSpPr>
        <p:spPr>
          <a:xfrm>
            <a:off x="9303140" y="3862714"/>
            <a:ext cx="97972" cy="58097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 rot="10800000">
            <a:off x="9092108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100~109</a:t>
            </a:r>
            <a:endParaRPr lang="ko-KR" altLang="en-US" sz="900" b="1" dirty="0"/>
          </a:p>
        </p:txBody>
      </p:sp>
      <p:sp>
        <p:nvSpPr>
          <p:cNvPr id="211" name="직사각형 210"/>
          <p:cNvSpPr/>
          <p:nvPr/>
        </p:nvSpPr>
        <p:spPr>
          <a:xfrm>
            <a:off x="9401995" y="3712695"/>
            <a:ext cx="97972" cy="73099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/>
          <p:cNvSpPr txBox="1"/>
          <p:nvPr/>
        </p:nvSpPr>
        <p:spPr>
          <a:xfrm rot="10800000">
            <a:off x="9384182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130~139</a:t>
            </a:r>
            <a:endParaRPr lang="ko-KR" altLang="en-US" sz="900" b="1" dirty="0"/>
          </a:p>
        </p:txBody>
      </p:sp>
      <p:sp>
        <p:nvSpPr>
          <p:cNvPr id="213" name="직사각형 212"/>
          <p:cNvSpPr/>
          <p:nvPr/>
        </p:nvSpPr>
        <p:spPr>
          <a:xfrm>
            <a:off x="9499967" y="4207596"/>
            <a:ext cx="97972" cy="23609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/>
          <p:cNvSpPr txBox="1"/>
          <p:nvPr/>
        </p:nvSpPr>
        <p:spPr>
          <a:xfrm rot="10800000">
            <a:off x="9284795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120~129</a:t>
            </a:r>
            <a:endParaRPr lang="ko-KR" altLang="en-US" sz="900" b="1" dirty="0"/>
          </a:p>
        </p:txBody>
      </p:sp>
      <p:sp>
        <p:nvSpPr>
          <p:cNvPr id="215" name="직사각형 214"/>
          <p:cNvSpPr/>
          <p:nvPr/>
        </p:nvSpPr>
        <p:spPr>
          <a:xfrm>
            <a:off x="9597939" y="3811897"/>
            <a:ext cx="97972" cy="63179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/>
          <p:cNvSpPr txBox="1"/>
          <p:nvPr/>
        </p:nvSpPr>
        <p:spPr>
          <a:xfrm rot="10800000">
            <a:off x="9580126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150~159</a:t>
            </a:r>
            <a:endParaRPr lang="ko-KR" altLang="en-US" sz="900" b="1" dirty="0"/>
          </a:p>
        </p:txBody>
      </p:sp>
      <p:sp>
        <p:nvSpPr>
          <p:cNvPr id="217" name="직사각형 216"/>
          <p:cNvSpPr/>
          <p:nvPr/>
        </p:nvSpPr>
        <p:spPr>
          <a:xfrm>
            <a:off x="9695911" y="3994123"/>
            <a:ext cx="97972" cy="44956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/>
          <p:cNvSpPr txBox="1"/>
          <p:nvPr/>
        </p:nvSpPr>
        <p:spPr>
          <a:xfrm rot="10800000">
            <a:off x="9484879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140~149</a:t>
            </a:r>
            <a:endParaRPr lang="ko-KR" altLang="en-US" sz="900" b="1" dirty="0"/>
          </a:p>
        </p:txBody>
      </p:sp>
      <p:sp>
        <p:nvSpPr>
          <p:cNvPr id="219" name="직사각형 218"/>
          <p:cNvSpPr/>
          <p:nvPr/>
        </p:nvSpPr>
        <p:spPr>
          <a:xfrm>
            <a:off x="9791621" y="4335761"/>
            <a:ext cx="97972" cy="1079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 rot="10800000">
            <a:off x="9773808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170~179</a:t>
            </a:r>
            <a:endParaRPr lang="ko-KR" altLang="en-US" sz="900" b="1" dirty="0"/>
          </a:p>
        </p:txBody>
      </p:sp>
      <p:sp>
        <p:nvSpPr>
          <p:cNvPr id="221" name="직사각형 220"/>
          <p:cNvSpPr/>
          <p:nvPr/>
        </p:nvSpPr>
        <p:spPr>
          <a:xfrm>
            <a:off x="9889593" y="3247373"/>
            <a:ext cx="97972" cy="119631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 rot="10800000">
            <a:off x="9678563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160~169</a:t>
            </a:r>
            <a:endParaRPr lang="ko-KR" altLang="en-US" sz="900" b="1" dirty="0"/>
          </a:p>
        </p:txBody>
      </p:sp>
      <p:sp>
        <p:nvSpPr>
          <p:cNvPr id="225" name="직사각형 224"/>
          <p:cNvSpPr/>
          <p:nvPr/>
        </p:nvSpPr>
        <p:spPr>
          <a:xfrm>
            <a:off x="9987756" y="3124527"/>
            <a:ext cx="97972" cy="1319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/>
          <p:cNvSpPr txBox="1"/>
          <p:nvPr/>
        </p:nvSpPr>
        <p:spPr>
          <a:xfrm rot="10800000">
            <a:off x="9969943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190~199</a:t>
            </a:r>
            <a:endParaRPr lang="ko-KR" altLang="en-US" sz="900" b="1" dirty="0"/>
          </a:p>
        </p:txBody>
      </p:sp>
      <p:sp>
        <p:nvSpPr>
          <p:cNvPr id="227" name="직사각형 226"/>
          <p:cNvSpPr/>
          <p:nvPr/>
        </p:nvSpPr>
        <p:spPr>
          <a:xfrm>
            <a:off x="10085728" y="3743652"/>
            <a:ext cx="97972" cy="7000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TextBox 227"/>
          <p:cNvSpPr txBox="1"/>
          <p:nvPr/>
        </p:nvSpPr>
        <p:spPr>
          <a:xfrm rot="10800000">
            <a:off x="9879472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180~189</a:t>
            </a:r>
            <a:endParaRPr lang="ko-KR" altLang="en-US" sz="900" b="1" dirty="0"/>
          </a:p>
        </p:txBody>
      </p:sp>
      <p:sp>
        <p:nvSpPr>
          <p:cNvPr id="229" name="직사각형 228"/>
          <p:cNvSpPr/>
          <p:nvPr/>
        </p:nvSpPr>
        <p:spPr>
          <a:xfrm>
            <a:off x="10181247" y="3663730"/>
            <a:ext cx="97972" cy="77996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TextBox 229"/>
          <p:cNvSpPr txBox="1"/>
          <p:nvPr/>
        </p:nvSpPr>
        <p:spPr>
          <a:xfrm rot="10800000">
            <a:off x="10163434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210~219</a:t>
            </a:r>
            <a:endParaRPr lang="ko-KR" altLang="en-US" sz="900" b="1" dirty="0"/>
          </a:p>
        </p:txBody>
      </p:sp>
      <p:sp>
        <p:nvSpPr>
          <p:cNvPr id="231" name="직사각형 230"/>
          <p:cNvSpPr/>
          <p:nvPr/>
        </p:nvSpPr>
        <p:spPr>
          <a:xfrm>
            <a:off x="10279219" y="3985685"/>
            <a:ext cx="97972" cy="45800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/>
          <p:cNvSpPr txBox="1"/>
          <p:nvPr/>
        </p:nvSpPr>
        <p:spPr>
          <a:xfrm rot="10800000">
            <a:off x="10068189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200~209</a:t>
            </a:r>
            <a:endParaRPr lang="ko-KR" altLang="en-US" sz="900" b="1" dirty="0"/>
          </a:p>
        </p:txBody>
      </p:sp>
      <p:sp>
        <p:nvSpPr>
          <p:cNvPr id="233" name="직사각형 232"/>
          <p:cNvSpPr/>
          <p:nvPr/>
        </p:nvSpPr>
        <p:spPr>
          <a:xfrm>
            <a:off x="10379771" y="4335761"/>
            <a:ext cx="97972" cy="1079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/>
          <p:cNvSpPr txBox="1"/>
          <p:nvPr/>
        </p:nvSpPr>
        <p:spPr>
          <a:xfrm rot="10800000">
            <a:off x="10361958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230~239</a:t>
            </a:r>
            <a:endParaRPr lang="ko-KR" altLang="en-US" sz="900" b="1" dirty="0"/>
          </a:p>
        </p:txBody>
      </p:sp>
      <p:sp>
        <p:nvSpPr>
          <p:cNvPr id="235" name="직사각형 234"/>
          <p:cNvSpPr/>
          <p:nvPr/>
        </p:nvSpPr>
        <p:spPr>
          <a:xfrm>
            <a:off x="10477743" y="4395342"/>
            <a:ext cx="97972" cy="4834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/>
          <p:cNvSpPr txBox="1"/>
          <p:nvPr/>
        </p:nvSpPr>
        <p:spPr>
          <a:xfrm rot="10800000">
            <a:off x="10262696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220~229</a:t>
            </a:r>
            <a:endParaRPr lang="ko-KR" altLang="en-US" sz="900" b="1" dirty="0"/>
          </a:p>
        </p:txBody>
      </p:sp>
      <p:sp>
        <p:nvSpPr>
          <p:cNvPr id="237" name="직사각형 236"/>
          <p:cNvSpPr/>
          <p:nvPr/>
        </p:nvSpPr>
        <p:spPr>
          <a:xfrm>
            <a:off x="10573453" y="4335761"/>
            <a:ext cx="97972" cy="1079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 rot="10800000">
            <a:off x="10555640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250~259</a:t>
            </a:r>
            <a:endParaRPr lang="ko-KR" altLang="en-US" sz="900" b="1" dirty="0"/>
          </a:p>
        </p:txBody>
      </p:sp>
      <p:sp>
        <p:nvSpPr>
          <p:cNvPr id="239" name="직사각형 238"/>
          <p:cNvSpPr/>
          <p:nvPr/>
        </p:nvSpPr>
        <p:spPr>
          <a:xfrm>
            <a:off x="10671425" y="4207596"/>
            <a:ext cx="97972" cy="23609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/>
          <p:cNvSpPr txBox="1"/>
          <p:nvPr/>
        </p:nvSpPr>
        <p:spPr>
          <a:xfrm rot="10800000">
            <a:off x="10458799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240~249</a:t>
            </a:r>
            <a:endParaRPr lang="ko-KR" altLang="en-US" sz="900" b="1" dirty="0"/>
          </a:p>
        </p:txBody>
      </p:sp>
      <p:sp>
        <p:nvSpPr>
          <p:cNvPr id="241" name="직사각형 240"/>
          <p:cNvSpPr/>
          <p:nvPr/>
        </p:nvSpPr>
        <p:spPr>
          <a:xfrm>
            <a:off x="10767294" y="4043689"/>
            <a:ext cx="97972" cy="40000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TextBox 241"/>
          <p:cNvSpPr txBox="1"/>
          <p:nvPr/>
        </p:nvSpPr>
        <p:spPr>
          <a:xfrm rot="10800000">
            <a:off x="10749481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270~279</a:t>
            </a:r>
            <a:endParaRPr lang="ko-KR" altLang="en-US" sz="900" b="1" dirty="0"/>
          </a:p>
        </p:txBody>
      </p:sp>
      <p:sp>
        <p:nvSpPr>
          <p:cNvPr id="243" name="직사각형 242"/>
          <p:cNvSpPr/>
          <p:nvPr/>
        </p:nvSpPr>
        <p:spPr>
          <a:xfrm>
            <a:off x="10865266" y="3581727"/>
            <a:ext cx="97972" cy="8619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43"/>
          <p:cNvSpPr txBox="1"/>
          <p:nvPr/>
        </p:nvSpPr>
        <p:spPr>
          <a:xfrm rot="10800000">
            <a:off x="10653306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260~269</a:t>
            </a:r>
            <a:endParaRPr lang="ko-KR" altLang="en-US" sz="900" b="1" dirty="0"/>
          </a:p>
        </p:txBody>
      </p:sp>
      <p:sp>
        <p:nvSpPr>
          <p:cNvPr id="245" name="직사각형 244"/>
          <p:cNvSpPr/>
          <p:nvPr/>
        </p:nvSpPr>
        <p:spPr>
          <a:xfrm>
            <a:off x="10960976" y="3743653"/>
            <a:ext cx="97972" cy="70003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TextBox 245"/>
          <p:cNvSpPr txBox="1"/>
          <p:nvPr/>
        </p:nvSpPr>
        <p:spPr>
          <a:xfrm rot="10800000">
            <a:off x="10943163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290~299</a:t>
            </a:r>
            <a:endParaRPr lang="ko-KR" altLang="en-US" sz="900" b="1" dirty="0"/>
          </a:p>
        </p:txBody>
      </p:sp>
      <p:sp>
        <p:nvSpPr>
          <p:cNvPr id="247" name="직사각형 246"/>
          <p:cNvSpPr/>
          <p:nvPr/>
        </p:nvSpPr>
        <p:spPr>
          <a:xfrm>
            <a:off x="11058948" y="4207596"/>
            <a:ext cx="97972" cy="23609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TextBox 247"/>
          <p:cNvSpPr txBox="1"/>
          <p:nvPr/>
        </p:nvSpPr>
        <p:spPr>
          <a:xfrm rot="10800000">
            <a:off x="10849591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280~289</a:t>
            </a:r>
            <a:endParaRPr lang="ko-KR" altLang="en-US" sz="900" b="1" dirty="0"/>
          </a:p>
        </p:txBody>
      </p:sp>
      <p:sp>
        <p:nvSpPr>
          <p:cNvPr id="249" name="직사각형 248"/>
          <p:cNvSpPr/>
          <p:nvPr/>
        </p:nvSpPr>
        <p:spPr>
          <a:xfrm>
            <a:off x="11154817" y="3879383"/>
            <a:ext cx="97972" cy="56430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TextBox 249"/>
          <p:cNvSpPr txBox="1"/>
          <p:nvPr/>
        </p:nvSpPr>
        <p:spPr>
          <a:xfrm rot="10800000">
            <a:off x="11137004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310~319</a:t>
            </a:r>
            <a:endParaRPr lang="ko-KR" altLang="en-US" sz="900" b="1" dirty="0"/>
          </a:p>
        </p:txBody>
      </p:sp>
      <p:sp>
        <p:nvSpPr>
          <p:cNvPr id="251" name="직사각형 250"/>
          <p:cNvSpPr/>
          <p:nvPr/>
        </p:nvSpPr>
        <p:spPr>
          <a:xfrm>
            <a:off x="11252789" y="1605289"/>
            <a:ext cx="97972" cy="283840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TextBox 251"/>
          <p:cNvSpPr txBox="1"/>
          <p:nvPr/>
        </p:nvSpPr>
        <p:spPr>
          <a:xfrm rot="10800000">
            <a:off x="11040779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300~309</a:t>
            </a:r>
            <a:endParaRPr lang="ko-KR" altLang="en-US" sz="900" b="1" dirty="0"/>
          </a:p>
        </p:txBody>
      </p:sp>
      <p:sp>
        <p:nvSpPr>
          <p:cNvPr id="253" name="직사각형 252"/>
          <p:cNvSpPr/>
          <p:nvPr/>
        </p:nvSpPr>
        <p:spPr>
          <a:xfrm>
            <a:off x="11345160" y="3811897"/>
            <a:ext cx="97972" cy="63179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extBox 253"/>
          <p:cNvSpPr txBox="1"/>
          <p:nvPr/>
        </p:nvSpPr>
        <p:spPr>
          <a:xfrm rot="10800000">
            <a:off x="11327347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330~339</a:t>
            </a:r>
            <a:endParaRPr lang="ko-KR" altLang="en-US" sz="900" b="1" dirty="0"/>
          </a:p>
        </p:txBody>
      </p:sp>
      <p:sp>
        <p:nvSpPr>
          <p:cNvPr id="255" name="직사각형 254"/>
          <p:cNvSpPr/>
          <p:nvPr/>
        </p:nvSpPr>
        <p:spPr>
          <a:xfrm>
            <a:off x="11443132" y="4207596"/>
            <a:ext cx="97972" cy="23609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/>
          <p:cNvSpPr txBox="1"/>
          <p:nvPr/>
        </p:nvSpPr>
        <p:spPr>
          <a:xfrm rot="10800000">
            <a:off x="11232175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320~329</a:t>
            </a:r>
            <a:endParaRPr lang="ko-KR" altLang="en-US" sz="900" b="1" dirty="0"/>
          </a:p>
        </p:txBody>
      </p:sp>
      <p:sp>
        <p:nvSpPr>
          <p:cNvPr id="257" name="직사각형 256"/>
          <p:cNvSpPr/>
          <p:nvPr/>
        </p:nvSpPr>
        <p:spPr>
          <a:xfrm>
            <a:off x="11538753" y="4005573"/>
            <a:ext cx="97972" cy="43811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/>
          <p:cNvSpPr txBox="1"/>
          <p:nvPr/>
        </p:nvSpPr>
        <p:spPr>
          <a:xfrm rot="10800000">
            <a:off x="11520940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350~359</a:t>
            </a:r>
            <a:endParaRPr lang="ko-KR" altLang="en-US" sz="900" b="1" dirty="0"/>
          </a:p>
        </p:txBody>
      </p:sp>
      <p:sp>
        <p:nvSpPr>
          <p:cNvPr id="259" name="직사각형 258"/>
          <p:cNvSpPr/>
          <p:nvPr/>
        </p:nvSpPr>
        <p:spPr>
          <a:xfrm>
            <a:off x="11636725" y="3994123"/>
            <a:ext cx="97972" cy="44956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/>
          <p:cNvSpPr txBox="1"/>
          <p:nvPr/>
        </p:nvSpPr>
        <p:spPr>
          <a:xfrm rot="10800000">
            <a:off x="11427686" y="4469815"/>
            <a:ext cx="323165" cy="6235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900" b="1" dirty="0" smtClean="0"/>
              <a:t>340~349</a:t>
            </a:r>
            <a:endParaRPr lang="ko-KR" altLang="en-US" sz="900" b="1" dirty="0"/>
          </a:p>
        </p:txBody>
      </p:sp>
      <p:cxnSp>
        <p:nvCxnSpPr>
          <p:cNvPr id="261" name="직선 연결선 260"/>
          <p:cNvCxnSpPr/>
          <p:nvPr/>
        </p:nvCxnSpPr>
        <p:spPr>
          <a:xfrm>
            <a:off x="7987719" y="1605289"/>
            <a:ext cx="3901069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>
            <a:off x="7987719" y="2041058"/>
            <a:ext cx="3901069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7512143" y="1470592"/>
            <a:ext cx="1609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100%</a:t>
            </a:r>
            <a:endParaRPr lang="ko-KR" altLang="en-US" sz="1100" b="1" dirty="0"/>
          </a:p>
        </p:txBody>
      </p:sp>
      <p:sp>
        <p:nvSpPr>
          <p:cNvPr id="264" name="TextBox 263"/>
          <p:cNvSpPr txBox="1"/>
          <p:nvPr/>
        </p:nvSpPr>
        <p:spPr>
          <a:xfrm>
            <a:off x="7592946" y="1908529"/>
            <a:ext cx="1609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8</a:t>
            </a:r>
            <a:r>
              <a:rPr lang="en-US" altLang="ko-KR" sz="1100" b="1" dirty="0" smtClean="0"/>
              <a:t>0%</a:t>
            </a:r>
            <a:endParaRPr lang="ko-KR" altLang="en-US" sz="1100" b="1" dirty="0"/>
          </a:p>
        </p:txBody>
      </p:sp>
      <p:sp>
        <p:nvSpPr>
          <p:cNvPr id="267" name="아래쪽 화살표 266"/>
          <p:cNvSpPr/>
          <p:nvPr/>
        </p:nvSpPr>
        <p:spPr>
          <a:xfrm flipV="1">
            <a:off x="1839499" y="5524500"/>
            <a:ext cx="520700" cy="5850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0.30976 -0.001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76 -0.00162 L 0.66315 -0.0071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6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6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8" name="직사각형 7"/>
          <p:cNvSpPr/>
          <p:nvPr/>
        </p:nvSpPr>
        <p:spPr>
          <a:xfrm>
            <a:off x="418492" y="565957"/>
            <a:ext cx="28984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en-US" altLang="ko-KR" sz="2000" b="1" dirty="0" err="1" smtClean="0"/>
              <a:t>Keypoint</a:t>
            </a:r>
            <a:r>
              <a:rPr lang="en-US" altLang="ko-KR" sz="2000" b="1" dirty="0" smtClean="0"/>
              <a:t> descriptor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1800225"/>
            <a:ext cx="7143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5-3 SIFT</a:t>
            </a:r>
            <a:endParaRPr lang="ko-KR" altLang="en-US" sz="1050" b="1" dirty="0"/>
          </a:p>
        </p:txBody>
      </p:sp>
      <p:sp>
        <p:nvSpPr>
          <p:cNvPr id="8" name="직사각형 7"/>
          <p:cNvSpPr/>
          <p:nvPr/>
        </p:nvSpPr>
        <p:spPr>
          <a:xfrm>
            <a:off x="418492" y="565957"/>
            <a:ext cx="28984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en-US" altLang="ko-KR" sz="2000" b="1" dirty="0" err="1" smtClean="0"/>
              <a:t>Keypoint</a:t>
            </a:r>
            <a:r>
              <a:rPr lang="en-US" altLang="ko-KR" sz="2000" b="1" dirty="0" smtClean="0"/>
              <a:t> descriptor</a:t>
            </a:r>
            <a:endParaRPr lang="en-US" altLang="ko-KR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54" y="1596118"/>
            <a:ext cx="4591731" cy="4228250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971" y="2217086"/>
            <a:ext cx="2986314" cy="2986314"/>
          </a:xfrm>
          <a:prstGeom prst="rect">
            <a:avLst/>
          </a:prstGeom>
        </p:spPr>
      </p:pic>
      <p:graphicFrame>
        <p:nvGraphicFramePr>
          <p:cNvPr id="270" name="표 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500565"/>
              </p:ext>
            </p:extLst>
          </p:nvPr>
        </p:nvGraphicFramePr>
        <p:xfrm>
          <a:off x="7932057" y="2297368"/>
          <a:ext cx="2768600" cy="278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150">
                  <a:extLst>
                    <a:ext uri="{9D8B030D-6E8A-4147-A177-3AD203B41FA5}">
                      <a16:colId xmlns:a16="http://schemas.microsoft.com/office/drawing/2014/main" val="25948665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3160092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3365150457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356802813"/>
                    </a:ext>
                  </a:extLst>
                </a:gridCol>
              </a:tblGrid>
              <a:tr h="6966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021121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041602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408199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640248"/>
                  </a:ext>
                </a:extLst>
              </a:tr>
            </a:tbl>
          </a:graphicData>
        </a:graphic>
      </p:graphicFrame>
      <p:sp>
        <p:nvSpPr>
          <p:cNvPr id="272" name="오른쪽 화살표 271"/>
          <p:cNvSpPr/>
          <p:nvPr/>
        </p:nvSpPr>
        <p:spPr>
          <a:xfrm>
            <a:off x="6400800" y="3450771"/>
            <a:ext cx="620486" cy="457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0" y="254230"/>
            <a:ext cx="1914525" cy="311727"/>
          </a:xfrm>
          <a:custGeom>
            <a:avLst/>
            <a:gdLst>
              <a:gd name="connsiteX0" fmla="*/ 0 w 1808018"/>
              <a:gd name="connsiteY0" fmla="*/ 0 h 426027"/>
              <a:gd name="connsiteX1" fmla="*/ 1737012 w 1808018"/>
              <a:gd name="connsiteY1" fmla="*/ 0 h 426027"/>
              <a:gd name="connsiteX2" fmla="*/ 1808018 w 1808018"/>
              <a:gd name="connsiteY2" fmla="*/ 71006 h 426027"/>
              <a:gd name="connsiteX3" fmla="*/ 1808018 w 1808018"/>
              <a:gd name="connsiteY3" fmla="*/ 355021 h 426027"/>
              <a:gd name="connsiteX4" fmla="*/ 1737012 w 1808018"/>
              <a:gd name="connsiteY4" fmla="*/ 426027 h 426027"/>
              <a:gd name="connsiteX5" fmla="*/ 0 w 1808018"/>
              <a:gd name="connsiteY5" fmla="*/ 426027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8018" h="426027">
                <a:moveTo>
                  <a:pt x="0" y="0"/>
                </a:moveTo>
                <a:lnTo>
                  <a:pt x="1737012" y="0"/>
                </a:lnTo>
                <a:cubicBezTo>
                  <a:pt x="1776228" y="0"/>
                  <a:pt x="1808018" y="31790"/>
                  <a:pt x="1808018" y="71006"/>
                </a:cubicBezTo>
                <a:lnTo>
                  <a:pt x="1808018" y="355021"/>
                </a:lnTo>
                <a:cubicBezTo>
                  <a:pt x="1808018" y="394237"/>
                  <a:pt x="1776228" y="426027"/>
                  <a:pt x="1737012" y="426027"/>
                </a:cubicBezTo>
                <a:lnTo>
                  <a:pt x="0" y="4260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050" b="1" dirty="0" smtClean="0"/>
              <a:t>5-5 </a:t>
            </a:r>
            <a:r>
              <a:rPr lang="ko-KR" altLang="en-US" sz="1050" b="1" dirty="0" smtClean="0"/>
              <a:t>매칭</a:t>
            </a:r>
            <a:endParaRPr lang="ko-KR" altLang="en-US" sz="105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65" y="1083042"/>
            <a:ext cx="3354168" cy="38065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707" y="2845141"/>
            <a:ext cx="1654612" cy="20444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0639" y="5765532"/>
            <a:ext cx="29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기술자 적용 시 이미지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28430" y="4909233"/>
            <a:ext cx="2688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스케일이 커진 귤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48337" y="4909232"/>
            <a:ext cx="1761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스케일이 작은 귤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664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84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11435</TotalTime>
  <Words>1422</Words>
  <Application>Microsoft Office PowerPoint</Application>
  <PresentationFormat>와이드스크린</PresentationFormat>
  <Paragraphs>210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378</cp:revision>
  <dcterms:created xsi:type="dcterms:W3CDTF">2023-12-04T10:06:45Z</dcterms:created>
  <dcterms:modified xsi:type="dcterms:W3CDTF">2024-01-13T18:04:06Z</dcterms:modified>
  <cp:version/>
</cp:coreProperties>
</file>