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5" r:id="rId4"/>
    <p:sldId id="261" r:id="rId5"/>
    <p:sldId id="260" r:id="rId6"/>
    <p:sldId id="262" r:id="rId7"/>
    <p:sldId id="267" r:id="rId8"/>
    <p:sldId id="263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1956" autoAdjust="0"/>
  </p:normalViewPr>
  <p:slideViewPr>
    <p:cSldViewPr snapToGrid="0">
      <p:cViewPr varScale="1">
        <p:scale>
          <a:sx n="94" d="100"/>
          <a:sy n="94" d="100"/>
        </p:scale>
        <p:origin x="3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D975-1D1B-4306-A12E-FDA78FC8FC5F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4E2D8-82CD-4CD4-96BD-28A78FDFB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4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ko-KR" altLang="en-US" dirty="0" err="1" smtClean="0"/>
              <a:t>김민성입니다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4E2D8-82CD-4CD4-96BD-28A78FDFB2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3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실습을 진행한 이미지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9x9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해상도 이미지를 조금 키웠더니 사각형이 좀 흐려졌습니다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양해해주시고 </a:t>
            </a:r>
            <a:r>
              <a:rPr lang="ko-KR" altLang="en-US" baseline="0" dirty="0" err="1" smtClean="0"/>
              <a:t>봐주시길바랍니다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소벨</a:t>
            </a:r>
            <a:r>
              <a:rPr lang="ko-KR" altLang="en-US" dirty="0" smtClean="0"/>
              <a:t> 필터 사용하여 </a:t>
            </a:r>
            <a:r>
              <a:rPr lang="en-US" altLang="ko-KR" dirty="0" smtClean="0"/>
              <a:t>dx </a:t>
            </a:r>
            <a:r>
              <a:rPr lang="en-US" altLang="ko-KR" dirty="0" err="1" smtClean="0"/>
              <a:t>dy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구한뒤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dxx </a:t>
            </a:r>
            <a:r>
              <a:rPr lang="en-US" altLang="ko-KR" baseline="0" dirty="0" err="1" smtClean="0"/>
              <a:t>dyy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dxy</a:t>
            </a:r>
            <a:r>
              <a:rPr lang="ko-KR" altLang="en-US" baseline="0" dirty="0" smtClean="0"/>
              <a:t>를 구함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지역 특징 가능성인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값을 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비최대억제를 통해 코너인 점만을 표시함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원래의 사각형에 대입해 보면 코너를 잘 </a:t>
            </a:r>
            <a:r>
              <a:rPr lang="ko-KR" altLang="en-US" dirty="0" err="1" smtClean="0"/>
              <a:t>찾은것을</a:t>
            </a:r>
            <a:r>
              <a:rPr lang="ko-KR" altLang="en-US" dirty="0" smtClean="0"/>
              <a:t> 확인할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이미지를 이동하거나 회전을 하여도 밝기 </a:t>
            </a:r>
            <a:r>
              <a:rPr lang="ko-KR" altLang="en-US" dirty="0" err="1" smtClean="0"/>
              <a:t>변화량의</a:t>
            </a:r>
            <a:r>
              <a:rPr lang="ko-KR" altLang="en-US" dirty="0" smtClean="0"/>
              <a:t> 분포가 변화하지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크기 </a:t>
            </a:r>
            <a:r>
              <a:rPr lang="ko-KR" altLang="en-US" dirty="0" err="1" smtClean="0"/>
              <a:t>변환시에는</a:t>
            </a:r>
            <a:r>
              <a:rPr lang="ko-KR" altLang="en-US" dirty="0" smtClean="0"/>
              <a:t> 밝기 </a:t>
            </a:r>
            <a:r>
              <a:rPr lang="ko-KR" altLang="en-US" dirty="0" err="1" smtClean="0"/>
              <a:t>변화량의</a:t>
            </a:r>
            <a:r>
              <a:rPr lang="ko-KR" altLang="en-US" dirty="0" smtClean="0"/>
              <a:t> 분포가 변화할 수 있기에 단점이 존재함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다음시간에 </a:t>
            </a:r>
            <a:r>
              <a:rPr lang="ko-KR" altLang="en-US" dirty="0" err="1" smtClean="0"/>
              <a:t>모라벡과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해리스</a:t>
            </a:r>
            <a:r>
              <a:rPr lang="ko-KR" altLang="en-US" baseline="0" dirty="0" smtClean="0"/>
              <a:t> 코너를 토대로 </a:t>
            </a:r>
            <a:r>
              <a:rPr lang="ko-KR" altLang="en-US" baseline="0" dirty="0" err="1" smtClean="0"/>
              <a:t>크기변환에</a:t>
            </a:r>
            <a:r>
              <a:rPr lang="ko-KR" altLang="en-US" baseline="0" dirty="0" smtClean="0"/>
              <a:t> 불변한 특징에 대해 설명해보겠다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5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해리스</a:t>
            </a:r>
            <a:r>
              <a:rPr lang="ko-KR" altLang="en-US" dirty="0" smtClean="0"/>
              <a:t> 코너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9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그림은 저번 영상에서 </a:t>
            </a:r>
            <a:r>
              <a:rPr lang="ko-KR" altLang="en-US" dirty="0" err="1" smtClean="0"/>
              <a:t>설명드렸던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모라벡</a:t>
            </a:r>
            <a:r>
              <a:rPr lang="ko-KR" altLang="en-US" dirty="0" smtClean="0"/>
              <a:t> 알고리즘을 설명하는 이미지입니다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빨간색 실선이 현 픽셀의 위치의 윈도우이고 점선이 이동한 위치에서의 윈도우입니다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그렇다면 그림과 같이 윈도우를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 간격으로 이동하여 현 </a:t>
            </a:r>
            <a:r>
              <a:rPr lang="ko-KR" altLang="en-US" dirty="0" err="1" smtClean="0"/>
              <a:t>위치에서와</a:t>
            </a:r>
            <a:r>
              <a:rPr lang="ko-KR" altLang="en-US" dirty="0" smtClean="0"/>
              <a:t> 이동한 위치에서의 밝기 차이를 이용해서</a:t>
            </a:r>
            <a:r>
              <a:rPr lang="ko-KR" altLang="en-US" baseline="0" dirty="0" smtClean="0"/>
              <a:t> 코너를 구하는게 </a:t>
            </a:r>
            <a:r>
              <a:rPr lang="ko-KR" altLang="en-US" baseline="0" dirty="0" err="1" smtClean="0"/>
              <a:t>모라벡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알고리즘이였습니다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모라벡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 두 가지 주요한 한계점을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알고리즘은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간격으로만 밝기 차이를 계산하므로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간격 사이의 각도에서 발생하는 밝기 차이를 감지하지 못합니다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 잡음이 존재하는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밝기 차이를 기반으로 계산을 수행하기 때문에 이로 인해 오류가 발생할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그렇기에 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해리스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특징점에서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해결을 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해리스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특징점의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수식을 보면서 설명하겠습니다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9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ko-KR" altLang="en-US" dirty="0" err="1" smtClean="0"/>
              <a:t>해리스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특징점은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모라벡</a:t>
            </a:r>
            <a:r>
              <a:rPr lang="ko-KR" altLang="en-US" dirty="0" smtClean="0"/>
              <a:t> 알고리즘의 수식을 기반으로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필터를 적용해줌으로써 앞서 설명한 잡음에 취약한 점을 보완하였습니다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테일러</a:t>
            </a:r>
            <a:r>
              <a:rPr lang="ko-KR" altLang="en-US" dirty="0" smtClean="0"/>
              <a:t> 급수를 통해 함수의 근사값을 계산합니다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테일러</a:t>
            </a:r>
            <a:r>
              <a:rPr lang="ko-KR" altLang="en-US" dirty="0" smtClean="0"/>
              <a:t> 급수에서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v,u</a:t>
            </a:r>
            <a:r>
              <a:rPr lang="en-US" altLang="ko-KR" dirty="0" smtClean="0"/>
              <a:t>)</a:t>
            </a:r>
            <a:r>
              <a:rPr lang="ko-KR" altLang="en-US" dirty="0" smtClean="0"/>
              <a:t>같은 작은 변화에 대해서는 낮은 차수의 항만으로도 충분히 정확한 근사가 가능하기에 일차 </a:t>
            </a:r>
            <a:r>
              <a:rPr lang="ko-KR" altLang="en-US" dirty="0" err="1" smtClean="0"/>
              <a:t>미분항</a:t>
            </a:r>
            <a:r>
              <a:rPr lang="ko-KR" altLang="en-US" dirty="0" smtClean="0"/>
              <a:t> 만을 사용하여 근사를 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</a:t>
            </a:r>
            <a:r>
              <a:rPr lang="ko-KR" altLang="en-US" dirty="0" err="1" smtClean="0"/>
              <a:t>테일러</a:t>
            </a:r>
            <a:r>
              <a:rPr lang="ko-KR" altLang="en-US" dirty="0" smtClean="0"/>
              <a:t> 급수를 사용함으로써 함수를 </a:t>
            </a:r>
            <a:r>
              <a:rPr lang="ko-KR" altLang="en-US" dirty="0" err="1" smtClean="0"/>
              <a:t>근사화하여</a:t>
            </a:r>
            <a:r>
              <a:rPr lang="ko-KR" altLang="en-US" dirty="0" smtClean="0"/>
              <a:t> 모든 방향으로의 밝기 차이를 분석할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후 함수를 정리하면 </a:t>
            </a:r>
            <a:r>
              <a:rPr lang="en-US" altLang="ko-KR" dirty="0" smtClean="0"/>
              <a:t>x y</a:t>
            </a:r>
            <a:r>
              <a:rPr lang="ko-KR" altLang="en-US" dirty="0" smtClean="0"/>
              <a:t>를 분리해 행렬 형태로 나타낼 수 있게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3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</a:t>
            </a:r>
            <a:r>
              <a:rPr lang="ko-KR" altLang="en-US" dirty="0" smtClean="0"/>
              <a:t>행렬을 </a:t>
            </a:r>
            <a:r>
              <a:rPr lang="ko-KR" altLang="en-US" dirty="0" smtClean="0"/>
              <a:t>정리하게 되면 </a:t>
            </a:r>
            <a:r>
              <a:rPr lang="en-US" altLang="ko-KR" dirty="0" smtClean="0"/>
              <a:t>S</a:t>
            </a:r>
            <a:r>
              <a:rPr lang="ko-KR" altLang="en-US" dirty="0" err="1" smtClean="0"/>
              <a:t>맵은</a:t>
            </a:r>
            <a:r>
              <a:rPr lang="ko-KR" altLang="en-US" dirty="0" smtClean="0"/>
              <a:t> 다음과 </a:t>
            </a:r>
            <a:r>
              <a:rPr lang="ko-KR" altLang="en-US" dirty="0" smtClean="0"/>
              <a:t>같이 </a:t>
            </a:r>
            <a:r>
              <a:rPr lang="en-US" altLang="ko-KR" dirty="0" err="1" smtClean="0"/>
              <a:t>uAu^t</a:t>
            </a:r>
            <a:r>
              <a:rPr lang="ko-KR" altLang="en-US" dirty="0" smtClean="0"/>
              <a:t>라는 식을 얻을 수 있게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식에서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행렬은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 모멘트 행렬로 이미지의 </a:t>
            </a:r>
            <a:r>
              <a:rPr lang="ko-KR" altLang="en-US" baseline="0" dirty="0" err="1" smtClean="0"/>
              <a:t>그래디언트</a:t>
            </a:r>
            <a:r>
              <a:rPr lang="ko-KR" altLang="en-US" baseline="0" dirty="0" smtClean="0"/>
              <a:t> 정보를 기반으로 한 </a:t>
            </a:r>
            <a:r>
              <a:rPr lang="ko-KR" altLang="en-US" baseline="0" dirty="0" smtClean="0"/>
              <a:t>행렬입니다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8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 모멘트 행렬은 공분산 행렬로 볼 수 있는데 그렇게 된다면 대각선에 위치한 </a:t>
            </a:r>
            <a:r>
              <a:rPr lang="en-US" altLang="ko-KR" baseline="0" dirty="0" err="1" smtClean="0"/>
              <a:t>dy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dx</a:t>
            </a:r>
            <a:r>
              <a:rPr lang="ko-KR" altLang="en-US" baseline="0" dirty="0" smtClean="0"/>
              <a:t>의 제곱의 경우 분산에 </a:t>
            </a:r>
            <a:r>
              <a:rPr lang="ko-KR" altLang="en-US" baseline="0" dirty="0" smtClean="0"/>
              <a:t>해당합니다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픽셀의 </a:t>
            </a:r>
            <a:r>
              <a:rPr lang="ko-KR" altLang="en-US" baseline="0" dirty="0" smtClean="0"/>
              <a:t>변화율의 제곱 합을 분산으로 볼 수 있는 이유는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이미지의 각 픽셀에서 </a:t>
            </a:r>
            <a:r>
              <a:rPr lang="ko-KR" altLang="en-US" baseline="0" dirty="0" err="1" smtClean="0"/>
              <a:t>그래디언트는</a:t>
            </a:r>
            <a:r>
              <a:rPr lang="ko-KR" altLang="en-US" baseline="0" dirty="0" smtClean="0"/>
              <a:t> 주변 픽셀 대비 그 픽셀의 밝기가 얼마나 달라졌는지를 나타내기에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각 픽셀의 변화율 제곱이 편차를 의미하게 되고 픽셀 변화율의 제곱의 합은 분산에 상응하게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그렇기에 </a:t>
            </a:r>
            <a:r>
              <a:rPr lang="ko-KR" altLang="en-US" dirty="0" err="1" smtClean="0"/>
              <a:t>고유값</a:t>
            </a:r>
            <a:r>
              <a:rPr lang="ko-KR" altLang="en-US" dirty="0" smtClean="0"/>
              <a:t> 분석을 통해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행렬을 </a:t>
            </a:r>
            <a:r>
              <a:rPr lang="ko-KR" altLang="en-US" dirty="0" err="1" smtClean="0"/>
              <a:t>대각화하게</a:t>
            </a:r>
            <a:r>
              <a:rPr lang="ko-KR" altLang="en-US" dirty="0" smtClean="0"/>
              <a:t> 된다면 </a:t>
            </a:r>
            <a:r>
              <a:rPr lang="ko-KR" altLang="en-US" dirty="0" err="1" smtClean="0"/>
              <a:t>고유값은</a:t>
            </a:r>
            <a:r>
              <a:rPr lang="ko-KR" altLang="en-US" dirty="0" smtClean="0"/>
              <a:t> 대각선에 위치하게 되는 값들로써 데이터의 주 방향에서의 강도 변화인 폭을 나타내게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고유값은</a:t>
            </a:r>
            <a:r>
              <a:rPr lang="ko-KR" altLang="en-US" dirty="0" smtClean="0"/>
              <a:t> 이미지의 </a:t>
            </a: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얼마나 변화하는지 측정한 것으로 높은 </a:t>
            </a:r>
            <a:r>
              <a:rPr lang="ko-KR" altLang="en-US" dirty="0" err="1" smtClean="0"/>
              <a:t>고유값은</a:t>
            </a:r>
            <a:r>
              <a:rPr lang="ko-KR" altLang="en-US" dirty="0" smtClean="0"/>
              <a:t> 큰 분산의 크기를 의미하며 이러한 정보를 사용해 코너를 식별할 수 </a:t>
            </a:r>
            <a:r>
              <a:rPr lang="ko-KR" altLang="en-US" dirty="0" smtClean="0"/>
              <a:t>있게 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다시 말해 행렬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고유값을</a:t>
            </a:r>
            <a:r>
              <a:rPr lang="ko-KR" altLang="en-US" dirty="0" smtClean="0"/>
              <a:t> 통해 지역 특징 여부를 판별하는 </a:t>
            </a: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7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모멘트 행렬은 대칭 행렬의 구조를 나타내고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그렇기 때문에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모멘트 행렬은 고유 값은 전부 실수이고 고유 벡터가 직각을 이룬다는 </a:t>
            </a: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물론 각 </a:t>
            </a:r>
            <a:r>
              <a:rPr lang="ko-KR" altLang="en-US" dirty="0" err="1" smtClean="0"/>
              <a:t>그래디언트의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아닐 경우에 그렇다는 </a:t>
            </a:r>
            <a:r>
              <a:rPr lang="ko-KR" altLang="en-US" dirty="0" smtClean="0"/>
              <a:t>것입니다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데이터 </a:t>
            </a:r>
            <a:r>
              <a:rPr lang="ko-KR" altLang="en-US" dirty="0" smtClean="0"/>
              <a:t>분포가 타원의 형태일 경우에 행렬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고유 </a:t>
            </a:r>
            <a:r>
              <a:rPr lang="ko-KR" altLang="en-US" dirty="0" smtClean="0"/>
              <a:t>값을 다음과 같이 </a:t>
            </a:r>
            <a:r>
              <a:rPr lang="ko-KR" altLang="en-US" dirty="0" smtClean="0"/>
              <a:t>구하고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구해진 </a:t>
            </a:r>
            <a:r>
              <a:rPr lang="ko-KR" altLang="en-US" dirty="0" err="1" smtClean="0"/>
              <a:t>고유값이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양수이면 고유벡터들은 타원의 주축을 이루고 </a:t>
            </a:r>
            <a:r>
              <a:rPr lang="ko-KR" altLang="en-US" dirty="0" err="1" smtClean="0"/>
              <a:t>고유값의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제곱근의 역수는 타원</a:t>
            </a:r>
            <a:r>
              <a:rPr lang="ko-KR" altLang="en-US" baseline="0" dirty="0" smtClean="0"/>
              <a:t> 축의 </a:t>
            </a:r>
            <a:r>
              <a:rPr lang="ko-KR" altLang="en-US" dirty="0" smtClean="0"/>
              <a:t>길이에 비례하게 </a:t>
            </a:r>
            <a:r>
              <a:rPr lang="ko-KR" altLang="en-US" dirty="0" smtClean="0"/>
              <a:t>됩니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7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전개대로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행렬을 통해 두 </a:t>
            </a:r>
            <a:r>
              <a:rPr lang="ko-KR" altLang="en-US" dirty="0" err="1" smtClean="0"/>
              <a:t>고유값을</a:t>
            </a:r>
            <a:r>
              <a:rPr lang="ko-KR" altLang="en-US" dirty="0" smtClean="0"/>
              <a:t> 구하였다면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고유값을</a:t>
            </a:r>
            <a:r>
              <a:rPr lang="ko-KR" altLang="en-US" dirty="0" smtClean="0"/>
              <a:t> 통해 지역 특징일 가능성인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구할수</a:t>
            </a:r>
            <a:r>
              <a:rPr lang="ko-KR" altLang="en-US" dirty="0" smtClean="0"/>
              <a:t> 있게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행렬의 각 요소를 다음과 같이 표현하여 </a:t>
            </a:r>
            <a:r>
              <a:rPr lang="ko-KR" altLang="en-US" dirty="0" err="1" smtClean="0"/>
              <a:t>고유값을</a:t>
            </a:r>
            <a:r>
              <a:rPr lang="ko-KR" altLang="en-US" dirty="0" smtClean="0"/>
              <a:t> 구하지 않고도 지역 특징 가능성 값을 구할 수 있게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AF102-981E-4087-9F92-3900B384C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2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2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9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8C3E-963A-4D5D-99BB-589C0C020993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7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992" y="2162175"/>
            <a:ext cx="5238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err="1" smtClean="0">
                <a:ln w="38100">
                  <a:noFill/>
                </a:ln>
              </a:rPr>
              <a:t>지역특징</a:t>
            </a:r>
            <a:endParaRPr lang="ko-KR" altLang="en-US" sz="6600" b="1" dirty="0">
              <a:ln w="38100">
                <a:noFill/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0" y="5491091"/>
            <a:ext cx="298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9050">
                  <a:noFill/>
                </a:ln>
              </a:rPr>
              <a:t>kms00737@naver.com</a:t>
            </a:r>
            <a:endParaRPr lang="ko-KR" altLang="en-US" b="1" dirty="0">
              <a:ln w="19050">
                <a:noFill/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25050" y="5491091"/>
            <a:ext cx="12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9050">
                  <a:noFill/>
                </a:ln>
              </a:rPr>
              <a:t>23.12.10</a:t>
            </a:r>
            <a:endParaRPr lang="ko-KR" altLang="en-US" sz="1600" b="1" dirty="0">
              <a:ln w="1905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5219212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9050">
                  <a:noFill/>
                </a:ln>
              </a:rPr>
              <a:t>김민성</a:t>
            </a:r>
            <a:endParaRPr lang="ko-KR" altLang="en-US" b="1" dirty="0">
              <a:ln w="1905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897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1" y="1610361"/>
            <a:ext cx="3507422" cy="35074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10" y="1610361"/>
            <a:ext cx="3507422" cy="35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05" y="1031241"/>
            <a:ext cx="1620519" cy="1620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96" y="1031241"/>
            <a:ext cx="1620519" cy="1620519"/>
          </a:xfrm>
          <a:prstGeom prst="rect">
            <a:avLst/>
          </a:prstGeom>
        </p:spPr>
      </p:pic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15" y="1031240"/>
            <a:ext cx="1620519" cy="16205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24" y="1031240"/>
            <a:ext cx="1620519" cy="16205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9" y="3855721"/>
            <a:ext cx="1620519" cy="16205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98" y="3855721"/>
            <a:ext cx="1620519" cy="16205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5" y="3855720"/>
            <a:ext cx="1620519" cy="16205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34" y="3855720"/>
            <a:ext cx="1620519" cy="16205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32" y="3855720"/>
            <a:ext cx="1620519" cy="16205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865" y="3855720"/>
            <a:ext cx="1620519" cy="1620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691890" y="2699742"/>
                <a:ext cx="552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90" y="2699742"/>
                <a:ext cx="552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632630" y="2703551"/>
                <a:ext cx="534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𝒅𝒚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630" y="2703551"/>
                <a:ext cx="534807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851890" y="5476239"/>
                <a:ext cx="55245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  <m:sup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90" y="5476239"/>
                <a:ext cx="552450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727065" y="5482459"/>
                <a:ext cx="552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𝒅𝒙𝒅𝒚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65" y="5482459"/>
                <a:ext cx="552450" cy="369332"/>
              </a:xfrm>
              <a:prstGeom prst="rect">
                <a:avLst/>
              </a:prstGeom>
              <a:blipFill>
                <a:blip r:embed="rId12"/>
                <a:stretch>
                  <a:fillRect l="-3297" r="-39560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782333" y="5476239"/>
                <a:ext cx="55245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333" y="5476239"/>
                <a:ext cx="552450" cy="375552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0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10" y="1610361"/>
            <a:ext cx="3507422" cy="3507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1" y="1610361"/>
            <a:ext cx="3507422" cy="3507422"/>
          </a:xfrm>
          <a:prstGeom prst="rect">
            <a:avLst/>
          </a:prstGeom>
        </p:spPr>
      </p:pic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3297" y="5353050"/>
            <a:ext cx="50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44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10" y="1610361"/>
            <a:ext cx="3507422" cy="35074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1" y="1610361"/>
            <a:ext cx="3507422" cy="3507422"/>
          </a:xfrm>
          <a:prstGeom prst="rect">
            <a:avLst/>
          </a:prstGeom>
        </p:spPr>
      </p:pic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2712721" y="1610361"/>
            <a:ext cx="3507422" cy="3507422"/>
            <a:chOff x="2712721" y="1610361"/>
            <a:chExt cx="3507422" cy="350742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721" y="1610361"/>
              <a:ext cx="3507422" cy="350742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712721" y="1610361"/>
              <a:ext cx="3507422" cy="3507422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0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62363" y="2486025"/>
            <a:ext cx="486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해리스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특징점은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이동</a:t>
            </a:r>
            <a:r>
              <a:rPr lang="ko-KR" altLang="en-US" b="1" dirty="0" smtClean="0"/>
              <a:t>과 </a:t>
            </a:r>
            <a:r>
              <a:rPr lang="ko-KR" altLang="en-US" b="1" dirty="0" smtClean="0">
                <a:solidFill>
                  <a:srgbClr val="FF0000"/>
                </a:solidFill>
              </a:rPr>
              <a:t>회전</a:t>
            </a:r>
            <a:r>
              <a:rPr lang="ko-KR" altLang="en-US" b="1" dirty="0" smtClean="0"/>
              <a:t>에 대해서는 </a:t>
            </a:r>
            <a:r>
              <a:rPr lang="ko-KR" altLang="en-US" b="1" dirty="0" smtClean="0">
                <a:solidFill>
                  <a:srgbClr val="FF0000"/>
                </a:solidFill>
              </a:rPr>
              <a:t>불변</a:t>
            </a:r>
            <a:r>
              <a:rPr lang="ko-KR" altLang="en-US" b="1" dirty="0" smtClean="0"/>
              <a:t>하지만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크기 변환</a:t>
            </a:r>
            <a:r>
              <a:rPr lang="ko-KR" altLang="en-US" b="1" dirty="0" smtClean="0"/>
              <a:t>에는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공변</a:t>
            </a:r>
            <a:r>
              <a:rPr lang="ko-KR" altLang="en-US" b="1" dirty="0" err="1" smtClean="0"/>
              <a:t>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3594770" y="5179374"/>
            <a:ext cx="1046480" cy="3976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47450" y="5246128"/>
            <a:ext cx="294640" cy="26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833678" y="4316488"/>
            <a:ext cx="3931602" cy="238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96518" y="5349870"/>
            <a:ext cx="294640" cy="26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087120" y="4655420"/>
            <a:ext cx="1676083" cy="1528519"/>
            <a:chOff x="2277208" y="5228900"/>
            <a:chExt cx="296934" cy="264160"/>
          </a:xfrm>
        </p:grpSpPr>
        <p:sp>
          <p:nvSpPr>
            <p:cNvPr id="27" name="자유형 26"/>
            <p:cNvSpPr/>
            <p:nvPr/>
          </p:nvSpPr>
          <p:spPr>
            <a:xfrm>
              <a:off x="2426822" y="5228900"/>
              <a:ext cx="147320" cy="264160"/>
            </a:xfrm>
            <a:custGeom>
              <a:avLst/>
              <a:gdLst>
                <a:gd name="connsiteX0" fmla="*/ 138143 w 147320"/>
                <a:gd name="connsiteY0" fmla="*/ 0 h 264160"/>
                <a:gd name="connsiteX1" fmla="*/ 147320 w 147320"/>
                <a:gd name="connsiteY1" fmla="*/ 0 h 264160"/>
                <a:gd name="connsiteX2" fmla="*/ 147320 w 147320"/>
                <a:gd name="connsiteY2" fmla="*/ 264160 h 264160"/>
                <a:gd name="connsiteX3" fmla="*/ 138140 w 147320"/>
                <a:gd name="connsiteY3" fmla="*/ 264160 h 264160"/>
                <a:gd name="connsiteX4" fmla="*/ 41119 w 147320"/>
                <a:gd name="connsiteY4" fmla="*/ 209477 h 264160"/>
                <a:gd name="connsiteX5" fmla="*/ 0 w 147320"/>
                <a:gd name="connsiteY5" fmla="*/ 132081 h 264160"/>
                <a:gd name="connsiteX6" fmla="*/ 41119 w 147320"/>
                <a:gd name="connsiteY6" fmla="*/ 54685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" h="264160">
                  <a:moveTo>
                    <a:pt x="138143" y="0"/>
                  </a:moveTo>
                  <a:lnTo>
                    <a:pt x="147320" y="0"/>
                  </a:lnTo>
                  <a:lnTo>
                    <a:pt x="147320" y="264160"/>
                  </a:lnTo>
                  <a:lnTo>
                    <a:pt x="138140" y="264160"/>
                  </a:lnTo>
                  <a:lnTo>
                    <a:pt x="41119" y="209477"/>
                  </a:lnTo>
                  <a:cubicBezTo>
                    <a:pt x="14642" y="185689"/>
                    <a:pt x="0" y="159535"/>
                    <a:pt x="0" y="132081"/>
                  </a:cubicBezTo>
                  <a:cubicBezTo>
                    <a:pt x="0" y="104628"/>
                    <a:pt x="14642" y="78474"/>
                    <a:pt x="41119" y="54685"/>
                  </a:cubicBezTo>
                  <a:close/>
                </a:path>
              </a:pathLst>
            </a:cu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77208" y="5228900"/>
              <a:ext cx="294640" cy="2641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>
            <a:endCxn id="12" idx="1"/>
          </p:cNvCxnSpPr>
          <p:nvPr/>
        </p:nvCxnSpPr>
        <p:spPr>
          <a:xfrm>
            <a:off x="2750254" y="4655420"/>
            <a:ext cx="997769" cy="58219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12" idx="3"/>
          </p:cNvCxnSpPr>
          <p:nvPr/>
        </p:nvCxnSpPr>
        <p:spPr>
          <a:xfrm flipV="1">
            <a:off x="2737336" y="5518806"/>
            <a:ext cx="1010687" cy="64373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763203" y="5087113"/>
            <a:ext cx="696950" cy="1611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796271" y="5497610"/>
            <a:ext cx="696950" cy="1611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011722" y="4649086"/>
            <a:ext cx="979436" cy="7004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7011722" y="5614030"/>
            <a:ext cx="979436" cy="5485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024671" y="5167712"/>
            <a:ext cx="696950" cy="1611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024671" y="5604233"/>
            <a:ext cx="696950" cy="1611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5401898" y="4649086"/>
            <a:ext cx="1612899" cy="1534853"/>
            <a:chOff x="660242" y="2009459"/>
            <a:chExt cx="294640" cy="264160"/>
          </a:xfrm>
        </p:grpSpPr>
        <p:sp>
          <p:nvSpPr>
            <p:cNvPr id="33" name="자유형 32"/>
            <p:cNvSpPr/>
            <p:nvPr/>
          </p:nvSpPr>
          <p:spPr>
            <a:xfrm>
              <a:off x="797402" y="2009459"/>
              <a:ext cx="157480" cy="264160"/>
            </a:xfrm>
            <a:custGeom>
              <a:avLst/>
              <a:gdLst>
                <a:gd name="connsiteX0" fmla="*/ 19789 w 157480"/>
                <a:gd name="connsiteY0" fmla="*/ 0 h 264160"/>
                <a:gd name="connsiteX1" fmla="*/ 157480 w 157480"/>
                <a:gd name="connsiteY1" fmla="*/ 0 h 264160"/>
                <a:gd name="connsiteX2" fmla="*/ 157480 w 157480"/>
                <a:gd name="connsiteY2" fmla="*/ 264160 h 264160"/>
                <a:gd name="connsiteX3" fmla="*/ 8626 w 157480"/>
                <a:gd name="connsiteY3" fmla="*/ 264160 h 264160"/>
                <a:gd name="connsiteX4" fmla="*/ 0 w 157480"/>
                <a:gd name="connsiteY4" fmla="*/ 160418 h 264160"/>
                <a:gd name="connsiteX5" fmla="*/ 10149 w 157480"/>
                <a:gd name="connsiteY5" fmla="*/ 38359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80" h="264160">
                  <a:moveTo>
                    <a:pt x="19789" y="0"/>
                  </a:moveTo>
                  <a:lnTo>
                    <a:pt x="157480" y="0"/>
                  </a:lnTo>
                  <a:lnTo>
                    <a:pt x="157480" y="264160"/>
                  </a:lnTo>
                  <a:lnTo>
                    <a:pt x="8626" y="264160"/>
                  </a:lnTo>
                  <a:lnTo>
                    <a:pt x="0" y="160418"/>
                  </a:lnTo>
                  <a:cubicBezTo>
                    <a:pt x="0" y="119211"/>
                    <a:pt x="3438" y="78491"/>
                    <a:pt x="10149" y="38359"/>
                  </a:cubicBezTo>
                  <a:close/>
                </a:path>
              </a:pathLst>
            </a:cu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0242" y="2009459"/>
              <a:ext cx="294640" cy="2641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930471" y="479489"/>
            <a:ext cx="2333929" cy="1751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292788" y="981121"/>
            <a:ext cx="762234" cy="5193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3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07709 0.004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57" grpId="0" animBg="1"/>
      <p:bldP spid="57" grpId="1" animBg="1"/>
      <p:bldP spid="58" grpId="0" animBg="1"/>
      <p:bldP spid="58" grpId="1" animBg="1"/>
      <p:bldP spid="58" grpId="2" animBg="1"/>
      <p:bldP spid="58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9535" y="2955040"/>
            <a:ext cx="4392930" cy="9479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5-2.2 </a:t>
            </a:r>
            <a:r>
              <a:rPr lang="ko-KR" altLang="en-US" sz="2000" b="1" dirty="0" err="1" smtClean="0"/>
              <a:t>해리스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특징점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00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2925418" y="1411025"/>
            <a:ext cx="5532781" cy="4204584"/>
            <a:chOff x="3839819" y="1669442"/>
            <a:chExt cx="4045224" cy="3309730"/>
          </a:xfrm>
        </p:grpSpPr>
        <p:grpSp>
          <p:nvGrpSpPr>
            <p:cNvPr id="16" name="그룹 15"/>
            <p:cNvGrpSpPr/>
            <p:nvPr/>
          </p:nvGrpSpPr>
          <p:grpSpPr>
            <a:xfrm>
              <a:off x="5290932" y="1669442"/>
              <a:ext cx="1182756" cy="944217"/>
              <a:chOff x="2882348" y="1093304"/>
              <a:chExt cx="1729409" cy="142129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882348" y="1093304"/>
                <a:ext cx="1729409" cy="14212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882348" y="1749287"/>
                <a:ext cx="1003852" cy="76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5519531" y="1987495"/>
              <a:ext cx="288234" cy="248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290932" y="2862137"/>
              <a:ext cx="1182756" cy="944217"/>
              <a:chOff x="2882348" y="1093304"/>
              <a:chExt cx="1729409" cy="142129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882348" y="1093304"/>
                <a:ext cx="1729409" cy="14212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882348" y="1749287"/>
                <a:ext cx="1003852" cy="76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5519531" y="3180190"/>
              <a:ext cx="288234" cy="248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290932" y="4034955"/>
              <a:ext cx="1182756" cy="944217"/>
              <a:chOff x="2882348" y="1093304"/>
              <a:chExt cx="1729409" cy="142129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882348" y="1093304"/>
                <a:ext cx="1729409" cy="14212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882348" y="1749287"/>
                <a:ext cx="1003852" cy="76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5519531" y="4353008"/>
              <a:ext cx="288234" cy="248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839819" y="2862137"/>
              <a:ext cx="1182756" cy="944217"/>
              <a:chOff x="2882348" y="1093304"/>
              <a:chExt cx="1729409" cy="142129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882348" y="1093304"/>
                <a:ext cx="1729409" cy="14212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882348" y="1749287"/>
                <a:ext cx="1003852" cy="76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4068418" y="3180190"/>
              <a:ext cx="288234" cy="248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702287" y="2862137"/>
              <a:ext cx="1182756" cy="944217"/>
              <a:chOff x="2882348" y="1093304"/>
              <a:chExt cx="1729409" cy="1421296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882348" y="1093304"/>
                <a:ext cx="1729409" cy="14212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882348" y="1749287"/>
                <a:ext cx="1003852" cy="76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6930886" y="3180190"/>
              <a:ext cx="288234" cy="2484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519531" y="1804386"/>
              <a:ext cx="288234" cy="2484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519531" y="4528469"/>
              <a:ext cx="288234" cy="2484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084324" y="3177083"/>
              <a:ext cx="288234" cy="2484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884124" y="3180190"/>
              <a:ext cx="288234" cy="2484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9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54440" y="1417346"/>
            <a:ext cx="26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모라벡</a:t>
            </a:r>
            <a:r>
              <a:rPr lang="ko-KR" altLang="en-US" b="1" dirty="0" smtClean="0"/>
              <a:t> 알고리즘의 단점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2206" y="1986791"/>
            <a:ext cx="854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1. 45</a:t>
            </a:r>
            <a:r>
              <a:rPr lang="ko-KR" altLang="en-US" sz="1600" b="1" dirty="0" smtClean="0"/>
              <a:t>도 간격의 밝기 차이를 파악하기에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45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도 사이의 각도</a:t>
            </a:r>
            <a:r>
              <a:rPr lang="ko-KR" altLang="en-US" sz="1600" b="1" dirty="0" smtClean="0"/>
              <a:t>에서 밝기 차이는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인식</a:t>
            </a:r>
            <a:r>
              <a:rPr lang="ko-KR" altLang="en-US" sz="1600" b="1" dirty="0" smtClean="0"/>
              <a:t>하지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못함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b="1" dirty="0" smtClean="0"/>
              <a:t>2.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잡음</a:t>
            </a:r>
            <a:r>
              <a:rPr lang="ko-KR" altLang="en-US" sz="1600" b="1" dirty="0" smtClean="0"/>
              <a:t>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취약</a:t>
            </a:r>
            <a:r>
              <a:rPr lang="ko-KR" altLang="en-US" sz="1600" b="1" dirty="0" smtClean="0"/>
              <a:t>함</a:t>
            </a: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72038" y="4150084"/>
            <a:ext cx="24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해리스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특징점의</a:t>
            </a:r>
            <a:r>
              <a:rPr lang="ko-KR" altLang="en-US" b="1" dirty="0" smtClean="0"/>
              <a:t> 장점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77208" y="4736680"/>
            <a:ext cx="7622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1.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모든 방향</a:t>
            </a:r>
            <a:r>
              <a:rPr lang="ko-KR" altLang="en-US" sz="1600" b="1" dirty="0" smtClean="0"/>
              <a:t>에서의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밝기</a:t>
            </a:r>
            <a:r>
              <a:rPr lang="ko-KR" altLang="en-US" sz="1600" b="1" dirty="0" smtClean="0"/>
              <a:t> 변화를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고려</a:t>
            </a:r>
            <a:r>
              <a:rPr lang="ko-KR" altLang="en-US" sz="1600" b="1" dirty="0" smtClean="0"/>
              <a:t>함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2.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잡음</a:t>
            </a:r>
            <a:r>
              <a:rPr lang="ko-KR" altLang="en-US" sz="1600" b="1" dirty="0" smtClean="0"/>
              <a:t>에 대한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영향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감소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>
            <a:stCxn id="4" idx="2"/>
            <a:endCxn id="6" idx="0"/>
          </p:cNvCxnSpPr>
          <p:nvPr/>
        </p:nvCxnSpPr>
        <p:spPr>
          <a:xfrm>
            <a:off x="6096000" y="1786678"/>
            <a:ext cx="0" cy="200113"/>
          </a:xfrm>
          <a:prstGeom prst="line">
            <a:avLst/>
          </a:prstGeom>
          <a:ln w="285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2"/>
            <a:endCxn id="9" idx="0"/>
          </p:cNvCxnSpPr>
          <p:nvPr/>
        </p:nvCxnSpPr>
        <p:spPr>
          <a:xfrm>
            <a:off x="6088674" y="4519416"/>
            <a:ext cx="0" cy="217264"/>
          </a:xfrm>
          <a:prstGeom prst="line">
            <a:avLst/>
          </a:prstGeom>
          <a:ln w="285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아래쪽 화살표 24"/>
          <p:cNvSpPr/>
          <p:nvPr/>
        </p:nvSpPr>
        <p:spPr>
          <a:xfrm>
            <a:off x="5924156" y="2921347"/>
            <a:ext cx="343688" cy="529203"/>
          </a:xfrm>
          <a:prstGeom prst="downArrow">
            <a:avLst>
              <a:gd name="adj1" fmla="val 50000"/>
              <a:gd name="adj2" fmla="val 876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21960" y="3365196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개 </a:t>
            </a:r>
            <a:r>
              <a:rPr lang="ko-KR" altLang="en-US" b="1" dirty="0">
                <a:solidFill>
                  <a:srgbClr val="FF0000"/>
                </a:solidFill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71629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93986" y="743251"/>
                <a:ext cx="5438775" cy="706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86" y="743251"/>
                <a:ext cx="5438775" cy="706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1533" y="1554426"/>
                <a:ext cx="5143679" cy="706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3" y="1554426"/>
                <a:ext cx="5143679" cy="706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84683" y="2294959"/>
                <a:ext cx="5640172" cy="302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83" y="2294959"/>
                <a:ext cx="5640172" cy="302455"/>
              </a:xfrm>
              <a:prstGeom prst="rect">
                <a:avLst/>
              </a:prstGeom>
              <a:blipFill>
                <a:blip r:embed="rId5"/>
                <a:stretch>
                  <a:fillRect l="-432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6318124" y="2027204"/>
            <a:ext cx="1447800" cy="4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042024" y="2036159"/>
            <a:ext cx="4762" cy="22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96323" y="2261094"/>
            <a:ext cx="7936350" cy="370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69474" y="2256902"/>
            <a:ext cx="2387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Taylor expansion </a:t>
            </a:r>
            <a:r>
              <a:rPr lang="ko-KR" altLang="en-US" sz="1600" b="1" dirty="0" smtClean="0"/>
              <a:t>▶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532089" y="847758"/>
            <a:ext cx="2387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모라벡</a:t>
            </a:r>
            <a:r>
              <a:rPr lang="ko-KR" altLang="en-US" sz="1600" b="1" dirty="0" smtClean="0"/>
              <a:t> 알고리즘에서</a:t>
            </a:r>
            <a:r>
              <a:rPr lang="en-US" altLang="ko-KR" sz="1600" b="1" dirty="0" smtClean="0"/>
              <a:t>,,,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32089" y="1680014"/>
            <a:ext cx="2387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해리스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특징점에서</a:t>
            </a:r>
            <a:r>
              <a:rPr lang="en-US" altLang="ko-KR" sz="1600" b="1" dirty="0" smtClean="0"/>
              <a:t>,,,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79277" y="2742863"/>
                <a:ext cx="5143679" cy="706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7" y="2742863"/>
                <a:ext cx="5143679" cy="706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39781" y="3464958"/>
                <a:ext cx="5143679" cy="706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81" y="3464958"/>
                <a:ext cx="5143679" cy="706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9407081" y="3079183"/>
                <a:ext cx="1356945" cy="293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81" y="3079183"/>
                <a:ext cx="1356945" cy="2939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9407081" y="3382121"/>
                <a:ext cx="13569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81" y="3382121"/>
                <a:ext cx="135694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왼쪽으로 구부러진 화살표 26"/>
          <p:cNvSpPr/>
          <p:nvPr/>
        </p:nvSpPr>
        <p:spPr>
          <a:xfrm>
            <a:off x="8858441" y="3079183"/>
            <a:ext cx="548640" cy="704088"/>
          </a:xfrm>
          <a:prstGeom prst="curvedLeftArrow">
            <a:avLst>
              <a:gd name="adj1" fmla="val 0"/>
              <a:gd name="adj2" fmla="val 18024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5285" y="4187053"/>
                <a:ext cx="5143679" cy="706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85" y="4187053"/>
                <a:ext cx="5143679" cy="7066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78618" y="4876691"/>
                <a:ext cx="5143679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mr>
                              </m:m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num>
                                    <m:den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18" y="4876691"/>
                <a:ext cx="5143679" cy="7562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5400000">
            <a:off x="6399656" y="5802475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5516741" y="1702669"/>
            <a:ext cx="711859" cy="327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284085" y="2294960"/>
            <a:ext cx="666568" cy="2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69474" y="1219091"/>
                <a:ext cx="5143679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mr>
                              </m:m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num>
                                    <m:den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74" y="1219091"/>
                <a:ext cx="514367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 rot="5400000">
            <a:off x="6235064" y="782965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90098" y="1975324"/>
                <a:ext cx="5143679" cy="1453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mr>
                      </m:m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98" y="1975324"/>
                <a:ext cx="5143679" cy="1453155"/>
              </a:xfrm>
              <a:prstGeom prst="rect">
                <a:avLst/>
              </a:prstGeom>
              <a:blipFill>
                <a:blip r:embed="rId4"/>
                <a:stretch>
                  <a:fillRect r="-1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753109" y="3818965"/>
                <a:ext cx="9976408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𝒖𝑨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09" y="3818965"/>
                <a:ext cx="9976408" cy="1822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4885765" y="3798183"/>
            <a:ext cx="4427388" cy="1631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85765" y="5450541"/>
            <a:ext cx="270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 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차 모멘트 행렬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15550" y="4479925"/>
            <a:ext cx="165100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50188" y="1110847"/>
                <a:ext cx="9976408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𝒖𝑨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88" y="1110847"/>
                <a:ext cx="9976408" cy="1822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4282844" y="1090065"/>
            <a:ext cx="4427388" cy="1631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2844" y="2760009"/>
            <a:ext cx="270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 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차 모멘트 행렬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12629" y="1771807"/>
            <a:ext cx="165100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051779" y="3602473"/>
                <a:ext cx="4666342" cy="1545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79" y="3602473"/>
                <a:ext cx="4666342" cy="1545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1287941" y="3565757"/>
            <a:ext cx="1891862" cy="8775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15965" y="4320119"/>
            <a:ext cx="1891862" cy="8775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1515" y="3565757"/>
            <a:ext cx="71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분산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490" y="4320119"/>
            <a:ext cx="80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분산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718121" y="4365147"/>
            <a:ext cx="1129622" cy="4476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78030" y="4046029"/>
            <a:ext cx="148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대각화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767161" y="4128277"/>
                <a:ext cx="4791074" cy="737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</m:mr>
                      </m:m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400"/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ko-KR" sz="2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2400"/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ko-KR" sz="2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2)</m:t>
                                </m:r>
                              </m:e>
                            </m:mr>
                          </m:m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161" y="4128277"/>
                <a:ext cx="4791074" cy="73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/>
          <p:cNvSpPr/>
          <p:nvPr/>
        </p:nvSpPr>
        <p:spPr>
          <a:xfrm>
            <a:off x="8418478" y="3916584"/>
            <a:ext cx="661269" cy="624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9027380" y="4496871"/>
            <a:ext cx="661269" cy="624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8479317" y="3929359"/>
            <a:ext cx="71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분산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98624" y="4836081"/>
            <a:ext cx="71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분산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87208" y="5180743"/>
            <a:ext cx="348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밝기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변화량이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퍼진 정도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08872" y="586739"/>
                <a:ext cx="9976408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𝑮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𝒖𝑨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72" y="586739"/>
                <a:ext cx="9976408" cy="1822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4241528" y="565957"/>
            <a:ext cx="4427388" cy="1631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41528" y="2235901"/>
            <a:ext cx="270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* 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차 모멘트 행렬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71313" y="1247699"/>
            <a:ext cx="165100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161170" y="2731877"/>
                <a:ext cx="4359293" cy="570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e>
                                <m:r>
                                  <a:rPr lang="en-US" altLang="ko-KR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e>
                                <m:r>
                                  <a:rPr lang="en-US" altLang="ko-KR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𝒂𝒗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𝒄𝒗𝒖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𝒃𝒖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70" y="2731877"/>
                <a:ext cx="4359293" cy="570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H="1">
            <a:off x="5653548" y="2197533"/>
            <a:ext cx="955074" cy="534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4105942" y="3343713"/>
                <a:ext cx="5789598" cy="57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altLang="ko-KR" i="1"/>
                                <m:t>λ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altLang="ko-KR" i="1"/>
                                  <m:t>λ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altLang="ko-KR" i="1"/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altLang="ko-KR" i="1"/>
                            <m:t>λ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altLang="ko-KR" i="1"/>
                            <m:t>λ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42" y="3343713"/>
                <a:ext cx="5789598" cy="574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161170" y="4046102"/>
                <a:ext cx="357969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/>
                            <m:t>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70" y="4046102"/>
                <a:ext cx="3579698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4161170" y="4785167"/>
                <a:ext cx="350326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/>
                            <m:t>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70" y="4785167"/>
                <a:ext cx="350326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125745" y="4142846"/>
            <a:ext cx="176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타원의 </a:t>
            </a:r>
            <a:r>
              <a:rPr lang="ko-KR" altLang="en-US" b="1" dirty="0" err="1" smtClean="0"/>
              <a:t>장축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25745" y="4905969"/>
            <a:ext cx="176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타원의 단축</a:t>
            </a:r>
            <a:endParaRPr lang="ko-KR" altLang="en-US" b="1" dirty="0"/>
          </a:p>
        </p:txBody>
      </p:sp>
      <p:sp>
        <p:nvSpPr>
          <p:cNvPr id="17" name="오른쪽 화살표 16"/>
          <p:cNvSpPr/>
          <p:nvPr/>
        </p:nvSpPr>
        <p:spPr>
          <a:xfrm>
            <a:off x="7861748" y="4259237"/>
            <a:ext cx="232481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861747" y="4998302"/>
            <a:ext cx="232481" cy="1846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853027" y="5674803"/>
                <a:ext cx="7232253" cy="922047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i="1"/>
                                    <m:t>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ko-KR" i="1"/>
                                    <m:t>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i="1"/>
                          <m:t>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i="1"/>
                          <m:t>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l-GR" altLang="ko-KR" i="1"/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l-GR" altLang="ko-KR" i="1"/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 smtClean="0"/>
                  <a:t>=1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027" y="5674803"/>
                <a:ext cx="7232253" cy="9220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4749" y="2543678"/>
                <a:ext cx="2500008" cy="79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9" y="2543678"/>
                <a:ext cx="2500008" cy="799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4749" y="4160586"/>
                <a:ext cx="2752928" cy="79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9" y="4160586"/>
                <a:ext cx="2752928" cy="7990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4749" y="3391005"/>
                <a:ext cx="2500008" cy="79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9" y="3391005"/>
                <a:ext cx="2500008" cy="7990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2277208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5-2.2 </a:t>
            </a:r>
            <a:r>
              <a:rPr lang="ko-KR" altLang="en-US" sz="1050" b="1" dirty="0" err="1" smtClean="0"/>
              <a:t>해리스</a:t>
            </a:r>
            <a:r>
              <a:rPr lang="ko-KR" altLang="en-US" sz="1050" b="1" dirty="0" smtClean="0"/>
              <a:t> </a:t>
            </a:r>
            <a:r>
              <a:rPr lang="ko-KR" altLang="en-US" sz="1050" b="1" dirty="0" err="1" smtClean="0"/>
              <a:t>특징점</a:t>
            </a:r>
            <a:endParaRPr lang="ko-KR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93596" y="2237042"/>
                <a:ext cx="24935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2000" i="1"/>
                            <m:t>λ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2000" i="1"/>
                            <m:t>λ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000" i="1"/>
                                <m:t>λ</m:t>
                              </m:r>
                            </m:e>
                            <m: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2000" dirty="0"/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000" i="1"/>
                                <m:t>λ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96" y="2237042"/>
                <a:ext cx="2493568" cy="307777"/>
              </a:xfrm>
              <a:prstGeom prst="rect">
                <a:avLst/>
              </a:prstGeom>
              <a:blipFill>
                <a:blip r:embed="rId3"/>
                <a:stretch>
                  <a:fillRect l="-146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4821" y="1337636"/>
            <a:ext cx="670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두 고유 값을 통해 지역 특징일 가능성 </a:t>
            </a:r>
            <a:r>
              <a:rPr lang="en-US" altLang="ko-KR" b="1" dirty="0" smtClean="0"/>
              <a:t>C</a:t>
            </a:r>
            <a:r>
              <a:rPr lang="ko-KR" altLang="en-US" b="1" dirty="0" smtClean="0"/>
              <a:t>를 구할 수 있게 됨</a:t>
            </a:r>
            <a:endParaRPr lang="en-US" altLang="ko-KR" b="1" dirty="0" smtClean="0"/>
          </a:p>
          <a:p>
            <a:pPr algn="ctr"/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k= 0.04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로 설정하면 적절하다고 알려져 있음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083064" y="3798808"/>
                <a:ext cx="1659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/>
                            <m:t>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ko-KR" i="1"/>
                            <m:t>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064" y="3798808"/>
                <a:ext cx="165987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060842" y="4175184"/>
                <a:ext cx="1769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/>
                            <m:t>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/>
                            <m:t>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42" y="4175184"/>
                <a:ext cx="1769652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342940" y="3105861"/>
                <a:ext cx="1194879" cy="50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40" y="3105861"/>
                <a:ext cx="1194879" cy="508281"/>
              </a:xfrm>
              <a:prstGeom prst="rect">
                <a:avLst/>
              </a:prstGeom>
              <a:blipFill>
                <a:blip r:embed="rId6"/>
                <a:stretch>
                  <a:fillRect l="-4082" b="-5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4" idx="2"/>
            <a:endCxn id="14" idx="0"/>
          </p:cNvCxnSpPr>
          <p:nvPr/>
        </p:nvCxnSpPr>
        <p:spPr>
          <a:xfrm>
            <a:off x="5940380" y="2544819"/>
            <a:ext cx="0" cy="561042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2"/>
            <a:endCxn id="38" idx="0"/>
          </p:cNvCxnSpPr>
          <p:nvPr/>
        </p:nvCxnSpPr>
        <p:spPr>
          <a:xfrm>
            <a:off x="5945668" y="4544516"/>
            <a:ext cx="0" cy="546102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02567" y="5090618"/>
                <a:ext cx="388620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ko-KR" altLang="en-US" sz="20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567" y="5090618"/>
                <a:ext cx="3886201" cy="307777"/>
              </a:xfrm>
              <a:prstGeom prst="rect">
                <a:avLst/>
              </a:prstGeom>
              <a:blipFill>
                <a:blip r:embed="rId7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2270</Words>
  <Application>Microsoft Office PowerPoint</Application>
  <PresentationFormat>와이드스크린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66</cp:revision>
  <dcterms:created xsi:type="dcterms:W3CDTF">2023-12-04T10:06:45Z</dcterms:created>
  <dcterms:modified xsi:type="dcterms:W3CDTF">2023-12-10T07:14:56Z</dcterms:modified>
</cp:coreProperties>
</file>