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311" r:id="rId3"/>
    <p:sldId id="284" r:id="rId4"/>
    <p:sldId id="259" r:id="rId5"/>
    <p:sldId id="263" r:id="rId6"/>
    <p:sldId id="257" r:id="rId7"/>
    <p:sldId id="264" r:id="rId8"/>
    <p:sldId id="265" r:id="rId9"/>
    <p:sldId id="266" r:id="rId10"/>
    <p:sldId id="262" r:id="rId11"/>
    <p:sldId id="260" r:id="rId12"/>
    <p:sldId id="267" r:id="rId13"/>
    <p:sldId id="272" r:id="rId14"/>
    <p:sldId id="281" r:id="rId15"/>
    <p:sldId id="271" r:id="rId16"/>
    <p:sldId id="282" r:id="rId17"/>
    <p:sldId id="277" r:id="rId18"/>
    <p:sldId id="279" r:id="rId19"/>
    <p:sldId id="270" r:id="rId20"/>
    <p:sldId id="278" r:id="rId21"/>
    <p:sldId id="312" r:id="rId22"/>
    <p:sldId id="258" r:id="rId23"/>
    <p:sldId id="289" r:id="rId24"/>
    <p:sldId id="286" r:id="rId25"/>
    <p:sldId id="291" r:id="rId26"/>
    <p:sldId id="293" r:id="rId27"/>
    <p:sldId id="292" r:id="rId28"/>
    <p:sldId id="295" r:id="rId29"/>
    <p:sldId id="297" r:id="rId30"/>
    <p:sldId id="296" r:id="rId31"/>
    <p:sldId id="313" r:id="rId32"/>
    <p:sldId id="299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C19C"/>
    <a:srgbClr val="FFE185"/>
    <a:srgbClr val="BADAA5"/>
    <a:srgbClr val="A5BBE3"/>
    <a:srgbClr val="767171"/>
    <a:srgbClr val="E7E6E6"/>
    <a:srgbClr val="87A5D9"/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0" autoAdjust="0"/>
    <p:restoredTop sz="76717" autoAdjust="0"/>
  </p:normalViewPr>
  <p:slideViewPr>
    <p:cSldViewPr snapToGrid="0">
      <p:cViewPr varScale="1">
        <p:scale>
          <a:sx n="88" d="100"/>
          <a:sy n="88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79A6-D2A8-469B-98E4-7EAB4F7E57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F102-981E-4087-9F92-3900B384C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4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발표자 김민성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에지와</a:t>
            </a:r>
            <a:r>
              <a:rPr lang="ko-KR" altLang="en-US" dirty="0" smtClean="0"/>
              <a:t> 영역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중앙 차분은 현재 픽셀은 건들지 않고 이전 픽셀과 다음 픽셀의 차를 사용해 나타낸 것으로 볼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중앙 차분에서 </a:t>
            </a:r>
            <a:r>
              <a:rPr lang="en-US" altLang="ko-KR" dirty="0" smtClean="0"/>
              <a:t>-1 0 1 </a:t>
            </a:r>
            <a:r>
              <a:rPr lang="ko-KR" altLang="en-US" dirty="0" smtClean="0"/>
              <a:t>로 나타낸 이유는 계산이 단순해지기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차원이기 때문에 </a:t>
            </a:r>
            <a:r>
              <a:rPr lang="ko-KR" altLang="en-US" dirty="0" err="1" smtClean="0"/>
              <a:t>중앙차분을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확장해보았다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차워으로</a:t>
            </a:r>
            <a:r>
              <a:rPr lang="ko-KR" altLang="en-US" dirty="0" smtClean="0"/>
              <a:t> 확장함에 따라서 수평과 수직방향으로 </a:t>
            </a:r>
            <a:r>
              <a:rPr lang="ko-KR" altLang="en-US" dirty="0" err="1" smtClean="0"/>
              <a:t>미분필터가</a:t>
            </a:r>
            <a:r>
              <a:rPr lang="ko-KR" altLang="en-US" dirty="0" smtClean="0"/>
              <a:t> 생겼다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60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확장함에 따라서 필터의 크기도 늘려주는게 좋다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왜 좋은지에 대해서는 필터를</a:t>
            </a:r>
            <a:r>
              <a:rPr lang="ko-KR" altLang="en-US" baseline="0" dirty="0" smtClean="0"/>
              <a:t> 적용한 이미지를 보며 이해해보겠음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중앙 차분 필터를 </a:t>
            </a:r>
            <a:r>
              <a:rPr lang="ko-KR" altLang="en-US" dirty="0" err="1" smtClean="0"/>
              <a:t>적용하게되면</a:t>
            </a:r>
            <a:r>
              <a:rPr lang="ko-KR" altLang="en-US" dirty="0" smtClean="0"/>
              <a:t> 좌우의 </a:t>
            </a:r>
            <a:r>
              <a:rPr lang="ko-KR" altLang="en-US" dirty="0" err="1" smtClean="0"/>
              <a:t>픽셀값만</a:t>
            </a:r>
            <a:r>
              <a:rPr lang="ko-KR" altLang="en-US" dirty="0" smtClean="0"/>
              <a:t> 보기 때문에</a:t>
            </a:r>
            <a:r>
              <a:rPr lang="ko-KR" altLang="en-US" baseline="0" dirty="0" smtClean="0"/>
              <a:t> 밝기의 미세한 변화가 있는 곳은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처리가 되고 정말 급격한 변화가 있는 부분만 </a:t>
            </a:r>
            <a:r>
              <a:rPr lang="ko-KR" altLang="en-US" baseline="0" dirty="0" err="1" smtClean="0"/>
              <a:t>엣지로</a:t>
            </a:r>
            <a:r>
              <a:rPr lang="ko-KR" altLang="en-US" baseline="0" dirty="0" smtClean="0"/>
              <a:t> 나타나게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좌우 두개의 픽셀만 보기 때문에 픽셀의 차가 매우 작아 </a:t>
            </a:r>
            <a:r>
              <a:rPr lang="ko-KR" altLang="en-US" baseline="0" dirty="0" err="1" smtClean="0"/>
              <a:t>엣지가</a:t>
            </a:r>
            <a:r>
              <a:rPr lang="ko-KR" altLang="en-US" baseline="0" dirty="0" smtClean="0"/>
              <a:t> 희미한 모습을 볼 수 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프리윗</a:t>
            </a:r>
            <a:r>
              <a:rPr lang="ko-KR" altLang="en-US" dirty="0" smtClean="0"/>
              <a:t> 필터는 좌우의 픽셀 뿐만 아니라 상하의 픽셀도 고려하기때문에 픽셀의 변화가 급격히 일어나는 구간에서는 픽셀의 차가 더 큰 모습을 볼 수 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픽셀의 변화가 서서히 일어나는 구간도 더 많은 픽셀을 고려하기에 중앙 차분 필터에 비교해도 더 큰 </a:t>
            </a:r>
            <a:r>
              <a:rPr lang="ko-KR" altLang="en-US" dirty="0" err="1" smtClean="0"/>
              <a:t>픽셀차가</a:t>
            </a:r>
            <a:r>
              <a:rPr lang="ko-KR" altLang="en-US" dirty="0" smtClean="0"/>
              <a:t> 나는 것을 볼 수 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그렇기 때문에 전체 </a:t>
            </a:r>
            <a:r>
              <a:rPr lang="ko-KR" altLang="en-US" dirty="0" err="1" smtClean="0"/>
              <a:t>엣지가</a:t>
            </a:r>
            <a:r>
              <a:rPr lang="ko-KR" altLang="en-US" dirty="0" smtClean="0"/>
              <a:t> 더 뚜렷한 모습을 확인할 수 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수평과 수직적인 부분의 </a:t>
            </a:r>
            <a:r>
              <a:rPr lang="ko-KR" altLang="en-US" dirty="0" err="1" smtClean="0"/>
              <a:t>경계만을</a:t>
            </a:r>
            <a:r>
              <a:rPr lang="ko-KR" altLang="en-US" dirty="0" smtClean="0"/>
              <a:t> 잘 파악하는 모습을 볼 수 있기에 단점이 존재한다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7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프리윗</a:t>
            </a:r>
            <a:r>
              <a:rPr lang="ko-KR" altLang="en-US" dirty="0" smtClean="0"/>
              <a:t> 필터보다 더 좋은 성능을 보여주는 </a:t>
            </a:r>
            <a:r>
              <a:rPr lang="ko-KR" altLang="en-US" dirty="0" err="1" smtClean="0"/>
              <a:t>소벨</a:t>
            </a:r>
            <a:r>
              <a:rPr lang="ko-KR" altLang="en-US" dirty="0" smtClean="0"/>
              <a:t> 필터가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프레윗에서</a:t>
            </a:r>
            <a:r>
              <a:rPr lang="ko-KR" altLang="en-US" dirty="0" smtClean="0"/>
              <a:t> 상하좌우에 가중치를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변경한 </a:t>
            </a:r>
            <a:r>
              <a:rPr lang="ko-KR" altLang="en-US" dirty="0" err="1" smtClean="0"/>
              <a:t>소벨필터는</a:t>
            </a:r>
            <a:r>
              <a:rPr lang="ko-KR" altLang="en-US" baseline="0" dirty="0" smtClean="0"/>
              <a:t> 가중치를 더 크게 주기 때문에 픽셀의 차가 더 </a:t>
            </a:r>
            <a:r>
              <a:rPr lang="ko-KR" altLang="en-US" baseline="0" dirty="0" err="1" smtClean="0"/>
              <a:t>크게나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엣지가</a:t>
            </a:r>
            <a:r>
              <a:rPr lang="ko-KR" altLang="en-US" baseline="0" dirty="0" smtClean="0"/>
              <a:t> 더욱 선명하게 나타난다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2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프리윗과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소벨</a:t>
            </a:r>
            <a:r>
              <a:rPr lang="ko-KR" altLang="en-US" dirty="0" smtClean="0"/>
              <a:t> 필터를 적용한 영상을 비교해 보았을 때 </a:t>
            </a:r>
            <a:r>
              <a:rPr lang="ko-KR" altLang="en-US" dirty="0" err="1" smtClean="0"/>
              <a:t>소벨필터의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엣지가</a:t>
            </a:r>
            <a:r>
              <a:rPr lang="ko-KR" altLang="en-US" dirty="0" smtClean="0"/>
              <a:t> 뚜렷하고</a:t>
            </a:r>
            <a:r>
              <a:rPr lang="ko-KR" altLang="en-US" baseline="0" dirty="0" smtClean="0"/>
              <a:t> 굴곡진 부분에서 </a:t>
            </a:r>
            <a:r>
              <a:rPr lang="ko-KR" altLang="en-US" baseline="0" dirty="0" err="1" smtClean="0"/>
              <a:t>엣지를</a:t>
            </a:r>
            <a:r>
              <a:rPr lang="ko-KR" altLang="en-US" baseline="0" dirty="0" smtClean="0"/>
              <a:t> 더 잘 찾아 내는 모습을 볼 </a:t>
            </a:r>
            <a:r>
              <a:rPr lang="ko-KR" altLang="en-US" baseline="0" dirty="0" err="1" smtClean="0"/>
              <a:t>수있었다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9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다음은 </a:t>
            </a:r>
            <a:r>
              <a:rPr lang="ko-KR" altLang="en-US" b="1" dirty="0" err="1" smtClean="0"/>
              <a:t>소벨</a:t>
            </a:r>
            <a:r>
              <a:rPr lang="ko-KR" altLang="en-US" b="1" dirty="0" smtClean="0"/>
              <a:t> 필터를 사용해 각 방향의 </a:t>
            </a:r>
            <a:r>
              <a:rPr lang="ko-KR" altLang="en-US" b="1" dirty="0" err="1" smtClean="0"/>
              <a:t>미분값을</a:t>
            </a:r>
            <a:r>
              <a:rPr lang="ko-KR" altLang="en-US" b="1" dirty="0" smtClean="0"/>
              <a:t> 얻고 에지 강도와 방향을 찾아내는 과정을 나타내었다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가로 방향 과 세로 방향의 </a:t>
            </a:r>
            <a:r>
              <a:rPr lang="ko-KR" altLang="en-US" b="1" dirty="0" err="1" smtClean="0"/>
              <a:t>소벨</a:t>
            </a:r>
            <a:r>
              <a:rPr lang="ko-KR" altLang="en-US" b="1" dirty="0" smtClean="0"/>
              <a:t> 필터를 사용해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-6</a:t>
            </a:r>
            <a:r>
              <a:rPr lang="ko-KR" altLang="en-US" b="1" dirty="0" smtClean="0"/>
              <a:t>이라는 </a:t>
            </a:r>
            <a:r>
              <a:rPr lang="ko-KR" altLang="en-US" b="1" dirty="0" err="1" smtClean="0"/>
              <a:t>미분값을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얻어내었고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미분값들의</a:t>
            </a:r>
            <a:r>
              <a:rPr lang="ko-KR" altLang="en-US" dirty="0" smtClean="0"/>
              <a:t> 제곱과 루트를 통해 에지 강도인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라는 값이 나왔다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기울기 방향은 </a:t>
            </a:r>
            <a:r>
              <a:rPr lang="en-US" altLang="ko-KR" dirty="0" smtClean="0"/>
              <a:t>x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분에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변화량이기에 </a:t>
            </a:r>
            <a:r>
              <a:rPr lang="en-US" altLang="ko-KR" dirty="0" err="1" smtClean="0"/>
              <a:t>arctan</a:t>
            </a:r>
            <a:r>
              <a:rPr lang="en-US" altLang="ko-KR" dirty="0" smtClean="0"/>
              <a:t>(-1)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-45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나왔다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그리고 기울기 방향과 수직인 </a:t>
            </a:r>
            <a:r>
              <a:rPr lang="ko-KR" altLang="en-US" dirty="0" err="1" smtClean="0"/>
              <a:t>에지의</a:t>
            </a:r>
            <a:r>
              <a:rPr lang="ko-KR" altLang="en-US" dirty="0" smtClean="0"/>
              <a:t> 방향은 오른쪽 아래의 그림처럼 그려진다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77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앞에서 이야기 했듯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 미분을 통해서 </a:t>
            </a:r>
            <a:r>
              <a:rPr lang="ko-KR" altLang="en-US" b="1" dirty="0" smtClean="0">
                <a:solidFill>
                  <a:srgbClr val="FF0000"/>
                </a:solidFill>
              </a:rPr>
              <a:t>밝기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변화량</a:t>
            </a:r>
            <a:r>
              <a:rPr lang="ko-KR" altLang="en-US" b="1" dirty="0" err="1" smtClean="0"/>
              <a:t>이</a:t>
            </a:r>
            <a:r>
              <a:rPr lang="ko-KR" altLang="en-US" b="1" dirty="0" smtClean="0"/>
              <a:t> 큰 부분인 에지를 찾을 수 있었다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그리고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차원으로 확장하게 되면서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 방향에 대한 필터가 생겼는데 이 방향의 </a:t>
            </a:r>
            <a:r>
              <a:rPr lang="ko-KR" altLang="en-US" b="1" dirty="0" err="1" smtClean="0"/>
              <a:t>변화량을</a:t>
            </a:r>
            <a:r>
              <a:rPr lang="ko-KR" altLang="en-US" b="1" dirty="0" smtClean="0"/>
              <a:t> 통해 기울기의 크기와 방향을 구할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밝기 </a:t>
            </a:r>
            <a:r>
              <a:rPr lang="ko-KR" altLang="en-US" dirty="0" err="1" smtClean="0"/>
              <a:t>변화량의</a:t>
            </a:r>
            <a:r>
              <a:rPr lang="ko-KR" altLang="en-US" dirty="0" smtClean="0"/>
              <a:t> 최대 방향을 가리키는 기울기 방향을 </a:t>
            </a:r>
            <a:r>
              <a:rPr lang="ko-KR" altLang="en-US" dirty="0" err="1" smtClean="0"/>
              <a:t>알게되면</a:t>
            </a:r>
            <a:r>
              <a:rPr lang="ko-KR" altLang="en-US" dirty="0" smtClean="0"/>
              <a:t> 기울기 방향과 수직인 </a:t>
            </a:r>
            <a:r>
              <a:rPr lang="ko-KR" altLang="en-US" dirty="0" err="1" smtClean="0"/>
              <a:t>에지의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방향를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그리고 밝기 </a:t>
            </a:r>
            <a:r>
              <a:rPr lang="ko-KR" altLang="en-US" dirty="0" err="1" smtClean="0"/>
              <a:t>변화량의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크기만큼인</a:t>
            </a:r>
            <a:r>
              <a:rPr lang="ko-KR" altLang="en-US" dirty="0" smtClean="0"/>
              <a:t> 물체 경계선의 선명도를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에지의</a:t>
            </a:r>
            <a:r>
              <a:rPr lang="ko-KR" altLang="en-US" dirty="0" smtClean="0"/>
              <a:t> 강도도 알 수 </a:t>
            </a:r>
            <a:r>
              <a:rPr lang="ko-KR" altLang="en-US" dirty="0" err="1" smtClean="0"/>
              <a:t>있게된다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4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미분에 대해서 간략하게 설명해보겠다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2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밝기 변화가 급격히 일어나는 경우에 대해서만 </a:t>
            </a:r>
            <a:r>
              <a:rPr lang="ko-KR" altLang="en-US" dirty="0" err="1" smtClean="0"/>
              <a:t>설명했었는데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서서히 변하는 경우도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그럼 이제 계단 </a:t>
            </a:r>
            <a:r>
              <a:rPr lang="ko-KR" altLang="en-US" dirty="0" err="1" smtClean="0"/>
              <a:t>에지와</a:t>
            </a:r>
            <a:r>
              <a:rPr lang="ko-KR" altLang="en-US" dirty="0" smtClean="0"/>
              <a:t> 램프 에지 상황에서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미분과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미분을 고려해서 설명해 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0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발표자 김민성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에지와</a:t>
            </a:r>
            <a:r>
              <a:rPr lang="ko-KR" altLang="en-US" dirty="0" smtClean="0"/>
              <a:t> 영역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7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램프 에지 상황에서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미분을 수행할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픽셀 값이 급격하게 변화하기 때문에 높은 미분 값이 나타납니다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미분 결과에서는 긴 봉우리가 형성될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램프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픽셀 값이 서서히 변화하므로 미분 값은 작고 길게 연속적으로 나타날 것이며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희미하고 두꺼운 에지가 생성될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미분은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크기와 방향에 대한 정보를 제공하지만 정확한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위치를 파악하는 데는 한계가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미분을 통해 밝기 변화율의 극대 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극소점을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찾아내고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교차점에서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영교차가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발생하는 지점을 확인함으로써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에지가 존재할 가능성이 높은 정확한 위치를 파악할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과정을 통해 에지 검출이 더 정확하게 이루어집니다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07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79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최대화하면 에지 신호가 뚜렷하게 나타나고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잡음이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최소화되므로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놓치는 확률과 잘못된 에지를 표시하는 확률이 감소함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dirty="0" smtClean="0">
                <a:solidFill>
                  <a:schemeClr val="bg2">
                    <a:lumMod val="75000"/>
                  </a:schemeClr>
                </a:solidFill>
              </a:rPr>
              <a:t>램프 </a:t>
            </a:r>
            <a:r>
              <a:rPr lang="ko-KR" altLang="en-US" sz="1200" b="0" dirty="0" err="1" smtClean="0">
                <a:solidFill>
                  <a:schemeClr val="bg2">
                    <a:lumMod val="75000"/>
                  </a:schemeClr>
                </a:solidFill>
              </a:rPr>
              <a:t>에지의</a:t>
            </a:r>
            <a:r>
              <a:rPr lang="ko-KR" altLang="en-US" sz="1200" b="0" dirty="0" smtClean="0">
                <a:solidFill>
                  <a:schemeClr val="bg2">
                    <a:lumMod val="75000"/>
                  </a:schemeClr>
                </a:solidFill>
              </a:rPr>
              <a:t> 경우 두꺼운 에지가 그려지기에 정확한 위치도 모르고 에지가 뭔지 모르기 때문에 실제 에지</a:t>
            </a:r>
            <a:r>
              <a:rPr lang="en-US" altLang="ko-KR" sz="1200" b="0" baseline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b="0" baseline="0" dirty="0" smtClean="0">
                <a:solidFill>
                  <a:schemeClr val="bg2">
                    <a:lumMod val="75000"/>
                  </a:schemeClr>
                </a:solidFill>
              </a:rPr>
              <a:t>위치에 </a:t>
            </a:r>
            <a:r>
              <a:rPr lang="ko-KR" altLang="en-US" sz="1200" b="0" dirty="0" smtClean="0">
                <a:solidFill>
                  <a:schemeClr val="bg2">
                    <a:lumMod val="75000"/>
                  </a:schemeClr>
                </a:solidFill>
              </a:rPr>
              <a:t>하나의 </a:t>
            </a:r>
            <a:r>
              <a:rPr lang="ko-KR" altLang="en-US" sz="1200" b="0" dirty="0" err="1" smtClean="0">
                <a:solidFill>
                  <a:schemeClr val="bg2">
                    <a:lumMod val="75000"/>
                  </a:schemeClr>
                </a:solidFill>
              </a:rPr>
              <a:t>에지로</a:t>
            </a:r>
            <a:r>
              <a:rPr lang="ko-KR" altLang="en-US" sz="1200" b="0" dirty="0" smtClean="0">
                <a:solidFill>
                  <a:schemeClr val="bg2">
                    <a:lumMod val="75000"/>
                  </a:schemeClr>
                </a:solidFill>
              </a:rPr>
              <a:t> 표시해야 </a:t>
            </a:r>
            <a:r>
              <a:rPr lang="ko-KR" altLang="en-US" sz="1200" b="0" dirty="0" err="1" smtClean="0">
                <a:solidFill>
                  <a:schemeClr val="bg2">
                    <a:lumMod val="75000"/>
                  </a:schemeClr>
                </a:solidFill>
              </a:rPr>
              <a:t>된다라고</a:t>
            </a:r>
            <a:r>
              <a:rPr lang="ko-KR" altLang="en-US" sz="1200" b="0" dirty="0" smtClean="0">
                <a:solidFill>
                  <a:schemeClr val="bg2">
                    <a:lumMod val="75000"/>
                  </a:schemeClr>
                </a:solidFill>
              </a:rPr>
              <a:t> 이해함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65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/>
              <a:t>가우시안</a:t>
            </a:r>
            <a:r>
              <a:rPr lang="ko-KR" altLang="en-US" sz="1200" b="1" dirty="0" smtClean="0"/>
              <a:t> 필터 마스크는 가우시안분포 함수를 </a:t>
            </a:r>
            <a:r>
              <a:rPr lang="ko-KR" altLang="en-US" sz="1200" b="1" dirty="0" err="1" smtClean="0"/>
              <a:t>근사하여</a:t>
            </a:r>
            <a:r>
              <a:rPr lang="ko-KR" altLang="en-US" sz="1200" b="1" dirty="0" smtClean="0"/>
              <a:t> 생성하게 된다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ko-KR" altLang="en-US" sz="1200" b="1" dirty="0" err="1" smtClean="0"/>
              <a:t>가우시안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분포란</a:t>
            </a:r>
            <a:r>
              <a:rPr lang="ko-KR" altLang="en-US" sz="1200" b="1" dirty="0" smtClean="0"/>
              <a:t> 평균을 중심으로 좌우 대칭의 종 모양을 갖는 확률 분포를 의미한다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그렇기에 </a:t>
            </a:r>
            <a:r>
              <a:rPr lang="ko-KR" altLang="en-US" sz="1200" b="1" dirty="0" err="1" smtClean="0"/>
              <a:t>가우시안</a:t>
            </a:r>
            <a:r>
              <a:rPr lang="ko-KR" altLang="en-US" sz="1200" b="1" dirty="0" smtClean="0"/>
              <a:t> 필터 마스크는 중앙부에서 비교적 큰 값을 가지고 주변부로 갈수록 작은 값을 가진다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그 말은 즉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마스크의 중심부에 큰 가중치를 주고 주변부로 갈수록 작은 가중치를 준다는 것을 의미한다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그럼 이 마스크를 사용하여 중심 픽셀을 결정한다는 중심 픽셀의 정보를 가장 많이 가져간 후에 주변부의 픽셀 정보를 조금 가져가겠다는 말이다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결과적으로 </a:t>
            </a:r>
            <a:r>
              <a:rPr lang="ko-KR" altLang="en-US" sz="1200" b="1" dirty="0" err="1" smtClean="0"/>
              <a:t>가우시안</a:t>
            </a:r>
            <a:r>
              <a:rPr lang="ko-KR" altLang="en-US" sz="1200" b="1" dirty="0" smtClean="0"/>
              <a:t> 필터를 사용하면 각 픽셀이 주변의 정보를 조금씩 담기에 주변 픽셀과 비슷해지지만 자기 픽셀의 정보를 더 많이 담고 있기에 밝기</a:t>
            </a:r>
            <a:r>
              <a:rPr lang="ko-KR" altLang="en-US" sz="1200" b="1" baseline="0" dirty="0" smtClean="0"/>
              <a:t> 차이가 나는 곳은 여전하다는 것을 알 수 있음</a:t>
            </a:r>
            <a:r>
              <a:rPr lang="en-US" altLang="ko-KR" sz="1200" b="1" baseline="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그래서 자연스럽게 </a:t>
            </a:r>
            <a:r>
              <a:rPr lang="ko-KR" altLang="en-US" sz="1200" b="1" dirty="0" err="1" smtClean="0"/>
              <a:t>스무딩되는</a:t>
            </a:r>
            <a:r>
              <a:rPr lang="ko-KR" altLang="en-US" sz="1200" b="1" dirty="0" smtClean="0"/>
              <a:t> 효과를 </a:t>
            </a:r>
            <a:r>
              <a:rPr lang="ko-KR" altLang="en-US" sz="1200" b="1" dirty="0" err="1" smtClean="0"/>
              <a:t>볼수</a:t>
            </a:r>
            <a:r>
              <a:rPr lang="ko-KR" altLang="en-US" sz="1200" b="1" dirty="0" smtClean="0"/>
              <a:t> 있는 </a:t>
            </a:r>
            <a:r>
              <a:rPr lang="ko-KR" altLang="en-US" sz="1200" b="1" dirty="0" err="1" smtClean="0"/>
              <a:t>것같음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200" b="1" dirty="0" smtClean="0"/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9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53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03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 smtClean="0"/>
              <a:t>화소가</a:t>
            </a:r>
            <a:r>
              <a:rPr lang="ko-KR" altLang="en-US" b="0" dirty="0" smtClean="0"/>
              <a:t> 급격히 변하는 지점은 한군데이지만 두꺼운 선으로 나오는 부분이 발생함</a:t>
            </a:r>
            <a:endParaRPr lang="en-US" altLang="ko-KR" b="0" dirty="0" smtClean="0"/>
          </a:p>
          <a:p>
            <a:r>
              <a:rPr lang="ko-KR" altLang="en-US" b="0" dirty="0" smtClean="0"/>
              <a:t>즉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실제 </a:t>
            </a:r>
            <a:r>
              <a:rPr lang="ko-KR" altLang="en-US" b="0" baseline="0" dirty="0" err="1" smtClean="0"/>
              <a:t>에지의</a:t>
            </a:r>
            <a:r>
              <a:rPr lang="ko-KR" altLang="en-US" b="0" baseline="0" dirty="0" smtClean="0"/>
              <a:t> 위치를 파악하지 못했고 하나의 </a:t>
            </a:r>
            <a:r>
              <a:rPr lang="ko-KR" altLang="en-US" b="0" baseline="0" dirty="0" err="1" smtClean="0"/>
              <a:t>에지로</a:t>
            </a:r>
            <a:r>
              <a:rPr lang="ko-KR" altLang="en-US" b="0" baseline="0" dirty="0" smtClean="0"/>
              <a:t> 표시되지 못하는 문제가 발생함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그렇기때문에 </a:t>
            </a:r>
            <a:r>
              <a:rPr lang="ko-KR" altLang="en-US" b="0" dirty="0" err="1" smtClean="0"/>
              <a:t>캐니의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번째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번째 기준에 부합하지 </a:t>
            </a:r>
            <a:r>
              <a:rPr lang="ko-KR" altLang="en-US" b="0" dirty="0" err="1" smtClean="0"/>
              <a:t>못하게됨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2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08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 smtClean="0"/>
              <a:t>비최대</a:t>
            </a:r>
            <a:r>
              <a:rPr lang="ko-KR" altLang="en-US" b="0" dirty="0" smtClean="0"/>
              <a:t> 억제를 통해 에지가 얇아진 모습을 확인할 수 있음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여전히 노이즈가 존재한다고 생각하기에 새로운 아이디어를 적용함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에지는 갑자기 나타난 것이 아니라 연결되어 있다는 것을 이용하여 </a:t>
            </a:r>
            <a:r>
              <a:rPr lang="ko-KR" altLang="en-US" b="0" dirty="0" err="1" smtClean="0"/>
              <a:t>임계값을</a:t>
            </a:r>
            <a:r>
              <a:rPr lang="ko-KR" altLang="en-US" b="0" dirty="0" smtClean="0"/>
              <a:t> 통해 </a:t>
            </a:r>
            <a:r>
              <a:rPr lang="ko-KR" altLang="en-US" b="0" dirty="0" err="1" smtClean="0"/>
              <a:t>엣지를</a:t>
            </a:r>
            <a:r>
              <a:rPr lang="ko-KR" altLang="en-US" b="0" dirty="0" smtClean="0"/>
              <a:t> 판별하는 과정을 추가로 거침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76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에지란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밝기 차이가 발생하는 영역 사이의 </a:t>
            </a:r>
            <a:r>
              <a:rPr lang="ko-KR" altLang="en-US" dirty="0" err="1" smtClean="0"/>
              <a:t>경계면을</a:t>
            </a:r>
            <a:r>
              <a:rPr lang="ko-KR" altLang="en-US" dirty="0" smtClean="0"/>
              <a:t> 의미합니다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21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 smtClean="0"/>
              <a:t>가우시안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블러링을</a:t>
            </a:r>
            <a:r>
              <a:rPr lang="ko-KR" altLang="en-US" b="0" dirty="0" smtClean="0"/>
              <a:t> 통해 나온 이미지가 더 깔끔하게 에지를 찾은 것을 알 수 있음</a:t>
            </a:r>
            <a:r>
              <a:rPr lang="en-US" altLang="ko-KR" b="0" dirty="0" smtClean="0"/>
              <a:t>.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63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17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smtClean="0"/>
              <a:t>직선의 방정식은 </a:t>
            </a:r>
            <a:r>
              <a:rPr lang="en-US" altLang="ko-KR" b="0" dirty="0" smtClean="0"/>
              <a:t>y=</a:t>
            </a:r>
            <a:r>
              <a:rPr lang="en-US" altLang="ko-KR" b="0" baseline="0" dirty="0" err="1" smtClean="0"/>
              <a:t>ax+b</a:t>
            </a:r>
            <a:r>
              <a:rPr lang="ko-KR" altLang="en-US" b="0" baseline="0" dirty="0" smtClean="0"/>
              <a:t>로 나타낸다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하지만 우리가 </a:t>
            </a:r>
            <a:r>
              <a:rPr lang="en-US" altLang="ko-KR" b="0" baseline="0" dirty="0" smtClean="0"/>
              <a:t>x</a:t>
            </a:r>
            <a:r>
              <a:rPr lang="ko-KR" altLang="en-US" b="0" baseline="0" dirty="0" smtClean="0"/>
              <a:t>와 </a:t>
            </a:r>
            <a:r>
              <a:rPr lang="en-US" altLang="ko-KR" b="0" baseline="0" dirty="0" smtClean="0"/>
              <a:t>y</a:t>
            </a:r>
            <a:r>
              <a:rPr lang="ko-KR" altLang="en-US" b="0" baseline="0" dirty="0" smtClean="0"/>
              <a:t>값을 알고 있다면 다른 직선의 방정식을 </a:t>
            </a:r>
            <a:r>
              <a:rPr lang="ko-KR" altLang="en-US" b="0" baseline="0" dirty="0" err="1" smtClean="0"/>
              <a:t>나타낼수</a:t>
            </a:r>
            <a:r>
              <a:rPr lang="ko-KR" altLang="en-US" b="0" baseline="0" dirty="0" smtClean="0"/>
              <a:t> 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이게 </a:t>
            </a:r>
            <a:r>
              <a:rPr lang="en-US" altLang="ko-KR" b="0" baseline="0" dirty="0" smtClean="0"/>
              <a:t>b=-</a:t>
            </a:r>
            <a:r>
              <a:rPr lang="en-US" altLang="ko-KR" b="0" baseline="0" dirty="0" err="1" smtClean="0"/>
              <a:t>ax+y</a:t>
            </a:r>
            <a:r>
              <a:rPr lang="ko-KR" altLang="en-US" b="0" baseline="0" dirty="0" smtClean="0"/>
              <a:t>이다</a:t>
            </a:r>
            <a:r>
              <a:rPr lang="en-US" altLang="ko-KR" b="0" baseline="0" dirty="0" smtClean="0"/>
              <a:t>.</a:t>
            </a:r>
          </a:p>
          <a:p>
            <a:r>
              <a:rPr lang="en-US" altLang="ko-KR" b="0" baseline="0" dirty="0" err="1" smtClean="0"/>
              <a:t>Xy</a:t>
            </a:r>
            <a:r>
              <a:rPr lang="ko-KR" altLang="en-US" b="0" baseline="0" dirty="0" smtClean="0"/>
              <a:t>공간에 </a:t>
            </a:r>
            <a:r>
              <a:rPr lang="en-US" altLang="ko-KR" b="0" baseline="0" dirty="0" smtClean="0"/>
              <a:t>x1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y1</a:t>
            </a:r>
            <a:r>
              <a:rPr lang="ko-KR" altLang="en-US" b="0" baseline="0" dirty="0" smtClean="0"/>
              <a:t>라는 한점이 있다면 이점이 </a:t>
            </a:r>
            <a:r>
              <a:rPr lang="en-US" altLang="ko-KR" b="0" baseline="0" dirty="0" smtClean="0"/>
              <a:t>ab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공간에서는</a:t>
            </a:r>
            <a:r>
              <a:rPr lang="en-US" altLang="ko-KR" b="0" baseline="0" dirty="0" smtClean="0"/>
              <a:t> b=-x1a+y1</a:t>
            </a:r>
            <a:r>
              <a:rPr lang="ko-KR" altLang="en-US" b="0" baseline="0" dirty="0" smtClean="0"/>
              <a:t>이라는 직선의 방정식이 </a:t>
            </a:r>
            <a:r>
              <a:rPr lang="ko-KR" altLang="en-US" b="0" baseline="0" dirty="0" err="1" smtClean="0"/>
              <a:t>될것이다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직선의 </a:t>
            </a:r>
            <a:r>
              <a:rPr lang="ko-KR" altLang="en-US" b="0" baseline="0" dirty="0" err="1" smtClean="0"/>
              <a:t>방정식위의</a:t>
            </a:r>
            <a:r>
              <a:rPr lang="ko-KR" altLang="en-US" b="0" baseline="0" dirty="0" smtClean="0"/>
              <a:t> 모든 점은 </a:t>
            </a:r>
            <a:r>
              <a:rPr lang="en-US" altLang="ko-KR" b="0" baseline="0" dirty="0" err="1" smtClean="0"/>
              <a:t>xy</a:t>
            </a:r>
            <a:r>
              <a:rPr lang="ko-KR" altLang="en-US" b="0" baseline="0" dirty="0" smtClean="0"/>
              <a:t>공간에서 </a:t>
            </a:r>
            <a:r>
              <a:rPr lang="en-US" altLang="ko-KR" b="0" baseline="0" dirty="0" smtClean="0"/>
              <a:t>x1,y1</a:t>
            </a:r>
            <a:r>
              <a:rPr lang="ko-KR" altLang="en-US" b="0" baseline="0" dirty="0" smtClean="0"/>
              <a:t>이 </a:t>
            </a:r>
            <a:r>
              <a:rPr lang="ko-KR" altLang="en-US" b="0" baseline="0" dirty="0" err="1" smtClean="0"/>
              <a:t>지나갈수</a:t>
            </a:r>
            <a:r>
              <a:rPr lang="ko-KR" altLang="en-US" b="0" baseline="0" dirty="0" smtClean="0"/>
              <a:t> 있는 모든 직선을 의미한다</a:t>
            </a:r>
            <a:r>
              <a:rPr lang="en-US" altLang="ko-KR" b="0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69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그렇다면 </a:t>
            </a:r>
            <a:r>
              <a:rPr lang="en-US" altLang="ko-KR" b="0" baseline="0" dirty="0" err="1" smtClean="0"/>
              <a:t>xy</a:t>
            </a:r>
            <a:r>
              <a:rPr lang="ko-KR" altLang="en-US" b="0" baseline="0" dirty="0" smtClean="0"/>
              <a:t>공간에서 두 점이 있다는 것은 </a:t>
            </a:r>
            <a:r>
              <a:rPr lang="en-US" altLang="ko-KR" b="0" baseline="0" dirty="0" smtClean="0"/>
              <a:t>ab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공간상에 두개의 직선의 방정식이 존재한다는 것이다</a:t>
            </a:r>
            <a:r>
              <a:rPr lang="en-US" altLang="ko-KR" b="0" baseline="0" dirty="0" smtClean="0"/>
              <a:t>. </a:t>
            </a:r>
          </a:p>
          <a:p>
            <a:r>
              <a:rPr lang="ko-KR" altLang="en-US" b="0" baseline="0" dirty="0" smtClean="0"/>
              <a:t>근데 </a:t>
            </a:r>
            <a:r>
              <a:rPr lang="en-US" altLang="ko-KR" b="0" baseline="0" dirty="0" smtClean="0"/>
              <a:t>ab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공간상에서 각 직선의 </a:t>
            </a:r>
            <a:r>
              <a:rPr lang="ko-KR" altLang="en-US" b="0" baseline="0" dirty="0" err="1" smtClean="0"/>
              <a:t>방정식위의</a:t>
            </a:r>
            <a:r>
              <a:rPr lang="ko-KR" altLang="en-US" b="0" baseline="0" dirty="0" smtClean="0"/>
              <a:t> 점들은 </a:t>
            </a:r>
            <a:r>
              <a:rPr lang="en-US" altLang="ko-KR" b="0" baseline="0" dirty="0" err="1" smtClean="0"/>
              <a:t>xy</a:t>
            </a:r>
            <a:r>
              <a:rPr lang="ko-KR" altLang="en-US" b="0" baseline="0" dirty="0" smtClean="0"/>
              <a:t>공간상에서 점들이 지나갈 수 있는 직선의 방정식의 의미한다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그렇다면 두개의 직선의 방정식의 교점은 겹치는 부분이기에 </a:t>
            </a:r>
            <a:r>
              <a:rPr lang="en-US" altLang="ko-KR" b="0" baseline="0" dirty="0" err="1" smtClean="0"/>
              <a:t>xy</a:t>
            </a:r>
            <a:r>
              <a:rPr lang="ko-KR" altLang="en-US" b="0" baseline="0" dirty="0" smtClean="0"/>
              <a:t>공간상에서 한 개의 직선의 방정식을 의미하게 된다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그럼 </a:t>
            </a:r>
            <a:r>
              <a:rPr lang="en-US" altLang="ko-KR" b="0" baseline="0" dirty="0" smtClean="0"/>
              <a:t>ab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공간상에서 교점을 지나는 직선이 엄청 많다는 것은 결국 </a:t>
            </a:r>
            <a:r>
              <a:rPr lang="en-US" altLang="ko-KR" b="0" baseline="0" dirty="0" err="1" smtClean="0"/>
              <a:t>xy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공간상에 직선이 존재할 확률이 높다는 것을 의미하게 된다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79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위 그림은 </a:t>
            </a:r>
            <a:r>
              <a:rPr lang="en-US" altLang="ko-KR" b="0" baseline="0" dirty="0" err="1" smtClean="0"/>
              <a:t>xy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공간에서 </a:t>
            </a:r>
            <a:r>
              <a:rPr lang="en-US" altLang="ko-KR" b="0" baseline="0" dirty="0" smtClean="0"/>
              <a:t>3</a:t>
            </a:r>
            <a:r>
              <a:rPr lang="ko-KR" altLang="en-US" b="0" baseline="0" dirty="0" smtClean="0"/>
              <a:t>점을 </a:t>
            </a:r>
            <a:r>
              <a:rPr lang="en-US" altLang="ko-KR" b="0" baseline="0" dirty="0" smtClean="0"/>
              <a:t>ab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공간에 나타내 </a:t>
            </a:r>
            <a:r>
              <a:rPr lang="ko-KR" altLang="en-US" b="0" baseline="0" dirty="0" err="1" smtClean="0"/>
              <a:t>본것이다</a:t>
            </a:r>
            <a:r>
              <a:rPr lang="en-US" altLang="ko-KR" b="0" baseline="0" dirty="0" smtClean="0"/>
              <a:t>.</a:t>
            </a:r>
          </a:p>
          <a:p>
            <a:r>
              <a:rPr lang="en-US" altLang="ko-KR" b="0" baseline="0" dirty="0" smtClean="0"/>
              <a:t>Ab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공간에서 초기의 모든 </a:t>
            </a:r>
            <a:r>
              <a:rPr lang="ko-KR" altLang="en-US" b="0" baseline="0" dirty="0" err="1" smtClean="0"/>
              <a:t>배열값은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0</a:t>
            </a:r>
            <a:r>
              <a:rPr lang="ko-KR" altLang="en-US" b="0" baseline="0" dirty="0" smtClean="0"/>
              <a:t>이지만 직선이 지나가게되는 곳은 </a:t>
            </a:r>
            <a:r>
              <a:rPr lang="en-US" altLang="ko-KR" b="0" baseline="0" dirty="0" smtClean="0"/>
              <a:t>1</a:t>
            </a:r>
            <a:r>
              <a:rPr lang="ko-KR" altLang="en-US" b="0" baseline="0" dirty="0" smtClean="0"/>
              <a:t>씩 값이 </a:t>
            </a:r>
            <a:r>
              <a:rPr lang="ko-KR" altLang="en-US" b="0" baseline="0" dirty="0" err="1" smtClean="0"/>
              <a:t>증가하게된다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그렇기 때문에 직선이 많이 지나간 교점은 가장 큰 값을 가지게 된다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가장 큰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값을 가지는 교점의 좌표 값이 결국 </a:t>
            </a:r>
            <a:r>
              <a:rPr lang="en-US" altLang="ko-KR" b="0" baseline="0" dirty="0" err="1" smtClean="0"/>
              <a:t>xy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공간상의 세 점이 지나는 직선의 기울기와 </a:t>
            </a:r>
            <a:r>
              <a:rPr lang="en-US" altLang="ko-KR" b="0" baseline="0" dirty="0" smtClean="0"/>
              <a:t>y</a:t>
            </a:r>
            <a:r>
              <a:rPr lang="ko-KR" altLang="en-US" b="0" baseline="0" dirty="0" smtClean="0"/>
              <a:t>절편 값이 된다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하지만 이렇게 배열로 표시하게 될 경우 단점이 존재하는데</a:t>
            </a:r>
            <a:endParaRPr lang="en-US" altLang="ko-KR" b="0" baseline="0" dirty="0" smtClean="0"/>
          </a:p>
          <a:p>
            <a:r>
              <a:rPr lang="en-US" altLang="ko-KR" b="0" baseline="0" dirty="0" smtClean="0"/>
              <a:t>A</a:t>
            </a:r>
            <a:r>
              <a:rPr lang="ko-KR" altLang="en-US" b="0" baseline="0" dirty="0" smtClean="0"/>
              <a:t>를 기울기로 표시할 경우 </a:t>
            </a:r>
            <a:r>
              <a:rPr lang="en-US" altLang="ko-KR" b="0" baseline="0" dirty="0" err="1" smtClean="0"/>
              <a:t>xy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공간상에서 기울기는 </a:t>
            </a:r>
            <a:r>
              <a:rPr lang="ko-KR" altLang="en-US" b="0" baseline="0" dirty="0" err="1" smtClean="0"/>
              <a:t>무한한데</a:t>
            </a:r>
            <a:r>
              <a:rPr lang="ko-KR" altLang="en-US" b="0" baseline="0" dirty="0" smtClean="0"/>
              <a:t> 배열에서 기울기는 유한하게 된다</a:t>
            </a:r>
            <a:r>
              <a:rPr lang="en-US" altLang="ko-KR" b="0" baseline="0" dirty="0" smtClean="0"/>
              <a:t>. </a:t>
            </a:r>
          </a:p>
          <a:p>
            <a:r>
              <a:rPr lang="ko-KR" altLang="en-US" b="0" baseline="0" dirty="0" smtClean="0"/>
              <a:t>이를 해결하기 위해 </a:t>
            </a:r>
            <a:r>
              <a:rPr lang="ko-KR" altLang="en-US" b="0" baseline="0" dirty="0" err="1" smtClean="0"/>
              <a:t>극좌표계</a:t>
            </a:r>
            <a:r>
              <a:rPr lang="ko-KR" altLang="en-US" b="0" baseline="0" dirty="0" smtClean="0"/>
              <a:t> 형식의 직선의 방정식이 사용된다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64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직선의 방정식을 위의 </a:t>
            </a:r>
            <a:r>
              <a:rPr lang="ko-KR" altLang="en-US" b="0" baseline="0" dirty="0" err="1" smtClean="0"/>
              <a:t>극좌표계</a:t>
            </a:r>
            <a:r>
              <a:rPr lang="ko-KR" altLang="en-US" b="0" baseline="0" dirty="0" smtClean="0"/>
              <a:t> 형식으로 나타낼 수 있음</a:t>
            </a:r>
            <a:r>
              <a:rPr lang="en-US" altLang="ko-KR" b="0" baseline="0" dirty="0" smtClean="0"/>
              <a:t>.</a:t>
            </a:r>
          </a:p>
          <a:p>
            <a:r>
              <a:rPr lang="en-US" altLang="ko-KR" b="0" baseline="0" dirty="0" err="1" smtClean="0"/>
              <a:t>Xy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공간 상에서 </a:t>
            </a:r>
            <a:r>
              <a:rPr lang="ko-KR" altLang="en-US" b="0" baseline="0" dirty="0" err="1" smtClean="0"/>
              <a:t>좌표값은</a:t>
            </a:r>
            <a:r>
              <a:rPr lang="ko-KR" altLang="en-US" b="0" baseline="0" dirty="0" smtClean="0"/>
              <a:t> 정해져 있기때문에 </a:t>
            </a:r>
            <a:r>
              <a:rPr lang="ko-KR" altLang="en-US" b="0" baseline="0" dirty="0" err="1" smtClean="0"/>
              <a:t>세타</a:t>
            </a:r>
            <a:r>
              <a:rPr lang="ko-KR" altLang="en-US" b="0" baseline="0" dirty="0" smtClean="0"/>
              <a:t> 값만 결정된다면 </a:t>
            </a:r>
            <a:r>
              <a:rPr lang="en-US" altLang="ko-KR" b="0" baseline="0" dirty="0" smtClean="0"/>
              <a:t>r</a:t>
            </a:r>
            <a:r>
              <a:rPr lang="ko-KR" altLang="en-US" b="0" baseline="0" dirty="0" smtClean="0"/>
              <a:t>값이 나옴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그렇기때문에 </a:t>
            </a:r>
            <a:r>
              <a:rPr lang="en-US" altLang="ko-KR" b="0" baseline="0" dirty="0" smtClean="0"/>
              <a:t>-90~180</a:t>
            </a:r>
            <a:r>
              <a:rPr lang="ko-KR" altLang="en-US" b="0" baseline="0" dirty="0" smtClean="0"/>
              <a:t>도로 </a:t>
            </a:r>
            <a:r>
              <a:rPr lang="ko-KR" altLang="en-US" b="0" baseline="0" dirty="0" err="1" smtClean="0"/>
              <a:t>세타값을</a:t>
            </a:r>
            <a:r>
              <a:rPr lang="ko-KR" altLang="en-US" b="0" baseline="0" dirty="0" smtClean="0"/>
              <a:t> 변화해주면 </a:t>
            </a:r>
            <a:r>
              <a:rPr lang="en-US" altLang="ko-KR" b="0" baseline="0" dirty="0" smtClean="0"/>
              <a:t>r</a:t>
            </a:r>
            <a:r>
              <a:rPr lang="ko-KR" altLang="en-US" b="0" baseline="0" dirty="0" err="1" smtClean="0"/>
              <a:t>세타</a:t>
            </a:r>
            <a:r>
              <a:rPr lang="ko-KR" altLang="en-US" b="0" baseline="0" dirty="0" smtClean="0"/>
              <a:t> 공간상에 삼각함수 형태의 곡선이 그려지게 된다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98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그렇다면 </a:t>
            </a:r>
            <a:r>
              <a:rPr lang="en-US" altLang="ko-KR" b="0" baseline="0" dirty="0" smtClean="0"/>
              <a:t>XY </a:t>
            </a:r>
            <a:r>
              <a:rPr lang="ko-KR" altLang="en-US" b="0" baseline="0" dirty="0" smtClean="0"/>
              <a:t>공간상에 좌표가 많다면 </a:t>
            </a:r>
            <a:r>
              <a:rPr lang="en-US" altLang="ko-KR" b="0" baseline="0" dirty="0" smtClean="0"/>
              <a:t>R</a:t>
            </a:r>
            <a:r>
              <a:rPr lang="ko-KR" altLang="en-US" b="0" baseline="0" dirty="0" err="1" smtClean="0"/>
              <a:t>세타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공간에도 삼각함수 그래프 형태의 곡선이 여러 개 그려지고 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교점이 생긴다면 그 교점의 </a:t>
            </a:r>
            <a:r>
              <a:rPr lang="ko-KR" altLang="en-US" b="0" baseline="0" dirty="0" err="1" smtClean="0"/>
              <a:t>세타와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R</a:t>
            </a:r>
            <a:r>
              <a:rPr lang="ko-KR" altLang="en-US" b="0" baseline="0" dirty="0" smtClean="0"/>
              <a:t>값을 통해 </a:t>
            </a:r>
            <a:r>
              <a:rPr lang="en-US" altLang="ko-KR" b="0" baseline="0" dirty="0" smtClean="0"/>
              <a:t>XY </a:t>
            </a:r>
            <a:r>
              <a:rPr lang="ko-KR" altLang="en-US" b="0" baseline="0" dirty="0" smtClean="0"/>
              <a:t>공간상의 </a:t>
            </a:r>
            <a:r>
              <a:rPr lang="ko-KR" altLang="en-US" b="0" baseline="0" dirty="0" err="1" smtClean="0"/>
              <a:t>세점을</a:t>
            </a:r>
            <a:r>
              <a:rPr lang="ko-KR" altLang="en-US" b="0" baseline="0" dirty="0" smtClean="0"/>
              <a:t> 이어주는 직선의 방정식을 구할 수 </a:t>
            </a:r>
            <a:r>
              <a:rPr lang="ko-KR" altLang="en-US" b="0" baseline="0" dirty="0" err="1" smtClean="0"/>
              <a:t>있게됨</a:t>
            </a:r>
            <a:r>
              <a:rPr lang="en-US" altLang="ko-KR" b="0" baseline="0" dirty="0" smtClean="0"/>
              <a:t>.</a:t>
            </a:r>
          </a:p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31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47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사과 사진을 예시로 </a:t>
            </a:r>
            <a:r>
              <a:rPr lang="ko-KR" altLang="en-US" dirty="0" err="1" smtClean="0"/>
              <a:t>들고왔습니다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오른쪽에 </a:t>
            </a:r>
            <a:r>
              <a:rPr lang="ko-KR" altLang="en-US" dirty="0" err="1" smtClean="0"/>
              <a:t>사과사진의</a:t>
            </a:r>
            <a:r>
              <a:rPr lang="ko-KR" altLang="en-US" baseline="0" dirty="0" smtClean="0"/>
              <a:t> 픽셀 값을 나타낸 이미지를 볼 수 있는데 밝기 차이가 </a:t>
            </a:r>
            <a:r>
              <a:rPr lang="ko-KR" altLang="en-US" baseline="0" dirty="0" err="1" smtClean="0"/>
              <a:t>나타는</a:t>
            </a:r>
            <a:r>
              <a:rPr lang="ko-KR" altLang="en-US" baseline="0" dirty="0" smtClean="0"/>
              <a:t> 부분을 찾으면 물체의 경계를 찾을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사과의 꼭지 부분을 보시면 </a:t>
            </a:r>
            <a:r>
              <a:rPr lang="ko-KR" altLang="en-US" baseline="0" dirty="0" err="1" smtClean="0"/>
              <a:t>밝기차이가</a:t>
            </a:r>
            <a:r>
              <a:rPr lang="ko-KR" altLang="en-US" baseline="0" dirty="0" smtClean="0"/>
              <a:t> 많이 나는 것을 </a:t>
            </a:r>
            <a:r>
              <a:rPr lang="ko-KR" altLang="en-US" baseline="0" dirty="0" err="1" smtClean="0"/>
              <a:t>볼수있고</a:t>
            </a:r>
            <a:r>
              <a:rPr lang="ko-KR" altLang="en-US" baseline="0" dirty="0" smtClean="0"/>
              <a:t> 저희가 눈으로 보기에도 </a:t>
            </a:r>
            <a:r>
              <a:rPr lang="ko-KR" altLang="en-US" baseline="0" dirty="0" err="1" smtClean="0"/>
              <a:t>경계면이</a:t>
            </a:r>
            <a:r>
              <a:rPr lang="ko-KR" altLang="en-US" baseline="0" dirty="0" smtClean="0"/>
              <a:t> 보입니다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385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1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조금더</a:t>
            </a:r>
            <a:r>
              <a:rPr lang="ko-KR" altLang="en-US" dirty="0" smtClean="0"/>
              <a:t> 이해를 </a:t>
            </a:r>
            <a:r>
              <a:rPr lang="ko-KR" altLang="en-US" dirty="0" err="1" smtClean="0"/>
              <a:t>돕기위해</a:t>
            </a:r>
            <a:r>
              <a:rPr lang="ko-KR" altLang="en-US" dirty="0" smtClean="0"/>
              <a:t> 극단적으로 그린 그림을 예시로 들고</a:t>
            </a:r>
            <a:r>
              <a:rPr lang="ko-KR" altLang="en-US" baseline="0" dirty="0" smtClean="0"/>
              <a:t> 왔습니다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 그림에서처럼 물체와 배경의 밝기 차이가 명확히 나타나는 부분이 물체의 경계입니다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아까 말했듯 물체의 경계를 찾기 위해선 밝기 차이가 일어나는 주황색 </a:t>
            </a:r>
            <a:r>
              <a:rPr lang="ko-KR" altLang="en-US" baseline="0" dirty="0" err="1" smtClean="0"/>
              <a:t>점선과같은</a:t>
            </a:r>
            <a:r>
              <a:rPr lang="ko-KR" altLang="en-US" baseline="0" dirty="0" smtClean="0"/>
              <a:t> 미세한 부분을 찾으면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0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밝기 차이가 일어나는 미세한 부분을 찾는 방법은 간단하다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미세한 부분을 찾아야하기 때문에 미분을 사용하면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2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미분을 수행하는 데는 주로 세 가지 방법이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전진 차분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후진 차분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 차분입니다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이들은 모두 미분을 계산하는 방법이며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미분 값이 동일합니다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 중에서 가장 정확한 미분 값을 얻기 위해서는 중앙 차분을 사용하는 것이 권장됩니다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전진 차분은 현재 위치에서 약간 앞쪽의 점과 현재 위치에서의 점을 사용하여 미분을 계산하고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후진 차분은 현재 위치에서 약간 뒤쪽의 점과 현재 위치에서의 점을 사용하여 미분을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 차분은 현재 위치에서 약간 앞쪽과 뒤쪽의 두 점을 모두 사용하여 미분을 계산하는 방법입니다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 차분은 주어진 점 주변의 정보를 더 잘 활용하기 때문에 미분 값의 정확도를 높일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미분을 수행할 때 가장 정확한 값을 얻고자 한다면 중앙 차분을 사용하는 것이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수학적으로 같은 미분 값을 가지기에 </a:t>
            </a:r>
            <a:r>
              <a:rPr lang="ko-KR" altLang="en-US" dirty="0" err="1" smtClean="0"/>
              <a:t>중앙차분은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2dx</a:t>
            </a:r>
            <a:r>
              <a:rPr lang="ko-KR" altLang="en-US" dirty="0" smtClean="0"/>
              <a:t>만큼 이동한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전진 차분과 같은 값을 가집니다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2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파랑색</a:t>
            </a:r>
            <a:r>
              <a:rPr lang="ko-KR" altLang="en-US" dirty="0" smtClean="0"/>
              <a:t> 선이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대한 진정한 접선</a:t>
            </a:r>
            <a:endParaRPr lang="en-US" altLang="ko-KR" dirty="0" smtClean="0"/>
          </a:p>
          <a:p>
            <a:r>
              <a:rPr lang="ko-KR" altLang="en-US" dirty="0" smtClean="0"/>
              <a:t>빨간색 선이 </a:t>
            </a:r>
            <a:r>
              <a:rPr lang="ko-KR" altLang="en-US" dirty="0" err="1" smtClean="0"/>
              <a:t>중심차분에</a:t>
            </a:r>
            <a:r>
              <a:rPr lang="ko-KR" altLang="en-US" dirty="0" smtClean="0"/>
              <a:t> 대한 접선</a:t>
            </a:r>
            <a:endParaRPr lang="en-US" altLang="ko-KR" dirty="0" smtClean="0"/>
          </a:p>
          <a:p>
            <a:r>
              <a:rPr lang="ko-KR" altLang="en-US" dirty="0" smtClean="0"/>
              <a:t>초록색 선이 </a:t>
            </a:r>
            <a:r>
              <a:rPr lang="ko-KR" altLang="en-US" dirty="0" err="1" smtClean="0"/>
              <a:t>전진차분에</a:t>
            </a:r>
            <a:r>
              <a:rPr lang="ko-KR" altLang="en-US" dirty="0" smtClean="0"/>
              <a:t> 대한 접선이 되는데 </a:t>
            </a:r>
            <a:endParaRPr lang="en-US" altLang="ko-KR" dirty="0" smtClean="0"/>
          </a:p>
          <a:p>
            <a:r>
              <a:rPr lang="en-US" altLang="ko-KR" dirty="0" smtClean="0"/>
              <a:t>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정말 </a:t>
            </a:r>
            <a:r>
              <a:rPr lang="ko-KR" altLang="en-US" dirty="0" err="1" smtClean="0"/>
              <a:t>정말</a:t>
            </a:r>
            <a:r>
              <a:rPr lang="ko-KR" altLang="en-US" dirty="0" smtClean="0"/>
              <a:t> 가까운 값이 된다면 세가지 접선 모두 같은 값을 가지겠지만</a:t>
            </a:r>
            <a:endParaRPr lang="en-US" altLang="ko-KR" dirty="0" smtClean="0"/>
          </a:p>
          <a:p>
            <a:r>
              <a:rPr lang="ko-KR" altLang="en-US" dirty="0" smtClean="0"/>
              <a:t>어느 정도 값을 가지게 된다면 오차가 생기게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그렇기때문에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쪽을 향해서 접선이 기울어 진다면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의 양쪽을 보는 중앙 차분이 더 진정한 접선에 </a:t>
            </a:r>
            <a:r>
              <a:rPr lang="ko-KR" altLang="en-US" baseline="0" dirty="0" err="1" smtClean="0"/>
              <a:t>가까워질것이다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 때문에 </a:t>
            </a:r>
            <a:r>
              <a:rPr lang="ko-KR" altLang="en-US" baseline="0" dirty="0" err="1" smtClean="0"/>
              <a:t>중앙차분이</a:t>
            </a:r>
            <a:r>
              <a:rPr lang="ko-KR" altLang="en-US" baseline="0" dirty="0" smtClean="0"/>
              <a:t> 더 정확한 미분이 가능하다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1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1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3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6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5B2D-3BE1-4928-8428-52C2942D779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B345-7B9A-406C-9D49-5ED578D4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jpg"/><Relationship Id="rId5" Type="http://schemas.openxmlformats.org/officeDocument/2006/relationships/image" Target="../media/image5.jpg"/><Relationship Id="rId10" Type="http://schemas.openxmlformats.org/officeDocument/2006/relationships/image" Target="../media/image36.png"/><Relationship Id="rId4" Type="http://schemas.openxmlformats.org/officeDocument/2006/relationships/image" Target="../media/image4.jp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9.png"/><Relationship Id="rId3" Type="http://schemas.openxmlformats.org/officeDocument/2006/relationships/image" Target="../media/image34.jpg"/><Relationship Id="rId7" Type="http://schemas.openxmlformats.org/officeDocument/2006/relationships/image" Target="../media/image4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image" Target="../media/image37.png"/><Relationship Id="rId10" Type="http://schemas.openxmlformats.org/officeDocument/2006/relationships/image" Target="../media/image5.jpg"/><Relationship Id="rId4" Type="http://schemas.openxmlformats.org/officeDocument/2006/relationships/image" Target="../media/image35.jpg"/><Relationship Id="rId9" Type="http://schemas.openxmlformats.org/officeDocument/2006/relationships/image" Target="../media/image4.jp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40.jp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46.jpg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6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4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2162175"/>
            <a:ext cx="4819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 smtClean="0">
                <a:ln w="38100">
                  <a:solidFill>
                    <a:schemeClr val="tx1"/>
                  </a:solidFill>
                </a:ln>
                <a:noFill/>
              </a:rPr>
              <a:t>에지와</a:t>
            </a:r>
            <a:r>
              <a:rPr lang="ko-KR" altLang="en-US" sz="6600" b="1" dirty="0" smtClean="0">
                <a:ln>
                  <a:solidFill>
                    <a:schemeClr val="tx1"/>
                  </a:solidFill>
                </a:ln>
                <a:noFill/>
              </a:rPr>
              <a:t> </a:t>
            </a:r>
            <a:r>
              <a:rPr lang="ko-KR" altLang="en-US" sz="6600" b="1" dirty="0" smtClean="0">
                <a:ln w="38100">
                  <a:solidFill>
                    <a:schemeClr val="tx1"/>
                  </a:solidFill>
                </a:ln>
                <a:noFill/>
              </a:rPr>
              <a:t>영역</a:t>
            </a:r>
            <a:endParaRPr lang="ko-KR" altLang="en-US" sz="6600" b="1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00" y="5491091"/>
            <a:ext cx="298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 w="19050">
                  <a:solidFill>
                    <a:schemeClr val="tx1"/>
                  </a:solidFill>
                </a:ln>
                <a:noFill/>
              </a:rPr>
              <a:t>kms00737@naver.com</a:t>
            </a:r>
            <a:endParaRPr lang="ko-KR" altLang="en-US" sz="1600" b="1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5050" y="5491091"/>
            <a:ext cx="122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 w="19050">
                  <a:solidFill>
                    <a:schemeClr val="tx1"/>
                  </a:solidFill>
                </a:ln>
                <a:noFill/>
              </a:rPr>
              <a:t>23.11.26</a:t>
            </a:r>
            <a:endParaRPr lang="ko-KR" altLang="en-US" sz="1600" b="1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0" y="5219212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 w="19050">
                  <a:solidFill>
                    <a:schemeClr val="tx1"/>
                  </a:solidFill>
                </a:ln>
                <a:noFill/>
              </a:rPr>
              <a:t>김민성</a:t>
            </a:r>
            <a:endParaRPr lang="ko-KR" altLang="en-US" sz="1600" b="1" dirty="0">
              <a:ln w="1905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75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17921" y="2040957"/>
                <a:ext cx="344290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21" y="2040957"/>
                <a:ext cx="3442908" cy="282193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17921" y="3192461"/>
                <a:ext cx="344290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21" y="3192461"/>
                <a:ext cx="3442908" cy="282193"/>
              </a:xfrm>
              <a:prstGeom prst="rect">
                <a:avLst/>
              </a:prstGeom>
              <a:blipFill>
                <a:blip r:embed="rId4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17921" y="4324471"/>
                <a:ext cx="344290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21" y="4324471"/>
                <a:ext cx="3442908" cy="542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47757"/>
              </p:ext>
            </p:extLst>
          </p:nvPr>
        </p:nvGraphicFramePr>
        <p:xfrm>
          <a:off x="6523616" y="4307791"/>
          <a:ext cx="1957194" cy="58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366526542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566628064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662274026"/>
                    </a:ext>
                  </a:extLst>
                </a:gridCol>
              </a:tblGrid>
              <a:tr h="58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- 0.5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9131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28957" y="1864886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 Difference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28957" y="3010390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Backward Difference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956" y="4272533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Centered</a:t>
            </a:r>
          </a:p>
          <a:p>
            <a:r>
              <a:rPr lang="en-US" altLang="ko-KR" dirty="0" smtClean="0"/>
              <a:t>Difference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9884"/>
              </p:ext>
            </p:extLst>
          </p:nvPr>
        </p:nvGraphicFramePr>
        <p:xfrm>
          <a:off x="9219673" y="4276556"/>
          <a:ext cx="1957194" cy="58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366526542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566628064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662274026"/>
                    </a:ext>
                  </a:extLst>
                </a:gridCol>
              </a:tblGrid>
              <a:tr h="58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91318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8647119" y="4439377"/>
            <a:ext cx="406244" cy="3022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5464" y="4119824"/>
            <a:ext cx="10229222" cy="954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4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3972" y="1156607"/>
                <a:ext cx="344290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72" y="1156607"/>
                <a:ext cx="3442908" cy="542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40026" y="1163339"/>
                <a:ext cx="3811175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26" y="1163339"/>
                <a:ext cx="3811175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0026" y="1967207"/>
                <a:ext cx="3811175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26" y="1967207"/>
                <a:ext cx="3811175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V="1">
            <a:off x="4996880" y="1407217"/>
            <a:ext cx="10773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4995" y="971941"/>
            <a:ext cx="103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90090"/>
              </p:ext>
            </p:extLst>
          </p:nvPr>
        </p:nvGraphicFramePr>
        <p:xfrm>
          <a:off x="7664719" y="3193261"/>
          <a:ext cx="1957194" cy="58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366526542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566628064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662274026"/>
                    </a:ext>
                  </a:extLst>
                </a:gridCol>
              </a:tblGrid>
              <a:tr h="58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9131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77392"/>
              </p:ext>
            </p:extLst>
          </p:nvPr>
        </p:nvGraphicFramePr>
        <p:xfrm>
          <a:off x="8315658" y="3986926"/>
          <a:ext cx="655316" cy="177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6">
                  <a:extLst>
                    <a:ext uri="{9D8B030D-6E8A-4147-A177-3AD203B41FA5}">
                      <a16:colId xmlns:a16="http://schemas.microsoft.com/office/drawing/2014/main" val="3642233037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742127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67759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2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6967" y="3346018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67" y="3346018"/>
                <a:ext cx="749393" cy="282193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06967" y="4189105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67" y="4189105"/>
                <a:ext cx="749393" cy="298928"/>
              </a:xfrm>
              <a:prstGeom prst="rect">
                <a:avLst/>
              </a:prstGeom>
              <a:blipFill>
                <a:blip r:embed="rId7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자유형 14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9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81752"/>
              </p:ext>
            </p:extLst>
          </p:nvPr>
        </p:nvGraphicFramePr>
        <p:xfrm>
          <a:off x="2556340" y="1613839"/>
          <a:ext cx="1957194" cy="58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366526542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566628064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1662274026"/>
                    </a:ext>
                  </a:extLst>
                </a:gridCol>
              </a:tblGrid>
              <a:tr h="58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9131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5652"/>
              </p:ext>
            </p:extLst>
          </p:nvPr>
        </p:nvGraphicFramePr>
        <p:xfrm>
          <a:off x="3207279" y="2506256"/>
          <a:ext cx="655316" cy="1760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6">
                  <a:extLst>
                    <a:ext uri="{9D8B030D-6E8A-4147-A177-3AD203B41FA5}">
                      <a16:colId xmlns:a16="http://schemas.microsoft.com/office/drawing/2014/main" val="3642233037"/>
                    </a:ext>
                  </a:extLst>
                </a:gridCol>
              </a:tblGrid>
              <a:tr h="586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742127"/>
                  </a:ext>
                </a:extLst>
              </a:tr>
              <a:tr h="586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67759"/>
                  </a:ext>
                </a:extLst>
              </a:tr>
              <a:tr h="586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2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98588" y="1766596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88" y="1766596"/>
                <a:ext cx="749393" cy="282193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8588" y="2696015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88" y="2696015"/>
                <a:ext cx="749393" cy="298928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81220" y="1748126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220" y="1748126"/>
                <a:ext cx="749393" cy="282193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81220" y="3967431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220" y="3967431"/>
                <a:ext cx="749393" cy="29892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36226"/>
              </p:ext>
            </p:extLst>
          </p:nvPr>
        </p:nvGraphicFramePr>
        <p:xfrm>
          <a:off x="8643772" y="1005888"/>
          <a:ext cx="1957194" cy="176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58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58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58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69043"/>
              </p:ext>
            </p:extLst>
          </p:nvPr>
        </p:nvGraphicFramePr>
        <p:xfrm>
          <a:off x="8643772" y="3233561"/>
          <a:ext cx="1957194" cy="176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8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652398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58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588889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58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sp>
        <p:nvSpPr>
          <p:cNvPr id="30" name="오른쪽 화살표 29"/>
          <p:cNvSpPr/>
          <p:nvPr/>
        </p:nvSpPr>
        <p:spPr>
          <a:xfrm>
            <a:off x="5615709" y="2772555"/>
            <a:ext cx="692727" cy="4794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47608" y="5548045"/>
            <a:ext cx="612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1x3 </a:t>
            </a:r>
            <a:r>
              <a:rPr lang="ko-KR" altLang="en-US" b="1" dirty="0" smtClean="0"/>
              <a:t>필터보다 </a:t>
            </a:r>
            <a:r>
              <a:rPr lang="en-US" altLang="ko-KR" b="1" dirty="0" smtClean="0"/>
              <a:t>3x3 </a:t>
            </a:r>
            <a:r>
              <a:rPr lang="ko-KR" altLang="en-US" b="1" dirty="0" smtClean="0"/>
              <a:t>필터를 사용 시 더 좋은 성능을 보임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62289" y="6168546"/>
            <a:ext cx="367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8238" y="970599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중앙 차분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10867" y="458071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Prewitt </a:t>
            </a:r>
            <a:r>
              <a:rPr lang="ko-KR" altLang="en-US" b="1" dirty="0" smtClean="0"/>
              <a:t>필터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341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1" y="1043710"/>
            <a:ext cx="1908212" cy="1908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166" y="5218484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원본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140880" y="5221147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Prewitt </a:t>
            </a:r>
            <a:r>
              <a:rPr lang="ko-KR" altLang="en-US" b="1" dirty="0" smtClean="0"/>
              <a:t>필터 적용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4" y="1043710"/>
            <a:ext cx="1908212" cy="1908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5" y="1030558"/>
            <a:ext cx="1908212" cy="1908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52" y="3260026"/>
            <a:ext cx="1908212" cy="18115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774" y="3260026"/>
            <a:ext cx="1908212" cy="17737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2225" y="3227973"/>
            <a:ext cx="1908212" cy="1774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12951" y="1043710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2951" y="3260026"/>
            <a:ext cx="1908212" cy="1811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86774" y="3260026"/>
            <a:ext cx="1908212" cy="1773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472225" y="3246874"/>
            <a:ext cx="1908212" cy="1773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4" idx="1"/>
            <a:endCxn id="31" idx="1"/>
          </p:cNvCxnSpPr>
          <p:nvPr/>
        </p:nvCxnSpPr>
        <p:spPr>
          <a:xfrm rot="10800000" flipV="1">
            <a:off x="812951" y="1138081"/>
            <a:ext cx="12700" cy="302774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86774" y="1043710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54730" y="1030558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01790" y="5590479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2"/>
                </a:solidFill>
              </a:rPr>
              <a:t>제로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패딩 후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3x3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필터 계산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2"/>
                </a:solidFill>
              </a:rPr>
              <a:t>클램핑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기법 적용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66183" y="656392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83" y="656392"/>
                <a:ext cx="749393" cy="282193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051634" y="643240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634" y="643240"/>
                <a:ext cx="749393" cy="298928"/>
              </a:xfrm>
              <a:prstGeom prst="rect">
                <a:avLst/>
              </a:prstGeom>
              <a:blipFill>
                <a:blip r:embed="rId10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꺾인 연결선 45"/>
          <p:cNvCxnSpPr/>
          <p:nvPr/>
        </p:nvCxnSpPr>
        <p:spPr>
          <a:xfrm rot="10800000" flipV="1">
            <a:off x="7174074" y="1140744"/>
            <a:ext cx="12700" cy="302774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0800000" flipV="1">
            <a:off x="9472224" y="1163190"/>
            <a:ext cx="12700" cy="302774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1346" y="5218484"/>
            <a:ext cx="237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중앙 차분 필터 적용</a:t>
            </a:r>
            <a:endParaRPr lang="ko-KR" altLang="en-US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59" y="1046373"/>
            <a:ext cx="1908212" cy="19082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359" y="3281591"/>
            <a:ext cx="1908211" cy="179235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023358" y="3281590"/>
            <a:ext cx="1908212" cy="1773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23358" y="1046373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113839" y="5590479"/>
            <a:ext cx="2305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2"/>
                </a:solidFill>
              </a:rPr>
              <a:t>1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차원 배열로 변경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2"/>
                </a:solidFill>
              </a:rPr>
              <a:t>제로 패딩 후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1x3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필터 계산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2"/>
                </a:solidFill>
              </a:rPr>
              <a:t>클램핑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기법 적용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2"/>
                </a:solidFill>
              </a:rPr>
              <a:t>400x400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의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2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차원 배열로 생성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rot="10800000" flipV="1">
            <a:off x="4003413" y="1140744"/>
            <a:ext cx="12700" cy="302774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10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680558" y="2323846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8" y="2323846"/>
                <a:ext cx="749393" cy="282193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80558" y="4913294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8" y="4913294"/>
                <a:ext cx="749393" cy="298928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8391276" y="888587"/>
            <a:ext cx="144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Sobel </a:t>
            </a:r>
            <a:r>
              <a:rPr lang="ko-KR" altLang="en-US" b="1" dirty="0" smtClean="0"/>
              <a:t>필터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79231" y="2323847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31" y="2323847"/>
                <a:ext cx="749393" cy="282193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79231" y="4913294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31" y="4913294"/>
                <a:ext cx="749393" cy="29892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25745"/>
              </p:ext>
            </p:extLst>
          </p:nvPr>
        </p:nvGraphicFramePr>
        <p:xfrm>
          <a:off x="2764262" y="1517802"/>
          <a:ext cx="2592303" cy="217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01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864101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864101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55915"/>
              </p:ext>
            </p:extLst>
          </p:nvPr>
        </p:nvGraphicFramePr>
        <p:xfrm>
          <a:off x="2795154" y="3954161"/>
          <a:ext cx="2561412" cy="224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04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74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74973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74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288171" y="888587"/>
            <a:ext cx="15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Prewitt </a:t>
            </a:r>
            <a:r>
              <a:rPr lang="ko-KR" altLang="en-US" b="1" dirty="0" smtClean="0"/>
              <a:t>필터</a:t>
            </a:r>
            <a:endParaRPr lang="ko-KR" altLang="en-US" b="1" dirty="0"/>
          </a:p>
        </p:txBody>
      </p:sp>
      <p:sp>
        <p:nvSpPr>
          <p:cNvPr id="33" name="자유형 32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22633"/>
              </p:ext>
            </p:extLst>
          </p:nvPr>
        </p:nvGraphicFramePr>
        <p:xfrm>
          <a:off x="7799800" y="1517802"/>
          <a:ext cx="2592303" cy="217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01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864101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864101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72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97859"/>
              </p:ext>
            </p:extLst>
          </p:nvPr>
        </p:nvGraphicFramePr>
        <p:xfrm>
          <a:off x="7830692" y="3954161"/>
          <a:ext cx="2561412" cy="224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04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74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74973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74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 flipV="1">
            <a:off x="5824740" y="3248025"/>
            <a:ext cx="512592" cy="44625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824741" y="3694278"/>
            <a:ext cx="499447" cy="43481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75569" y="5821018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Sobel </a:t>
            </a:r>
            <a:r>
              <a:rPr lang="ko-KR" altLang="en-US" b="1" dirty="0" smtClean="0"/>
              <a:t>필터 적용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73" y="1079878"/>
            <a:ext cx="2485178" cy="248517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68" y="1547956"/>
            <a:ext cx="1908212" cy="19082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62" y="3774211"/>
            <a:ext cx="1908212" cy="17432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827562" y="3774211"/>
            <a:ext cx="1908212" cy="17420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67915" y="1079878"/>
            <a:ext cx="180962" cy="1887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1"/>
            <a:endCxn id="28" idx="1"/>
          </p:cNvCxnSpPr>
          <p:nvPr/>
        </p:nvCxnSpPr>
        <p:spPr>
          <a:xfrm rot="10800000" flipH="1" flipV="1">
            <a:off x="6567914" y="1174248"/>
            <a:ext cx="259647" cy="3470993"/>
          </a:xfrm>
          <a:prstGeom prst="bentConnector3">
            <a:avLst>
              <a:gd name="adj1" fmla="val -8804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206" y="3774212"/>
            <a:ext cx="1910874" cy="173618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328206" y="3774211"/>
            <a:ext cx="1908212" cy="17420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25544" y="1544743"/>
            <a:ext cx="180962" cy="1887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6" idx="1"/>
          </p:cNvCxnSpPr>
          <p:nvPr/>
        </p:nvCxnSpPr>
        <p:spPr>
          <a:xfrm rot="10800000" flipH="1" flipV="1">
            <a:off x="9325544" y="1639113"/>
            <a:ext cx="17494" cy="3066003"/>
          </a:xfrm>
          <a:prstGeom prst="bentConnector4">
            <a:avLst>
              <a:gd name="adj1" fmla="val -1045387"/>
              <a:gd name="adj2" fmla="val 10025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0705" y="6190350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2"/>
                </a:solidFill>
              </a:rPr>
              <a:t>제로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패딩 후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3x3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필터 계산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2"/>
                </a:solidFill>
              </a:rPr>
              <a:t>클램핑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기법 적용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520108" y="693107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08" y="693107"/>
                <a:ext cx="749393" cy="28219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907615" y="1146676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615" y="1146676"/>
                <a:ext cx="749393" cy="298928"/>
              </a:xfrm>
              <a:prstGeom prst="rect">
                <a:avLst/>
              </a:prstGeom>
              <a:blipFill>
                <a:blip r:embed="rId8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595548" y="5821018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Prewitt </a:t>
            </a:r>
            <a:r>
              <a:rPr lang="ko-KR" altLang="en-US" b="1" dirty="0" smtClean="0"/>
              <a:t>필터 적용</a:t>
            </a:r>
            <a:endParaRPr lang="ko-KR" altLang="en-US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83" y="1079878"/>
            <a:ext cx="2544147" cy="254414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68" y="1526165"/>
            <a:ext cx="1908212" cy="190821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6486" y="3748179"/>
            <a:ext cx="1908212" cy="177379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4468" y="3723580"/>
            <a:ext cx="1908212" cy="177411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446486" y="3748179"/>
            <a:ext cx="1908212" cy="1773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944468" y="3742481"/>
            <a:ext cx="1908212" cy="1773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02056" y="1079878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926973" y="1526165"/>
            <a:ext cx="180962" cy="188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780301" y="6232064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2"/>
                </a:solidFill>
              </a:rPr>
              <a:t>제로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패딩 후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3x3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필터 계산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2"/>
                </a:solidFill>
              </a:rPr>
              <a:t>클램핑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기법 적용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30908" y="693106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8" y="693106"/>
                <a:ext cx="749393" cy="282193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23877" y="1138847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77" y="1138847"/>
                <a:ext cx="749393" cy="298928"/>
              </a:xfrm>
              <a:prstGeom prst="rect">
                <a:avLst/>
              </a:prstGeom>
              <a:blipFill>
                <a:blip r:embed="rId1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꺾인 연결선 57"/>
          <p:cNvCxnSpPr>
            <a:stCxn id="53" idx="1"/>
            <a:endCxn id="51" idx="1"/>
          </p:cNvCxnSpPr>
          <p:nvPr/>
        </p:nvCxnSpPr>
        <p:spPr>
          <a:xfrm rot="10800000" flipH="1" flipV="1">
            <a:off x="1102056" y="1174249"/>
            <a:ext cx="344430" cy="3460826"/>
          </a:xfrm>
          <a:prstGeom prst="bentConnector3">
            <a:avLst>
              <a:gd name="adj1" fmla="val -663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4" idx="1"/>
          </p:cNvCxnSpPr>
          <p:nvPr/>
        </p:nvCxnSpPr>
        <p:spPr>
          <a:xfrm rot="10800000" flipH="1" flipV="1">
            <a:off x="3926973" y="1620535"/>
            <a:ext cx="17494" cy="3066003"/>
          </a:xfrm>
          <a:prstGeom prst="bentConnector4">
            <a:avLst>
              <a:gd name="adj1" fmla="val -890951"/>
              <a:gd name="adj2" fmla="val 999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자유형 74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69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73880"/>
              </p:ext>
            </p:extLst>
          </p:nvPr>
        </p:nvGraphicFramePr>
        <p:xfrm>
          <a:off x="8759918" y="2693812"/>
          <a:ext cx="2392325" cy="233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65">
                  <a:extLst>
                    <a:ext uri="{9D8B030D-6E8A-4147-A177-3AD203B41FA5}">
                      <a16:colId xmlns:a16="http://schemas.microsoft.com/office/drawing/2014/main" val="201194753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1977836632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178089172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168832884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46304656"/>
                    </a:ext>
                  </a:extLst>
                </a:gridCol>
              </a:tblGrid>
              <a:tr h="4677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41053"/>
                  </a:ext>
                </a:extLst>
              </a:tr>
              <a:tr h="4677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94529"/>
                  </a:ext>
                </a:extLst>
              </a:tr>
              <a:tr h="467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50"/>
                  </a:ext>
                </a:extLst>
              </a:tr>
              <a:tr h="467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5879"/>
                  </a:ext>
                </a:extLst>
              </a:tr>
              <a:tr h="467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284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54400" y="-76200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에지의</a:t>
            </a:r>
            <a:r>
              <a:rPr lang="ko-KR" altLang="en-US" dirty="0" smtClean="0"/>
              <a:t> 방향과 크기에 대한 이야기를 </a:t>
            </a:r>
            <a:r>
              <a:rPr lang="ko-KR" altLang="en-US" dirty="0" err="1" smtClean="0"/>
              <a:t>해야됨</a:t>
            </a:r>
            <a:endParaRPr lang="ko-KR" altLang="en-US" dirty="0"/>
          </a:p>
        </p:txBody>
      </p:sp>
      <p:sp>
        <p:nvSpPr>
          <p:cNvPr id="79" name="자유형 78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48915"/>
              </p:ext>
            </p:extLst>
          </p:nvPr>
        </p:nvGraphicFramePr>
        <p:xfrm>
          <a:off x="306101" y="1108198"/>
          <a:ext cx="3708402" cy="38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83168649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358850518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387813111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681450202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30759630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401610888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395261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62086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5145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51466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43196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846453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542887" y="2411253"/>
            <a:ext cx="1866927" cy="193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67955" y="3016823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55" y="3016823"/>
                <a:ext cx="749393" cy="282193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3762" y="5138196"/>
                <a:ext cx="483976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62" y="5138196"/>
                <a:ext cx="483976" cy="298928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21630"/>
              </p:ext>
            </p:extLst>
          </p:nvPr>
        </p:nvGraphicFramePr>
        <p:xfrm>
          <a:off x="4670463" y="1733184"/>
          <a:ext cx="1430133" cy="124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11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41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41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41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48361"/>
              </p:ext>
            </p:extLst>
          </p:nvPr>
        </p:nvGraphicFramePr>
        <p:xfrm>
          <a:off x="4670463" y="3635359"/>
          <a:ext cx="1430133" cy="141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11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4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47317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4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69632" y="1254328"/>
            <a:ext cx="144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Sobel </a:t>
            </a:r>
            <a:r>
              <a:rPr lang="ko-KR" altLang="en-US" b="1" dirty="0" smtClean="0"/>
              <a:t>필터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59285" y="1072797"/>
                <a:ext cx="2995829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(−6)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285" y="1072797"/>
                <a:ext cx="2995829" cy="335413"/>
              </a:xfrm>
              <a:prstGeom prst="rect">
                <a:avLst/>
              </a:prstGeom>
              <a:blipFill>
                <a:blip r:embed="rId5"/>
                <a:stretch>
                  <a:fillRect l="-407" b="-2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75210" y="2211198"/>
                <a:ext cx="113123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 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10" y="2211198"/>
                <a:ext cx="1131230" cy="547650"/>
              </a:xfrm>
              <a:prstGeom prst="rect">
                <a:avLst/>
              </a:prstGeom>
              <a:blipFill>
                <a:blip r:embed="rId6"/>
                <a:stretch>
                  <a:fillRect l="-4301" b="-1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9285" y="1755357"/>
                <a:ext cx="2995829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b="0" dirty="0" smtClean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285" y="1755357"/>
                <a:ext cx="2995829" cy="414537"/>
              </a:xfrm>
              <a:prstGeom prst="rect">
                <a:avLst/>
              </a:prstGeom>
              <a:blipFill>
                <a:blip r:embed="rId7"/>
                <a:stretch>
                  <a:fillRect l="-2240" t="-4412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/>
          <p:nvPr/>
        </p:nvCxnSpPr>
        <p:spPr>
          <a:xfrm>
            <a:off x="8744287" y="5724572"/>
            <a:ext cx="1053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744287" y="6097618"/>
            <a:ext cx="105319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744287" y="5329718"/>
            <a:ext cx="105319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077570" y="5161467"/>
                <a:ext cx="1662546" cy="336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70" y="5161467"/>
                <a:ext cx="1662546" cy="336502"/>
              </a:xfrm>
              <a:prstGeom prst="rect">
                <a:avLst/>
              </a:prstGeom>
              <a:blipFill>
                <a:blip r:embed="rId8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0077570" y="5556321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그레디언트</a:t>
            </a:r>
            <a:r>
              <a:rPr lang="ko-KR" altLang="en-US" sz="1400" b="1" dirty="0" smtClean="0"/>
              <a:t> 방향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077570" y="5929367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에지 방향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292292" y="4145062"/>
                <a:ext cx="1129779" cy="57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92" y="4145062"/>
                <a:ext cx="1129779" cy="575927"/>
              </a:xfrm>
              <a:prstGeom prst="rect">
                <a:avLst/>
              </a:prstGeom>
              <a:blipFill>
                <a:blip r:embed="rId9"/>
                <a:stretch>
                  <a:fillRect l="-4301" b="-13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80058" y="2211198"/>
            <a:ext cx="39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80058" y="4145062"/>
            <a:ext cx="39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endParaRPr lang="ko-KR" altLang="en-US" sz="20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7438443" y="3177223"/>
            <a:ext cx="772785" cy="4581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45348"/>
              </p:ext>
            </p:extLst>
          </p:nvPr>
        </p:nvGraphicFramePr>
        <p:xfrm>
          <a:off x="9257765" y="3160338"/>
          <a:ext cx="1430133" cy="141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11">
                  <a:extLst>
                    <a:ext uri="{9D8B030D-6E8A-4147-A177-3AD203B41FA5}">
                      <a16:colId xmlns:a16="http://schemas.microsoft.com/office/drawing/2014/main" val="1780167671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44168653"/>
                    </a:ext>
                  </a:extLst>
                </a:gridCol>
                <a:gridCol w="476711">
                  <a:extLst>
                    <a:ext uri="{9D8B030D-6E8A-4147-A177-3AD203B41FA5}">
                      <a16:colId xmlns:a16="http://schemas.microsoft.com/office/drawing/2014/main" val="735428206"/>
                    </a:ext>
                  </a:extLst>
                </a:gridCol>
              </a:tblGrid>
              <a:tr h="4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02421"/>
                  </a:ext>
                </a:extLst>
              </a:tr>
              <a:tr h="4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78542"/>
                  </a:ext>
                </a:extLst>
              </a:tr>
              <a:tr h="4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77699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9256919" y="3160338"/>
            <a:ext cx="1430980" cy="1419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endCxn id="40" idx="3"/>
          </p:cNvCxnSpPr>
          <p:nvPr/>
        </p:nvCxnSpPr>
        <p:spPr>
          <a:xfrm flipV="1">
            <a:off x="9964186" y="3870096"/>
            <a:ext cx="723712" cy="143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0" idx="0"/>
          </p:cNvCxnSpPr>
          <p:nvPr/>
        </p:nvCxnSpPr>
        <p:spPr>
          <a:xfrm flipV="1">
            <a:off x="9964186" y="3160338"/>
            <a:ext cx="8645" cy="7353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9972831" y="3211905"/>
            <a:ext cx="625921" cy="672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964186" y="3884465"/>
            <a:ext cx="634566" cy="58886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4400" y="-76200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에지의</a:t>
            </a:r>
            <a:r>
              <a:rPr lang="ko-KR" altLang="en-US" dirty="0" smtClean="0"/>
              <a:t> 방향과 크기에 대한 이야기를 </a:t>
            </a:r>
            <a:r>
              <a:rPr lang="ko-KR" altLang="en-US" dirty="0" err="1" smtClean="0"/>
              <a:t>해야됨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93004"/>
            <a:ext cx="9761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1. 1</a:t>
            </a:r>
            <a:r>
              <a:rPr lang="ko-KR" altLang="en-US" b="1" dirty="0" smtClean="0"/>
              <a:t>차 미분을 통해서 </a:t>
            </a:r>
            <a:r>
              <a:rPr lang="ko-KR" altLang="en-US" b="1" dirty="0" smtClean="0">
                <a:solidFill>
                  <a:srgbClr val="FF0000"/>
                </a:solidFill>
              </a:rPr>
              <a:t>밝기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변화량</a:t>
            </a:r>
            <a:r>
              <a:rPr lang="ko-KR" altLang="en-US" b="1" dirty="0" err="1" smtClean="0"/>
              <a:t>이</a:t>
            </a:r>
            <a:r>
              <a:rPr lang="ko-KR" altLang="en-US" b="1" dirty="0" smtClean="0"/>
              <a:t> 큰 부분을 알 수 있었음</a:t>
            </a:r>
            <a:r>
              <a:rPr lang="en-US" altLang="ko-KR" b="1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▶ 즉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물체의 경계인 </a:t>
            </a:r>
            <a:r>
              <a:rPr lang="ko-KR" altLang="en-US" b="1" dirty="0" smtClean="0">
                <a:solidFill>
                  <a:srgbClr val="FF0000"/>
                </a:solidFill>
              </a:rPr>
              <a:t>에지</a:t>
            </a:r>
            <a:r>
              <a:rPr lang="ko-KR" altLang="en-US" b="1" dirty="0" smtClean="0"/>
              <a:t>를 찾을 수 있었음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차원으로 확장함에 따라서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방향 밝기 </a:t>
            </a:r>
            <a:r>
              <a:rPr lang="ko-KR" altLang="en-US" b="1" dirty="0" err="1" smtClean="0"/>
              <a:t>변화량과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방향의 밝기 </a:t>
            </a:r>
            <a:r>
              <a:rPr lang="ko-KR" altLang="en-US" b="1" dirty="0" err="1" smtClean="0"/>
              <a:t>변화량을</a:t>
            </a:r>
            <a:r>
              <a:rPr lang="ko-KR" altLang="en-US" b="1" dirty="0" smtClean="0"/>
              <a:t> 구할 수 있음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▶ </a:t>
            </a:r>
            <a:r>
              <a:rPr lang="en-US" altLang="ko-KR" b="1" dirty="0" err="1" smtClean="0"/>
              <a:t>x,y</a:t>
            </a:r>
            <a:r>
              <a:rPr lang="ko-KR" altLang="en-US" b="1" dirty="0" smtClean="0"/>
              <a:t> 방향의 </a:t>
            </a:r>
            <a:r>
              <a:rPr lang="ko-KR" altLang="en-US" b="1" dirty="0" err="1" smtClean="0"/>
              <a:t>변화량을</a:t>
            </a:r>
            <a:r>
              <a:rPr lang="ko-KR" altLang="en-US" b="1" dirty="0" smtClean="0"/>
              <a:t> 통해 기울기의 크기와 방향을 알 수 있음</a:t>
            </a:r>
            <a:r>
              <a:rPr lang="en-US" altLang="ko-KR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▶ 밝기 </a:t>
            </a:r>
            <a:r>
              <a:rPr lang="ko-KR" altLang="en-US" b="1" dirty="0" err="1" smtClean="0"/>
              <a:t>변화량이</a:t>
            </a:r>
            <a:r>
              <a:rPr lang="ko-KR" altLang="en-US" b="1" dirty="0" smtClean="0"/>
              <a:t> 최대인 방향을 가리키는 기울기 방향과 수직인 곳이 물체의 경계임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/>
              <a:t>	</a:t>
            </a:r>
            <a:r>
              <a:rPr lang="ko-KR" altLang="en-US" b="1" dirty="0" smtClean="0"/>
              <a:t>▶ 밝기 </a:t>
            </a:r>
            <a:r>
              <a:rPr lang="ko-KR" altLang="en-US" b="1" dirty="0" err="1" smtClean="0"/>
              <a:t>변화량의</a:t>
            </a:r>
            <a:r>
              <a:rPr lang="ko-KR" altLang="en-US" b="1" dirty="0" smtClean="0"/>
              <a:t> 크기만큼 물체 경계선의 선명도를 나타냄 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/>
              <a:t>	</a:t>
            </a:r>
            <a:r>
              <a:rPr lang="ko-KR" altLang="en-US" b="1" dirty="0" smtClean="0"/>
              <a:t>▶ 즉</a:t>
            </a:r>
            <a:r>
              <a:rPr lang="en-US" altLang="ko-KR" b="1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에지의</a:t>
            </a:r>
            <a:r>
              <a:rPr lang="ko-KR" altLang="en-US" b="1" dirty="0" smtClean="0">
                <a:solidFill>
                  <a:srgbClr val="FF0000"/>
                </a:solidFill>
              </a:rPr>
              <a:t> 강도</a:t>
            </a:r>
            <a:r>
              <a:rPr lang="ko-KR" altLang="en-US" b="1" dirty="0" smtClean="0"/>
              <a:t>와 </a:t>
            </a:r>
            <a:r>
              <a:rPr lang="ko-KR" altLang="en-US" b="1" dirty="0" smtClean="0">
                <a:solidFill>
                  <a:srgbClr val="FF0000"/>
                </a:solidFill>
              </a:rPr>
              <a:t>방향</a:t>
            </a:r>
            <a:r>
              <a:rPr lang="ko-KR" altLang="en-US" b="1" dirty="0" smtClean="0"/>
              <a:t>을 알 수 있다는 말임</a:t>
            </a:r>
            <a:endParaRPr lang="en-US" altLang="ko-KR" b="1" dirty="0" smtClean="0"/>
          </a:p>
        </p:txBody>
      </p:sp>
      <p:sp>
        <p:nvSpPr>
          <p:cNvPr id="79" name="자유형 78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46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4736" y="2774373"/>
            <a:ext cx="454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 미분에 대해서</a:t>
            </a:r>
            <a:r>
              <a:rPr lang="en-US" altLang="ko-KR" sz="2400" b="1" dirty="0" smtClean="0"/>
              <a:t>…</a:t>
            </a:r>
            <a:endParaRPr lang="ko-KR" altLang="en-US" sz="2400" b="1" dirty="0"/>
          </a:p>
        </p:txBody>
      </p:sp>
      <p:sp>
        <p:nvSpPr>
          <p:cNvPr id="13" name="자유형 12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9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6231" y="996675"/>
            <a:ext cx="56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밝기가 변화하는 정도는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가지로 구분이 가능함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34167" y="2473925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급격하게 변하는 경우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계단 에지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6867738" y="2102195"/>
            <a:ext cx="2842591" cy="64604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34167" y="4734273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서서히 변하는 경우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램프 에지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6864037" y="4963472"/>
            <a:ext cx="1190764" cy="8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047181" y="4336531"/>
            <a:ext cx="666611" cy="635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698552" y="4350645"/>
            <a:ext cx="1190764" cy="8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956"/>
              </p:ext>
            </p:extLst>
          </p:nvPr>
        </p:nvGraphicFramePr>
        <p:xfrm>
          <a:off x="6283900" y="3120256"/>
          <a:ext cx="44102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31">
                  <a:extLst>
                    <a:ext uri="{9D8B030D-6E8A-4147-A177-3AD203B41FA5}">
                      <a16:colId xmlns:a16="http://schemas.microsoft.com/office/drawing/2014/main" val="1708881131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3932315143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1320585313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705791267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980817979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1051151005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265408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8616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3819"/>
              </p:ext>
            </p:extLst>
          </p:nvPr>
        </p:nvGraphicFramePr>
        <p:xfrm>
          <a:off x="6283900" y="5340075"/>
          <a:ext cx="44102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31">
                  <a:extLst>
                    <a:ext uri="{9D8B030D-6E8A-4147-A177-3AD203B41FA5}">
                      <a16:colId xmlns:a16="http://schemas.microsoft.com/office/drawing/2014/main" val="1708881131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3932315143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1320585313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705791267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980817979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1051151005"/>
                    </a:ext>
                  </a:extLst>
                </a:gridCol>
                <a:gridCol w="630031">
                  <a:extLst>
                    <a:ext uri="{9D8B030D-6E8A-4147-A177-3AD203B41FA5}">
                      <a16:colId xmlns:a16="http://schemas.microsoft.com/office/drawing/2014/main" val="265408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8616"/>
                  </a:ext>
                </a:extLst>
              </a:tr>
            </a:tbl>
          </a:graphicData>
        </a:graphic>
      </p:graphicFrame>
      <p:sp>
        <p:nvSpPr>
          <p:cNvPr id="33" name="자유형 32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44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10965" y="2340293"/>
            <a:ext cx="4392930" cy="17887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4-1 </a:t>
            </a:r>
            <a:r>
              <a:rPr lang="ko-KR" altLang="en-US" sz="2800" b="1" dirty="0" err="1" smtClean="0"/>
              <a:t>에지검출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19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123211" y="1551720"/>
            <a:ext cx="1972044" cy="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368311" y="1557153"/>
            <a:ext cx="3064244" cy="5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092080" y="577375"/>
            <a:ext cx="0" cy="993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076206" y="577375"/>
            <a:ext cx="1972044" cy="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57775" y="577375"/>
            <a:ext cx="1323236" cy="974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0194" y="894839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계단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30762" y="894839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램프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83120"/>
              </p:ext>
            </p:extLst>
          </p:nvPr>
        </p:nvGraphicFramePr>
        <p:xfrm>
          <a:off x="1123211" y="1935044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8176156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672048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3036351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080221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870273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371376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721292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067017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31322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1660422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681509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6394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75559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4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70307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6461"/>
              </p:ext>
            </p:extLst>
          </p:nvPr>
        </p:nvGraphicFramePr>
        <p:xfrm>
          <a:off x="1136652" y="3826738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8176156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672048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3036351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080221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870273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371376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721292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067017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31322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1660422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681509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6394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75559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4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7030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07113"/>
              </p:ext>
            </p:extLst>
          </p:nvPr>
        </p:nvGraphicFramePr>
        <p:xfrm>
          <a:off x="1123211" y="5901275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8176156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672048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3036351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080221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870273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371376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721292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067017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31322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1660422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681509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6394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75559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49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7030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6642"/>
              </p:ext>
            </p:extLst>
          </p:nvPr>
        </p:nvGraphicFramePr>
        <p:xfrm>
          <a:off x="11025658" y="1749624"/>
          <a:ext cx="78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30089018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2228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0758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15115"/>
              </p:ext>
            </p:extLst>
          </p:nvPr>
        </p:nvGraphicFramePr>
        <p:xfrm>
          <a:off x="11025658" y="4353373"/>
          <a:ext cx="78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30089018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2228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07589"/>
                  </a:ext>
                </a:extLst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>
          <a:xfrm flipV="1">
            <a:off x="1136282" y="3312950"/>
            <a:ext cx="1972044" cy="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18771" y="3318383"/>
            <a:ext cx="192685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136282" y="5253835"/>
            <a:ext cx="8309344" cy="5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105151" y="2790417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647951" y="4712475"/>
            <a:ext cx="0" cy="546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019426" y="5248402"/>
            <a:ext cx="0" cy="546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953001" y="5028660"/>
            <a:ext cx="0" cy="23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39001" y="5259268"/>
            <a:ext cx="0" cy="23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3089277" y="2801759"/>
            <a:ext cx="362319" cy="5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451596" y="2790417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448422" y="3312950"/>
            <a:ext cx="1972044" cy="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410941" y="3312388"/>
            <a:ext cx="0" cy="352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5410941" y="3646259"/>
            <a:ext cx="2107830" cy="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7518771" y="3312388"/>
            <a:ext cx="0" cy="35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89522" y="286507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봉우리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020910" y="3236689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봉우리</a:t>
            </a:r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2647951" y="4712474"/>
            <a:ext cx="371475" cy="10793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953000" y="5028660"/>
            <a:ext cx="2286000" cy="4612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70436" y="472421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영교차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stCxn id="76" idx="1"/>
          </p:cNvCxnSpPr>
          <p:nvPr/>
        </p:nvCxnSpPr>
        <p:spPr>
          <a:xfrm flipH="1">
            <a:off x="2941427" y="4908879"/>
            <a:ext cx="329009" cy="142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62909" y="472421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영교차</a:t>
            </a:r>
            <a:endParaRPr lang="ko-KR" altLang="en-US" b="1" dirty="0"/>
          </a:p>
        </p:txBody>
      </p:sp>
      <p:cxnSp>
        <p:nvCxnSpPr>
          <p:cNvPr id="96" name="직선 화살표 연결선 95"/>
          <p:cNvCxnSpPr>
            <a:stCxn id="95" idx="1"/>
          </p:cNvCxnSpPr>
          <p:nvPr/>
        </p:nvCxnSpPr>
        <p:spPr>
          <a:xfrm flipH="1">
            <a:off x="6202733" y="4908879"/>
            <a:ext cx="360176" cy="228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825500" y="304800"/>
            <a:ext cx="8851900" cy="222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U자형 화살표 116"/>
          <p:cNvSpPr/>
          <p:nvPr/>
        </p:nvSpPr>
        <p:spPr>
          <a:xfrm rot="5400000">
            <a:off x="9265274" y="1641555"/>
            <a:ext cx="2156432" cy="935505"/>
          </a:xfrm>
          <a:prstGeom prst="uturnArrow">
            <a:avLst>
              <a:gd name="adj1" fmla="val 23642"/>
              <a:gd name="adj2" fmla="val 25000"/>
              <a:gd name="adj3" fmla="val 34503"/>
              <a:gd name="adj4" fmla="val 42392"/>
              <a:gd name="adj5" fmla="val 7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U자형 화살표 117"/>
          <p:cNvSpPr/>
          <p:nvPr/>
        </p:nvSpPr>
        <p:spPr>
          <a:xfrm rot="5400000">
            <a:off x="9282912" y="4444780"/>
            <a:ext cx="2163739" cy="935505"/>
          </a:xfrm>
          <a:prstGeom prst="uturnArrow">
            <a:avLst>
              <a:gd name="adj1" fmla="val 23642"/>
              <a:gd name="adj2" fmla="val 25000"/>
              <a:gd name="adj3" fmla="val 34503"/>
              <a:gd name="adj4" fmla="val 42392"/>
              <a:gd name="adj5" fmla="val 7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자유형 118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492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92 L 0.00065 0.30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081 L 0.00169 0.609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0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7" grpId="0" animBg="1"/>
      <p:bldP spid="117" grpId="1" animBg="1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10965" y="2340293"/>
            <a:ext cx="4392930" cy="17887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4-2 </a:t>
            </a:r>
            <a:r>
              <a:rPr lang="ko-KR" altLang="en-US" sz="2800" b="1" dirty="0" err="1" smtClean="0"/>
              <a:t>캐니에지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4595" y="842182"/>
            <a:ext cx="7305675" cy="125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Sobel </a:t>
            </a:r>
            <a:r>
              <a:rPr lang="ko-KR" altLang="en-US" sz="2400" b="1" dirty="0" smtClean="0"/>
              <a:t>필터로 에지를 검출하는 경우 단점이 존재</a:t>
            </a:r>
            <a:endParaRPr lang="en-US" altLang="ko-KR" sz="2400" b="1" dirty="0" smtClean="0"/>
          </a:p>
          <a:p>
            <a:endParaRPr lang="en-US" altLang="ko-KR" sz="1000" b="1" dirty="0"/>
          </a:p>
          <a:p>
            <a:pPr>
              <a:lnSpc>
                <a:spcPct val="120000"/>
              </a:lnSpc>
            </a:pPr>
            <a:r>
              <a:rPr lang="ko-KR" altLang="en-US" b="1" dirty="0" smtClean="0"/>
              <a:t>▶ 램프 </a:t>
            </a:r>
            <a:r>
              <a:rPr lang="ko-KR" altLang="en-US" b="1" dirty="0" err="1" smtClean="0"/>
              <a:t>에지의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 미분을 통해 에지가 두껍게 그려지게 됨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( </a:t>
            </a:r>
            <a:r>
              <a:rPr lang="ko-KR" altLang="en-US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그리고 램프 </a:t>
            </a:r>
            <a:r>
              <a:rPr lang="ko-KR" altLang="en-US" sz="1600" b="1" strike="sngStrike" dirty="0" err="1" smtClean="0">
                <a:solidFill>
                  <a:schemeClr val="bg2">
                    <a:lumMod val="75000"/>
                  </a:schemeClr>
                </a:solidFill>
              </a:rPr>
              <a:t>에지의</a:t>
            </a:r>
            <a:r>
              <a:rPr lang="ko-KR" altLang="en-US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 경우 보통은 정확한 물체의 경계가 아니라 생각됨</a:t>
            </a:r>
            <a:r>
              <a:rPr lang="en-US" altLang="ko-KR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…)</a:t>
            </a:r>
            <a:endParaRPr lang="en-US" altLang="ko-KR" b="1" strike="sngStrik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924544" y="2216597"/>
            <a:ext cx="485775" cy="5429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81404" y="2879575"/>
            <a:ext cx="545783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/>
              <a:t>1. Good detection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smtClean="0"/>
              <a:t>▶ 에지 검출을 잘 해야 된다</a:t>
            </a:r>
            <a:r>
              <a:rPr lang="en-US" altLang="ko-KR" sz="1600" b="1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 smtClean="0"/>
              <a:t>▶ 실제 에지 포인트 표시 못할 확률 ↓</a:t>
            </a:r>
            <a:endParaRPr lang="en-US" altLang="ko-KR" sz="1400" b="1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▶ 에지가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아닌 포인트 표시할 확률 ↓ </a:t>
            </a:r>
            <a:endParaRPr lang="en-US" altLang="ko-KR" sz="1400" b="1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▶ </a:t>
            </a:r>
            <a:r>
              <a:rPr lang="en-US" altLang="ko-KR" sz="1400" b="1" dirty="0" smtClean="0"/>
              <a:t>SNR(Signal-to-Noise </a:t>
            </a:r>
            <a:r>
              <a:rPr lang="en-US" altLang="ko-KR" sz="1400" b="1" dirty="0"/>
              <a:t>Ratio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최대화</a:t>
            </a:r>
            <a:endParaRPr lang="en-US" altLang="ko-KR" sz="1400" b="1" dirty="0" smtClean="0"/>
          </a:p>
          <a:p>
            <a:pPr>
              <a:lnSpc>
                <a:spcPct val="120000"/>
              </a:lnSpc>
            </a:pPr>
            <a:endParaRPr lang="en-US" altLang="ko-KR" sz="1000" b="1" dirty="0" smtClean="0"/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2. Good localization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/>
              <a:t>▶ 실제 에지 위치와 같아야 한다</a:t>
            </a:r>
            <a:endParaRPr lang="en-US" altLang="ko-KR" sz="1400" b="1" dirty="0"/>
          </a:p>
          <a:p>
            <a:pPr>
              <a:lnSpc>
                <a:spcPct val="120000"/>
              </a:lnSpc>
            </a:pPr>
            <a:endParaRPr lang="en-US" altLang="ko-KR" sz="1000" b="1" dirty="0" smtClean="0"/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3. Only </a:t>
            </a:r>
            <a:r>
              <a:rPr lang="en-US" altLang="ko-KR" b="1" dirty="0"/>
              <a:t>one response to a single </a:t>
            </a:r>
            <a:r>
              <a:rPr lang="en-US" altLang="ko-KR" b="1" dirty="0" smtClean="0"/>
              <a:t>edge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/>
              <a:t>▶ 단일 </a:t>
            </a:r>
            <a:r>
              <a:rPr lang="ko-KR" altLang="en-US" sz="1400" b="1" dirty="0" err="1" smtClean="0"/>
              <a:t>에지에</a:t>
            </a:r>
            <a:r>
              <a:rPr lang="ko-KR" altLang="en-US" sz="1400" b="1" dirty="0" smtClean="0"/>
              <a:t> 대해서는 단일 응답이 필요하다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2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895350"/>
            <a:ext cx="973455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/>
              <a:t>에지를 잘 찾기위해서는 </a:t>
            </a:r>
            <a:r>
              <a:rPr lang="en-US" altLang="ko-KR" b="1" dirty="0" smtClean="0"/>
              <a:t>SNR</a:t>
            </a:r>
            <a:r>
              <a:rPr lang="ko-KR" altLang="en-US" b="1" dirty="0" smtClean="0"/>
              <a:t>을 최대화 해야한다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▶ </a:t>
            </a:r>
            <a:r>
              <a:rPr lang="en-US" altLang="ko-KR" b="1" dirty="0" smtClean="0"/>
              <a:t>SNR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최대화되면</a:t>
            </a:r>
            <a:r>
              <a:rPr lang="ko-KR" altLang="en-US" b="1" dirty="0" smtClean="0"/>
              <a:t> 잡음이 최소화 됨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b="1" dirty="0"/>
              <a:t>	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▶ 그럼 </a:t>
            </a:r>
            <a:r>
              <a:rPr lang="ko-KR" altLang="en-US" b="1" dirty="0" smtClean="0">
                <a:solidFill>
                  <a:srgbClr val="FF0000"/>
                </a:solidFill>
              </a:rPr>
              <a:t>잡음</a:t>
            </a:r>
            <a:r>
              <a:rPr lang="ko-KR" altLang="en-US" b="1" dirty="0" smtClean="0"/>
              <a:t>을 </a:t>
            </a:r>
            <a:r>
              <a:rPr lang="ko-KR" altLang="en-US" b="1" dirty="0" smtClean="0">
                <a:solidFill>
                  <a:srgbClr val="FF0000"/>
                </a:solidFill>
              </a:rPr>
              <a:t>최소화</a:t>
            </a:r>
            <a:r>
              <a:rPr lang="ko-KR" altLang="en-US" b="1" dirty="0" smtClean="0"/>
              <a:t> 한다면 </a:t>
            </a:r>
            <a:r>
              <a:rPr lang="en-US" altLang="ko-KR" b="1" dirty="0" smtClean="0"/>
              <a:t>SNR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최대화될</a:t>
            </a:r>
            <a:r>
              <a:rPr lang="ko-KR" altLang="en-US" b="1" dirty="0" smtClean="0"/>
              <a:t> 것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b="1" dirty="0"/>
              <a:t>	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▶ 잡음을 최소화하기 위해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가우시안</a:t>
            </a:r>
            <a:r>
              <a:rPr lang="ko-KR" altLang="en-US" b="1" dirty="0" smtClean="0">
                <a:solidFill>
                  <a:srgbClr val="FF0000"/>
                </a:solidFill>
              </a:rPr>
              <a:t> 필터</a:t>
            </a:r>
            <a:r>
              <a:rPr lang="ko-KR" altLang="en-US" b="1" dirty="0" smtClean="0"/>
              <a:t>를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/>
              <a:t>사용</a:t>
            </a:r>
            <a:endParaRPr lang="en-US" altLang="ko-KR" b="1" dirty="0"/>
          </a:p>
        </p:txBody>
      </p:sp>
      <p:sp>
        <p:nvSpPr>
          <p:cNvPr id="18" name="자유형 17"/>
          <p:cNvSpPr/>
          <p:nvPr/>
        </p:nvSpPr>
        <p:spPr>
          <a:xfrm>
            <a:off x="1159665" y="2646671"/>
            <a:ext cx="693247" cy="1211002"/>
          </a:xfrm>
          <a:custGeom>
            <a:avLst/>
            <a:gdLst>
              <a:gd name="connsiteX0" fmla="*/ 0 w 1657350"/>
              <a:gd name="connsiteY0" fmla="*/ 1851082 h 1851082"/>
              <a:gd name="connsiteX1" fmla="*/ 828675 w 1657350"/>
              <a:gd name="connsiteY1" fmla="*/ 1479607 h 1851082"/>
              <a:gd name="connsiteX2" fmla="*/ 1390650 w 1657350"/>
              <a:gd name="connsiteY2" fmla="*/ 231832 h 1851082"/>
              <a:gd name="connsiteX3" fmla="*/ 1657350 w 1657350"/>
              <a:gd name="connsiteY3" fmla="*/ 3232 h 185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851082">
                <a:moveTo>
                  <a:pt x="0" y="1851082"/>
                </a:moveTo>
                <a:cubicBezTo>
                  <a:pt x="298450" y="1800282"/>
                  <a:pt x="596900" y="1749482"/>
                  <a:pt x="828675" y="1479607"/>
                </a:cubicBezTo>
                <a:cubicBezTo>
                  <a:pt x="1060450" y="1209732"/>
                  <a:pt x="1252538" y="477894"/>
                  <a:pt x="1390650" y="231832"/>
                </a:cubicBezTo>
                <a:cubicBezTo>
                  <a:pt x="1528762" y="-14230"/>
                  <a:pt x="1593056" y="-5499"/>
                  <a:pt x="1657350" y="323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flipH="1">
            <a:off x="1852912" y="2646671"/>
            <a:ext cx="693247" cy="1211002"/>
          </a:xfrm>
          <a:custGeom>
            <a:avLst/>
            <a:gdLst>
              <a:gd name="connsiteX0" fmla="*/ 0 w 1657350"/>
              <a:gd name="connsiteY0" fmla="*/ 1851082 h 1851082"/>
              <a:gd name="connsiteX1" fmla="*/ 828675 w 1657350"/>
              <a:gd name="connsiteY1" fmla="*/ 1479607 h 1851082"/>
              <a:gd name="connsiteX2" fmla="*/ 1390650 w 1657350"/>
              <a:gd name="connsiteY2" fmla="*/ 231832 h 1851082"/>
              <a:gd name="connsiteX3" fmla="*/ 1657350 w 1657350"/>
              <a:gd name="connsiteY3" fmla="*/ 3232 h 185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851082">
                <a:moveTo>
                  <a:pt x="0" y="1851082"/>
                </a:moveTo>
                <a:cubicBezTo>
                  <a:pt x="298450" y="1800282"/>
                  <a:pt x="596900" y="1749482"/>
                  <a:pt x="828675" y="1479607"/>
                </a:cubicBezTo>
                <a:cubicBezTo>
                  <a:pt x="1060450" y="1209732"/>
                  <a:pt x="1252538" y="477894"/>
                  <a:pt x="1390650" y="231832"/>
                </a:cubicBezTo>
                <a:cubicBezTo>
                  <a:pt x="1528762" y="-14230"/>
                  <a:pt x="1593056" y="-5499"/>
                  <a:pt x="1657350" y="323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3316125" y="2981373"/>
            <a:ext cx="1323975" cy="876300"/>
          </a:xfrm>
          <a:custGeom>
            <a:avLst/>
            <a:gdLst>
              <a:gd name="connsiteX0" fmla="*/ 0 w 1657350"/>
              <a:gd name="connsiteY0" fmla="*/ 1851082 h 1851082"/>
              <a:gd name="connsiteX1" fmla="*/ 828675 w 1657350"/>
              <a:gd name="connsiteY1" fmla="*/ 1479607 h 1851082"/>
              <a:gd name="connsiteX2" fmla="*/ 1390650 w 1657350"/>
              <a:gd name="connsiteY2" fmla="*/ 231832 h 1851082"/>
              <a:gd name="connsiteX3" fmla="*/ 1657350 w 1657350"/>
              <a:gd name="connsiteY3" fmla="*/ 3232 h 185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851082">
                <a:moveTo>
                  <a:pt x="0" y="1851082"/>
                </a:moveTo>
                <a:cubicBezTo>
                  <a:pt x="298450" y="1800282"/>
                  <a:pt x="596900" y="1749482"/>
                  <a:pt x="828675" y="1479607"/>
                </a:cubicBezTo>
                <a:cubicBezTo>
                  <a:pt x="1060450" y="1209732"/>
                  <a:pt x="1252538" y="477894"/>
                  <a:pt x="1390650" y="231832"/>
                </a:cubicBezTo>
                <a:cubicBezTo>
                  <a:pt x="1528762" y="-14230"/>
                  <a:pt x="1593056" y="-5499"/>
                  <a:pt x="1657350" y="323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flipH="1">
            <a:off x="4640100" y="2981373"/>
            <a:ext cx="1323975" cy="876300"/>
          </a:xfrm>
          <a:custGeom>
            <a:avLst/>
            <a:gdLst>
              <a:gd name="connsiteX0" fmla="*/ 0 w 1657350"/>
              <a:gd name="connsiteY0" fmla="*/ 1851082 h 1851082"/>
              <a:gd name="connsiteX1" fmla="*/ 828675 w 1657350"/>
              <a:gd name="connsiteY1" fmla="*/ 1479607 h 1851082"/>
              <a:gd name="connsiteX2" fmla="*/ 1390650 w 1657350"/>
              <a:gd name="connsiteY2" fmla="*/ 231832 h 1851082"/>
              <a:gd name="connsiteX3" fmla="*/ 1657350 w 1657350"/>
              <a:gd name="connsiteY3" fmla="*/ 3232 h 185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851082">
                <a:moveTo>
                  <a:pt x="0" y="1851082"/>
                </a:moveTo>
                <a:cubicBezTo>
                  <a:pt x="298450" y="1800282"/>
                  <a:pt x="596900" y="1749482"/>
                  <a:pt x="828675" y="1479607"/>
                </a:cubicBezTo>
                <a:cubicBezTo>
                  <a:pt x="1060450" y="1209732"/>
                  <a:pt x="1252538" y="477894"/>
                  <a:pt x="1390650" y="231832"/>
                </a:cubicBezTo>
                <a:cubicBezTo>
                  <a:pt x="1528762" y="-14230"/>
                  <a:pt x="1593056" y="-5499"/>
                  <a:pt x="1657350" y="323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51155" y="3419523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240050" y="3419523"/>
            <a:ext cx="773430" cy="1021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633884" y="3430424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b="1" i="1" smtClean="0">
                          <a:solidFill>
                            <a:srgbClr val="FF0000"/>
                          </a:solidFill>
                        </a:rPr>
                        <m:t>σ</m:t>
                      </m:r>
                    </m:oMath>
                  </m:oMathPara>
                </a14:m>
                <a:endParaRPr lang="ko-KR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84" y="3430424"/>
                <a:ext cx="4090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424116" y="3430424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b="1" i="1" smtClean="0">
                          <a:solidFill>
                            <a:schemeClr val="accent5"/>
                          </a:solidFill>
                        </a:rPr>
                        <m:t>σ</m:t>
                      </m:r>
                    </m:oMath>
                  </m:oMathPara>
                </a14:m>
                <a:endParaRPr lang="ko-KR" alt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16" y="3430424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46856"/>
              </p:ext>
            </p:extLst>
          </p:nvPr>
        </p:nvGraphicFramePr>
        <p:xfrm>
          <a:off x="1044575" y="4204971"/>
          <a:ext cx="1606548" cy="14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16">
                  <a:extLst>
                    <a:ext uri="{9D8B030D-6E8A-4147-A177-3AD203B41FA5}">
                      <a16:colId xmlns:a16="http://schemas.microsoft.com/office/drawing/2014/main" val="1946409594"/>
                    </a:ext>
                  </a:extLst>
                </a:gridCol>
                <a:gridCol w="535516">
                  <a:extLst>
                    <a:ext uri="{9D8B030D-6E8A-4147-A177-3AD203B41FA5}">
                      <a16:colId xmlns:a16="http://schemas.microsoft.com/office/drawing/2014/main" val="1690820928"/>
                    </a:ext>
                  </a:extLst>
                </a:gridCol>
                <a:gridCol w="535516">
                  <a:extLst>
                    <a:ext uri="{9D8B030D-6E8A-4147-A177-3AD203B41FA5}">
                      <a16:colId xmlns:a16="http://schemas.microsoft.com/office/drawing/2014/main" val="193615164"/>
                    </a:ext>
                  </a:extLst>
                </a:gridCol>
              </a:tblGrid>
              <a:tr h="47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0.0751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0.1238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0.0751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48273"/>
                  </a:ext>
                </a:extLst>
              </a:tr>
              <a:tr h="471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0.1238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0.2042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0.1238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095366"/>
                  </a:ext>
                </a:extLst>
              </a:tr>
              <a:tr h="47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0.0751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0.1238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0.0751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138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4632"/>
              </p:ext>
            </p:extLst>
          </p:nvPr>
        </p:nvGraphicFramePr>
        <p:xfrm>
          <a:off x="3836826" y="4204971"/>
          <a:ext cx="1606548" cy="14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16">
                  <a:extLst>
                    <a:ext uri="{9D8B030D-6E8A-4147-A177-3AD203B41FA5}">
                      <a16:colId xmlns:a16="http://schemas.microsoft.com/office/drawing/2014/main" val="1946409594"/>
                    </a:ext>
                  </a:extLst>
                </a:gridCol>
                <a:gridCol w="535516">
                  <a:extLst>
                    <a:ext uri="{9D8B030D-6E8A-4147-A177-3AD203B41FA5}">
                      <a16:colId xmlns:a16="http://schemas.microsoft.com/office/drawing/2014/main" val="1690820928"/>
                    </a:ext>
                  </a:extLst>
                </a:gridCol>
                <a:gridCol w="535516">
                  <a:extLst>
                    <a:ext uri="{9D8B030D-6E8A-4147-A177-3AD203B41FA5}">
                      <a16:colId xmlns:a16="http://schemas.microsoft.com/office/drawing/2014/main" val="193615164"/>
                    </a:ext>
                  </a:extLst>
                </a:gridCol>
              </a:tblGrid>
              <a:tr h="47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0.1019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0.1154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0.1019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48273"/>
                  </a:ext>
                </a:extLst>
              </a:tr>
              <a:tr h="47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0.1154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0.1308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0.1154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095366"/>
                  </a:ext>
                </a:extLst>
              </a:tr>
              <a:tr h="47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0.1019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0.1154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0.1019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1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1457611" y="579301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b="1" i="1" smtClean="0">
                        <a:solidFill>
                          <a:srgbClr val="FF0000"/>
                        </a:solidFill>
                      </a:rPr>
                      <m:t>σ</m:t>
                    </m:r>
                  </m:oMath>
                </a14:m>
                <a:r>
                  <a:rPr lang="en-US" altLang="ko-KR" b="1" i="1" dirty="0" smtClean="0">
                    <a:solidFill>
                      <a:srgbClr val="FF0000"/>
                    </a:solidFill>
                  </a:rPr>
                  <a:t> = 1</a:t>
                </a:r>
                <a:endParaRPr lang="ko-KR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1" y="5793014"/>
                <a:ext cx="790601" cy="369332"/>
              </a:xfrm>
              <a:prstGeom prst="rect">
                <a:avLst/>
              </a:prstGeom>
              <a:blipFill>
                <a:blip r:embed="rId5"/>
                <a:stretch>
                  <a:fillRect t="-8197" r="-615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168634" y="5793014"/>
                <a:ext cx="10465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b="1" i="1" smtClean="0">
                        <a:solidFill>
                          <a:schemeClr val="accent5"/>
                        </a:solidFill>
                      </a:rPr>
                      <m:t>σ</m:t>
                    </m:r>
                  </m:oMath>
                </a14:m>
                <a:r>
                  <a:rPr lang="ko-KR" altLang="en-US" b="1" dirty="0" smtClean="0">
                    <a:solidFill>
                      <a:schemeClr val="accent5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5"/>
                    </a:solidFill>
                  </a:rPr>
                  <a:t>= 2</a:t>
                </a:r>
                <a:endParaRPr lang="ko-KR" alt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34" y="5793014"/>
                <a:ext cx="104656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6405760" y="3142730"/>
                <a:ext cx="10465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b="1" i="1" smtClean="0">
                        <a:solidFill>
                          <a:schemeClr val="tx1"/>
                        </a:solidFill>
                      </a:rPr>
                      <m:t>σ</m:t>
                    </m:r>
                  </m:oMath>
                </a14:m>
                <a:r>
                  <a:rPr lang="ko-KR" altLang="en-US" b="1" dirty="0" smtClean="0">
                    <a:solidFill>
                      <a:schemeClr val="tx1"/>
                    </a:solidFill>
                  </a:rPr>
                  <a:t> 증가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60" y="3142730"/>
                <a:ext cx="1046564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8442" y="4181001"/>
                <a:ext cx="4122572" cy="192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 smtClean="0"/>
                  <a:t>평균 값 필터와 </a:t>
                </a:r>
                <a:r>
                  <a:rPr lang="ko-KR" altLang="en-US" b="1" dirty="0" err="1" smtClean="0"/>
                  <a:t>비슷해짐</a:t>
                </a:r>
                <a:endParaRPr lang="en-US" altLang="ko-KR" b="1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b="1" dirty="0" smtClean="0"/>
                  <a:t>▶ 밝기 차이가 많이 나지 않게 됨</a:t>
                </a:r>
                <a:endParaRPr lang="en-US" altLang="ko-KR" b="1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b="1" dirty="0" smtClean="0"/>
                  <a:t>▶ 에지가 사라짐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그래서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5x5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필터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altLang="ko-KR" b="1" i="1" smtClean="0">
                        <a:solidFill>
                          <a:srgbClr val="FF0000"/>
                        </a:solidFill>
                      </a:rPr>
                      <m:t>σ</m:t>
                    </m:r>
                  </m:oMath>
                </a14:m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를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로 두고 진행 </a:t>
                </a:r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42" y="4181001"/>
                <a:ext cx="4122572" cy="1920526"/>
              </a:xfrm>
              <a:prstGeom prst="rect">
                <a:avLst/>
              </a:prstGeom>
              <a:blipFill>
                <a:blip r:embed="rId8"/>
                <a:stretch>
                  <a:fillRect l="-1331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/>
          <p:cNvGrpSpPr/>
          <p:nvPr/>
        </p:nvGrpSpPr>
        <p:grpSpPr>
          <a:xfrm>
            <a:off x="7792742" y="3775392"/>
            <a:ext cx="3554708" cy="97149"/>
            <a:chOff x="7795339" y="3785719"/>
            <a:chExt cx="4670750" cy="68825"/>
          </a:xfrm>
        </p:grpSpPr>
        <p:sp>
          <p:nvSpPr>
            <p:cNvPr id="43" name="자유형 42"/>
            <p:cNvSpPr/>
            <p:nvPr/>
          </p:nvSpPr>
          <p:spPr>
            <a:xfrm flipH="1">
              <a:off x="10130714" y="3785719"/>
              <a:ext cx="2335375" cy="68825"/>
            </a:xfrm>
            <a:custGeom>
              <a:avLst/>
              <a:gdLst>
                <a:gd name="connsiteX0" fmla="*/ 0 w 1657350"/>
                <a:gd name="connsiteY0" fmla="*/ 1851082 h 1851082"/>
                <a:gd name="connsiteX1" fmla="*/ 828675 w 1657350"/>
                <a:gd name="connsiteY1" fmla="*/ 1479607 h 1851082"/>
                <a:gd name="connsiteX2" fmla="*/ 1390650 w 1657350"/>
                <a:gd name="connsiteY2" fmla="*/ 231832 h 1851082"/>
                <a:gd name="connsiteX3" fmla="*/ 1657350 w 1657350"/>
                <a:gd name="connsiteY3" fmla="*/ 3232 h 18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851082">
                  <a:moveTo>
                    <a:pt x="0" y="1851082"/>
                  </a:moveTo>
                  <a:cubicBezTo>
                    <a:pt x="298450" y="1800282"/>
                    <a:pt x="596900" y="1749482"/>
                    <a:pt x="828675" y="1479607"/>
                  </a:cubicBezTo>
                  <a:cubicBezTo>
                    <a:pt x="1060450" y="1209732"/>
                    <a:pt x="1252538" y="477894"/>
                    <a:pt x="1390650" y="231832"/>
                  </a:cubicBezTo>
                  <a:cubicBezTo>
                    <a:pt x="1528762" y="-14230"/>
                    <a:pt x="1593056" y="-5499"/>
                    <a:pt x="1657350" y="32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7795339" y="3785719"/>
              <a:ext cx="2335375" cy="68825"/>
            </a:xfrm>
            <a:custGeom>
              <a:avLst/>
              <a:gdLst>
                <a:gd name="connsiteX0" fmla="*/ 0 w 1657350"/>
                <a:gd name="connsiteY0" fmla="*/ 1851082 h 1851082"/>
                <a:gd name="connsiteX1" fmla="*/ 828675 w 1657350"/>
                <a:gd name="connsiteY1" fmla="*/ 1479607 h 1851082"/>
                <a:gd name="connsiteX2" fmla="*/ 1390650 w 1657350"/>
                <a:gd name="connsiteY2" fmla="*/ 231832 h 1851082"/>
                <a:gd name="connsiteX3" fmla="*/ 1657350 w 1657350"/>
                <a:gd name="connsiteY3" fmla="*/ 3232 h 18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851082">
                  <a:moveTo>
                    <a:pt x="0" y="1851082"/>
                  </a:moveTo>
                  <a:cubicBezTo>
                    <a:pt x="298450" y="1800282"/>
                    <a:pt x="596900" y="1749482"/>
                    <a:pt x="828675" y="1479607"/>
                  </a:cubicBezTo>
                  <a:cubicBezTo>
                    <a:pt x="1060450" y="1209732"/>
                    <a:pt x="1252538" y="477894"/>
                    <a:pt x="1390650" y="231832"/>
                  </a:cubicBezTo>
                  <a:cubicBezTo>
                    <a:pt x="1528762" y="-14230"/>
                    <a:pt x="1593056" y="-5499"/>
                    <a:pt x="1657350" y="32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563065" y="3252172"/>
            <a:ext cx="77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66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09024" y="5514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lena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원본 이미지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49811" y="5514367"/>
            <a:ext cx="28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필터링한 이미지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32958" y="5883699"/>
                <a:ext cx="2305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000" b="1" i="1" smtClean="0">
                        <a:solidFill>
                          <a:schemeClr val="accent5"/>
                        </a:solidFill>
                      </a:rPr>
                      <m:t>σ</m:t>
                    </m:r>
                    <m:r>
                      <a:rPr lang="el-GR" altLang="ko-KR" sz="1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b="1" dirty="0" smtClean="0">
                    <a:solidFill>
                      <a:schemeClr val="tx2"/>
                    </a:solidFill>
                  </a:rPr>
                  <a:t> = 1 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</a:rPr>
                  <a:t>인 </a:t>
                </a:r>
                <a:r>
                  <a:rPr lang="en-US" altLang="ko-KR" sz="1000" b="1" dirty="0" smtClean="0">
                    <a:solidFill>
                      <a:schemeClr val="tx2"/>
                    </a:solidFill>
                  </a:rPr>
                  <a:t>5x5 </a:t>
                </a:r>
                <a:r>
                  <a:rPr lang="ko-KR" altLang="en-US" sz="1000" b="1" dirty="0" err="1" smtClean="0">
                    <a:solidFill>
                      <a:schemeClr val="tx2"/>
                    </a:solidFill>
                  </a:rPr>
                  <a:t>가우시안</a:t>
                </a:r>
                <a:r>
                  <a:rPr lang="en-US" altLang="ko-KR" sz="1000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</a:rPr>
                  <a:t>필터 생성</a:t>
                </a:r>
                <a:endParaRPr lang="en-US" altLang="ko-KR" sz="1000" b="1" dirty="0" smtClean="0">
                  <a:solidFill>
                    <a:schemeClr val="tx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제</m:t>
                    </m:r>
                  </m:oMath>
                </a14:m>
                <a:r>
                  <a:rPr lang="ko-KR" altLang="en-US" sz="1000" b="1" dirty="0" smtClean="0">
                    <a:solidFill>
                      <a:schemeClr val="tx2"/>
                    </a:solidFill>
                  </a:rPr>
                  <a:t>로 패딩 후 필터 계산</a:t>
                </a:r>
                <a:endParaRPr lang="en-US" altLang="ko-KR" sz="1000" b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58" y="5883699"/>
                <a:ext cx="2305879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19" y="1368358"/>
            <a:ext cx="3810000" cy="381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5" y="1376161"/>
            <a:ext cx="3802197" cy="38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7" y="1679643"/>
            <a:ext cx="3810000" cy="381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2" y="1679643"/>
            <a:ext cx="3810000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58090" y="5622896"/>
                <a:ext cx="749393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90" y="5622896"/>
                <a:ext cx="749393" cy="282193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16031" y="5622896"/>
                <a:ext cx="74939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31" y="5622896"/>
                <a:ext cx="749393" cy="29892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7838" y="726651"/>
            <a:ext cx="47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Sobel </a:t>
            </a:r>
            <a:r>
              <a:rPr lang="ko-KR" altLang="en-US" b="1" dirty="0" smtClean="0"/>
              <a:t>필터 적용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44334" y="5666363"/>
                <a:ext cx="327352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34" y="5666363"/>
                <a:ext cx="3273525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97" y="1679643"/>
            <a:ext cx="3810000" cy="381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77838" y="1078186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2"/>
                </a:solidFill>
              </a:rPr>
              <a:t>제로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패딩 후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3x3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필터 계산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2"/>
                </a:solidFill>
              </a:rPr>
              <a:t>클램핑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기법 적용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61" y="1426724"/>
            <a:ext cx="381000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19" y="1426724"/>
            <a:ext cx="3810000" cy="381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9972" y="5514367"/>
            <a:ext cx="27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lena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원본 </a:t>
            </a:r>
            <a:r>
              <a:rPr lang="en-US" altLang="ko-KR" b="1" dirty="0" smtClean="0"/>
              <a:t>Sobel </a:t>
            </a:r>
            <a:r>
              <a:rPr lang="ko-KR" altLang="en-US" b="1" dirty="0" err="1" smtClean="0"/>
              <a:t>필터링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55258" y="5514367"/>
            <a:ext cx="368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후 </a:t>
            </a:r>
            <a:r>
              <a:rPr lang="en-US" altLang="ko-KR" b="1" dirty="0" smtClean="0"/>
              <a:t>Sobel </a:t>
            </a:r>
            <a:r>
              <a:rPr lang="ko-KR" altLang="en-US" b="1" dirty="0" err="1" smtClean="0"/>
              <a:t>필터링</a:t>
            </a:r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639175" y="239087"/>
            <a:ext cx="3003649" cy="2285038"/>
            <a:chOff x="8639175" y="239087"/>
            <a:chExt cx="3003649" cy="2285038"/>
          </a:xfrm>
        </p:grpSpPr>
        <p:sp>
          <p:nvSpPr>
            <p:cNvPr id="8" name="타원 7"/>
            <p:cNvSpPr/>
            <p:nvPr/>
          </p:nvSpPr>
          <p:spPr>
            <a:xfrm>
              <a:off x="8639175" y="1495425"/>
              <a:ext cx="981075" cy="10287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8639175" y="239087"/>
              <a:ext cx="3003648" cy="2285036"/>
            </a:xfrm>
            <a:custGeom>
              <a:avLst/>
              <a:gdLst>
                <a:gd name="connsiteX0" fmla="*/ 2074960 w 3003648"/>
                <a:gd name="connsiteY0" fmla="*/ 0 h 2285036"/>
                <a:gd name="connsiteX1" fmla="*/ 3003648 w 3003648"/>
                <a:gd name="connsiteY1" fmla="*/ 973769 h 2285036"/>
                <a:gd name="connsiteX2" fmla="*/ 2169913 w 3003648"/>
                <a:gd name="connsiteY2" fmla="*/ 1942511 h 2285036"/>
                <a:gd name="connsiteX3" fmla="*/ 2113865 w 3003648"/>
                <a:gd name="connsiteY3" fmla="*/ 1945478 h 2285036"/>
                <a:gd name="connsiteX4" fmla="*/ 2115043 w 3003648"/>
                <a:gd name="connsiteY4" fmla="*/ 1948320 h 2285036"/>
                <a:gd name="connsiteX5" fmla="*/ 620917 w 3003648"/>
                <a:gd name="connsiteY5" fmla="*/ 2264328 h 2285036"/>
                <a:gd name="connsiteX6" fmla="*/ 589398 w 3003648"/>
                <a:gd name="connsiteY6" fmla="*/ 2274587 h 2285036"/>
                <a:gd name="connsiteX7" fmla="*/ 555440 w 3003648"/>
                <a:gd name="connsiteY7" fmla="*/ 2278176 h 2285036"/>
                <a:gd name="connsiteX8" fmla="*/ 525192 w 3003648"/>
                <a:gd name="connsiteY8" fmla="*/ 2284574 h 2285036"/>
                <a:gd name="connsiteX9" fmla="*/ 523914 w 3003648"/>
                <a:gd name="connsiteY9" fmla="*/ 2281509 h 2285036"/>
                <a:gd name="connsiteX10" fmla="*/ 490538 w 3003648"/>
                <a:gd name="connsiteY10" fmla="*/ 2285036 h 2285036"/>
                <a:gd name="connsiteX11" fmla="*/ 0 w 3003648"/>
                <a:gd name="connsiteY11" fmla="*/ 1770687 h 2285036"/>
                <a:gd name="connsiteX12" fmla="*/ 299598 w 3003648"/>
                <a:gd name="connsiteY12" fmla="*/ 1296757 h 2285036"/>
                <a:gd name="connsiteX13" fmla="*/ 356236 w 3003648"/>
                <a:gd name="connsiteY13" fmla="*/ 1278322 h 2285036"/>
                <a:gd name="connsiteX14" fmla="*/ 1393301 w 3003648"/>
                <a:gd name="connsiteY14" fmla="*/ 316952 h 2285036"/>
                <a:gd name="connsiteX15" fmla="*/ 1418279 w 3003648"/>
                <a:gd name="connsiteY15" fmla="*/ 285210 h 2285036"/>
                <a:gd name="connsiteX16" fmla="*/ 2074960 w 3003648"/>
                <a:gd name="connsiteY16" fmla="*/ 0 h 228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3648" h="2285036">
                  <a:moveTo>
                    <a:pt x="2074960" y="0"/>
                  </a:moveTo>
                  <a:cubicBezTo>
                    <a:pt x="2587860" y="0"/>
                    <a:pt x="3003648" y="435971"/>
                    <a:pt x="3003648" y="973769"/>
                  </a:cubicBezTo>
                  <a:cubicBezTo>
                    <a:pt x="3003648" y="1477955"/>
                    <a:pt x="2638209" y="1892644"/>
                    <a:pt x="2169913" y="1942511"/>
                  </a:cubicBezTo>
                  <a:lnTo>
                    <a:pt x="2113865" y="1945478"/>
                  </a:lnTo>
                  <a:lnTo>
                    <a:pt x="2115043" y="1948320"/>
                  </a:lnTo>
                  <a:lnTo>
                    <a:pt x="620917" y="2264328"/>
                  </a:lnTo>
                  <a:lnTo>
                    <a:pt x="589398" y="2274587"/>
                  </a:lnTo>
                  <a:lnTo>
                    <a:pt x="555440" y="2278176"/>
                  </a:lnTo>
                  <a:lnTo>
                    <a:pt x="525192" y="2284574"/>
                  </a:lnTo>
                  <a:lnTo>
                    <a:pt x="523914" y="2281509"/>
                  </a:lnTo>
                  <a:lnTo>
                    <a:pt x="490538" y="2285036"/>
                  </a:lnTo>
                  <a:cubicBezTo>
                    <a:pt x="219621" y="2285037"/>
                    <a:pt x="0" y="2054755"/>
                    <a:pt x="0" y="1770687"/>
                  </a:cubicBezTo>
                  <a:cubicBezTo>
                    <a:pt x="0" y="1557636"/>
                    <a:pt x="123537" y="1374840"/>
                    <a:pt x="299598" y="1296757"/>
                  </a:cubicBezTo>
                  <a:lnTo>
                    <a:pt x="356236" y="1278322"/>
                  </a:lnTo>
                  <a:lnTo>
                    <a:pt x="1393301" y="316952"/>
                  </a:lnTo>
                  <a:lnTo>
                    <a:pt x="1418279" y="285210"/>
                  </a:lnTo>
                  <a:cubicBezTo>
                    <a:pt x="1586338" y="108993"/>
                    <a:pt x="1818510" y="0"/>
                    <a:pt x="2074960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27" t="1803" r="16223" b="71197"/>
            <a:stretch>
              <a:fillRect/>
            </a:stretch>
          </p:blipFill>
          <p:spPr>
            <a:xfrm>
              <a:off x="9785449" y="239088"/>
              <a:ext cx="1857375" cy="1947537"/>
            </a:xfrm>
            <a:custGeom>
              <a:avLst/>
              <a:gdLst>
                <a:gd name="connsiteX0" fmla="*/ 490538 w 981076"/>
                <a:gd name="connsiteY0" fmla="*/ 0 h 1028700"/>
                <a:gd name="connsiteX1" fmla="*/ 981076 w 981076"/>
                <a:gd name="connsiteY1" fmla="*/ 514350 h 1028700"/>
                <a:gd name="connsiteX2" fmla="*/ 490538 w 981076"/>
                <a:gd name="connsiteY2" fmla="*/ 1028700 h 1028700"/>
                <a:gd name="connsiteX3" fmla="*/ 0 w 981076"/>
                <a:gd name="connsiteY3" fmla="*/ 514350 h 1028700"/>
                <a:gd name="connsiteX4" fmla="*/ 490538 w 981076"/>
                <a:gd name="connsiteY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6" h="1028700">
                  <a:moveTo>
                    <a:pt x="490538" y="0"/>
                  </a:moveTo>
                  <a:cubicBezTo>
                    <a:pt x="761455" y="0"/>
                    <a:pt x="981076" y="230282"/>
                    <a:pt x="981076" y="514350"/>
                  </a:cubicBezTo>
                  <a:cubicBezTo>
                    <a:pt x="981076" y="798418"/>
                    <a:pt x="761455" y="1028700"/>
                    <a:pt x="490538" y="1028700"/>
                  </a:cubicBezTo>
                  <a:cubicBezTo>
                    <a:pt x="219621" y="1028700"/>
                    <a:pt x="0" y="798418"/>
                    <a:pt x="0" y="514350"/>
                  </a:cubicBezTo>
                  <a:cubicBezTo>
                    <a:pt x="0" y="230282"/>
                    <a:pt x="219621" y="0"/>
                    <a:pt x="490538" y="0"/>
                  </a:cubicBezTo>
                  <a:close/>
                </a:path>
              </a:pathLst>
            </a:custGeom>
          </p:spPr>
        </p:pic>
        <p:sp>
          <p:nvSpPr>
            <p:cNvPr id="9" name="타원 8"/>
            <p:cNvSpPr/>
            <p:nvPr/>
          </p:nvSpPr>
          <p:spPr>
            <a:xfrm>
              <a:off x="9785448" y="239088"/>
              <a:ext cx="1857375" cy="194753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5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1795" y="1041123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두껍고 얇은 </a:t>
            </a:r>
            <a:r>
              <a:rPr lang="ko-KR" altLang="en-US" b="1" dirty="0" err="1" smtClean="0"/>
              <a:t>에지로</a:t>
            </a:r>
            <a:r>
              <a:rPr lang="ko-KR" altLang="en-US" b="1" dirty="0" smtClean="0"/>
              <a:t> 인해 </a:t>
            </a:r>
            <a:r>
              <a:rPr lang="ko-KR" altLang="en-US" b="1" dirty="0" err="1" smtClean="0"/>
              <a:t>에지의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실제 위치</a:t>
            </a:r>
            <a:r>
              <a:rPr lang="ko-KR" altLang="en-US" b="1" dirty="0" smtClean="0"/>
              <a:t>와 </a:t>
            </a:r>
            <a:r>
              <a:rPr lang="ko-KR" altLang="en-US" b="1" dirty="0" smtClean="0">
                <a:solidFill>
                  <a:srgbClr val="FF0000"/>
                </a:solidFill>
              </a:rPr>
              <a:t>하나의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에지</a:t>
            </a:r>
            <a:r>
              <a:rPr lang="ko-KR" altLang="en-US" b="1" dirty="0" err="1" smtClean="0"/>
              <a:t>만을</a:t>
            </a:r>
            <a:r>
              <a:rPr lang="ko-KR" altLang="en-US" b="1" dirty="0" smtClean="0"/>
              <a:t> 표시하지 못하는 </a:t>
            </a:r>
            <a:r>
              <a:rPr lang="ko-KR" altLang="en-US" b="1" dirty="0" smtClean="0">
                <a:solidFill>
                  <a:srgbClr val="FF0000"/>
                </a:solidFill>
              </a:rPr>
              <a:t>문제가 발생</a:t>
            </a:r>
            <a:r>
              <a:rPr lang="ko-KR" altLang="en-US" b="1" dirty="0" smtClean="0"/>
              <a:t>함</a:t>
            </a:r>
            <a:endParaRPr lang="en-US" altLang="ko-KR" b="1" dirty="0" smtClean="0"/>
          </a:p>
          <a:p>
            <a:r>
              <a:rPr lang="en-US" altLang="ko-KR" b="1" dirty="0" smtClean="0"/>
              <a:t>	</a:t>
            </a:r>
            <a:r>
              <a:rPr lang="ko-KR" altLang="en-US" b="1" dirty="0" smtClean="0"/>
              <a:t>▶</a:t>
            </a:r>
            <a:r>
              <a:rPr lang="ko-KR" altLang="en-US" b="1" dirty="0" smtClean="0">
                <a:solidFill>
                  <a:srgbClr val="FF0000"/>
                </a:solidFill>
              </a:rPr>
              <a:t> 에지 강도가 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진짜</a:t>
            </a:r>
            <a:r>
              <a:rPr lang="ko-KR" altLang="en-US" b="1" dirty="0" err="1" smtClean="0"/>
              <a:t>만을</a:t>
            </a:r>
            <a:r>
              <a:rPr lang="ko-KR" altLang="en-US" b="1" dirty="0" smtClean="0"/>
              <a:t> 제외하고 </a:t>
            </a:r>
            <a:r>
              <a:rPr lang="ko-KR" altLang="en-US" b="1" dirty="0" smtClean="0">
                <a:solidFill>
                  <a:srgbClr val="FF0000"/>
                </a:solidFill>
              </a:rPr>
              <a:t>모두 억제</a:t>
            </a:r>
            <a:r>
              <a:rPr lang="ko-KR" altLang="en-US" b="1" dirty="0" smtClean="0"/>
              <a:t>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비최대</a:t>
            </a:r>
            <a:r>
              <a:rPr lang="ko-KR" altLang="en-US" b="1" dirty="0" smtClean="0">
                <a:solidFill>
                  <a:srgbClr val="FF0000"/>
                </a:solidFill>
              </a:rPr>
              <a:t> 억제</a:t>
            </a:r>
            <a:r>
              <a:rPr lang="ko-KR" altLang="en-US" b="1" dirty="0" smtClean="0"/>
              <a:t>를 사용함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9679"/>
              </p:ext>
            </p:extLst>
          </p:nvPr>
        </p:nvGraphicFramePr>
        <p:xfrm>
          <a:off x="1076869" y="2612533"/>
          <a:ext cx="1939923" cy="182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41">
                  <a:extLst>
                    <a:ext uri="{9D8B030D-6E8A-4147-A177-3AD203B41FA5}">
                      <a16:colId xmlns:a16="http://schemas.microsoft.com/office/drawing/2014/main" val="1941243166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3671900082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4057471637"/>
                    </a:ext>
                  </a:extLst>
                </a:gridCol>
              </a:tblGrid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17429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13928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45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397" y="1630668"/>
            <a:ext cx="249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밝기 차이가 큰 진짜</a:t>
            </a:r>
            <a:r>
              <a:rPr lang="en-US" altLang="ko-KR" sz="1600" b="1" strike="sngStrike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600" b="1" strike="sngStrike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6703"/>
              </p:ext>
            </p:extLst>
          </p:nvPr>
        </p:nvGraphicFramePr>
        <p:xfrm>
          <a:off x="3542759" y="2612533"/>
          <a:ext cx="1939923" cy="182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41">
                  <a:extLst>
                    <a:ext uri="{9D8B030D-6E8A-4147-A177-3AD203B41FA5}">
                      <a16:colId xmlns:a16="http://schemas.microsoft.com/office/drawing/2014/main" val="1941243166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3671900082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4057471637"/>
                    </a:ext>
                  </a:extLst>
                </a:gridCol>
              </a:tblGrid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17429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13928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4533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42401"/>
              </p:ext>
            </p:extLst>
          </p:nvPr>
        </p:nvGraphicFramePr>
        <p:xfrm>
          <a:off x="6008413" y="2612533"/>
          <a:ext cx="1939923" cy="182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41">
                  <a:extLst>
                    <a:ext uri="{9D8B030D-6E8A-4147-A177-3AD203B41FA5}">
                      <a16:colId xmlns:a16="http://schemas.microsoft.com/office/drawing/2014/main" val="1941243166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3671900082"/>
                    </a:ext>
                  </a:extLst>
                </a:gridCol>
                <a:gridCol w="646641">
                  <a:extLst>
                    <a:ext uri="{9D8B030D-6E8A-4147-A177-3AD203B41FA5}">
                      <a16:colId xmlns:a16="http://schemas.microsoft.com/office/drawing/2014/main" val="4057471637"/>
                    </a:ext>
                  </a:extLst>
                </a:gridCol>
              </a:tblGrid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17429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3928"/>
                  </a:ext>
                </a:extLst>
              </a:tr>
              <a:tr h="60783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453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474068" y="2717308"/>
            <a:ext cx="504825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474067" y="3264926"/>
            <a:ext cx="504825" cy="4572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4" idx="1"/>
            <a:endCxn id="4" idx="3"/>
          </p:cNvCxnSpPr>
          <p:nvPr/>
        </p:nvCxnSpPr>
        <p:spPr>
          <a:xfrm>
            <a:off x="1076869" y="3524287"/>
            <a:ext cx="19399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" idx="2"/>
            <a:endCxn id="4" idx="0"/>
          </p:cNvCxnSpPr>
          <p:nvPr/>
        </p:nvCxnSpPr>
        <p:spPr>
          <a:xfrm flipV="1">
            <a:off x="2046830" y="2612533"/>
            <a:ext cx="0" cy="182350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3542759" y="2612533"/>
            <a:ext cx="1939923" cy="18235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542759" y="2612533"/>
            <a:ext cx="1939923" cy="182350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6" idx="0"/>
            <a:endCxn id="56" idx="2"/>
          </p:cNvCxnSpPr>
          <p:nvPr/>
        </p:nvCxnSpPr>
        <p:spPr>
          <a:xfrm>
            <a:off x="6978374" y="2612533"/>
            <a:ext cx="0" cy="18235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6" idx="1"/>
            <a:endCxn id="56" idx="3"/>
          </p:cNvCxnSpPr>
          <p:nvPr/>
        </p:nvCxnSpPr>
        <p:spPr>
          <a:xfrm>
            <a:off x="6008413" y="3524287"/>
            <a:ext cx="193992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156695" y="279201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에지화소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156695" y="3339637"/>
            <a:ext cx="149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에지 수직 </a:t>
            </a:r>
            <a:r>
              <a:rPr lang="ko-KR" altLang="en-US" sz="1400" b="1" dirty="0" err="1" smtClean="0"/>
              <a:t>화소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156695" y="3777360"/>
            <a:ext cx="149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기울기 방향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156695" y="4061369"/>
            <a:ext cx="149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에지 방향</a:t>
            </a:r>
            <a:endParaRPr lang="ko-KR" altLang="en-US" sz="1400" b="1" dirty="0"/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8474067" y="3931248"/>
            <a:ext cx="50482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8474067" y="4215257"/>
            <a:ext cx="5048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0902" y="3395586"/>
            <a:ext cx="67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728321" y="2268240"/>
            <a:ext cx="770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4"/>
                </a:solidFill>
              </a:rPr>
              <a:t>기울기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50902" y="5430258"/>
                <a:ext cx="11355348" cy="75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400" b="1" dirty="0" smtClean="0"/>
                  <a:t> 를 사용해 </a:t>
                </a: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400" b="1" dirty="0" smtClean="0"/>
                  <a:t> 계산 ▶ </a:t>
                </a:r>
                <a:r>
                  <a:rPr lang="en-US" altLang="ko-KR" sz="1400" b="1" dirty="0" smtClean="0"/>
                  <a:t>0</a:t>
                </a:r>
                <a:r>
                  <a:rPr lang="ko-KR" altLang="en-US" sz="1400" b="1" dirty="0" smtClean="0"/>
                  <a:t>도</a:t>
                </a:r>
                <a:r>
                  <a:rPr lang="en-US" altLang="ko-KR" sz="1400" b="1" dirty="0" smtClean="0"/>
                  <a:t>, 45, 90, 135</a:t>
                </a:r>
                <a:r>
                  <a:rPr lang="ko-KR" altLang="en-US" sz="1400" b="1" dirty="0" smtClean="0"/>
                  <a:t>도 중 하나로 근사화 ▶ 수평</a:t>
                </a:r>
                <a:r>
                  <a:rPr lang="en-US" altLang="ko-KR" sz="1400" b="1" dirty="0" smtClean="0"/>
                  <a:t>(0</a:t>
                </a:r>
                <a:r>
                  <a:rPr lang="ko-KR" altLang="en-US" sz="1400" b="1" dirty="0" smtClean="0"/>
                  <a:t>도</a:t>
                </a:r>
                <a:r>
                  <a:rPr lang="en-US" altLang="ko-KR" sz="1400" b="1" dirty="0" smtClean="0"/>
                  <a:t>), </a:t>
                </a:r>
                <a:r>
                  <a:rPr lang="ko-KR" altLang="en-US" sz="1400" b="1" dirty="0" smtClean="0"/>
                  <a:t>수직</a:t>
                </a:r>
                <a:r>
                  <a:rPr lang="en-US" altLang="ko-KR" sz="1400" b="1" dirty="0" smtClean="0"/>
                  <a:t>(90</a:t>
                </a:r>
                <a:r>
                  <a:rPr lang="ko-KR" altLang="en-US" sz="1400" b="1" dirty="0" smtClean="0"/>
                  <a:t>도</a:t>
                </a:r>
                <a:r>
                  <a:rPr lang="en-US" altLang="ko-KR" sz="1400" b="1" dirty="0" smtClean="0"/>
                  <a:t>), </a:t>
                </a:r>
                <a:r>
                  <a:rPr lang="ko-KR" altLang="en-US" sz="1400" b="1" dirty="0" smtClean="0"/>
                  <a:t>대각</a:t>
                </a:r>
                <a:r>
                  <a:rPr lang="en-US" altLang="ko-KR" sz="1400" b="1" dirty="0" smtClean="0"/>
                  <a:t>(45</a:t>
                </a:r>
                <a:r>
                  <a:rPr lang="ko-KR" altLang="en-US" sz="1400" b="1" dirty="0" smtClean="0"/>
                  <a:t>도</a:t>
                </a:r>
                <a:r>
                  <a:rPr lang="en-US" altLang="ko-KR" sz="1400" b="1" dirty="0" smtClean="0"/>
                  <a:t>, 135</a:t>
                </a:r>
                <a:r>
                  <a:rPr lang="ko-KR" altLang="en-US" sz="1400" b="1" dirty="0" smtClean="0"/>
                  <a:t>도</a:t>
                </a:r>
                <a:r>
                  <a:rPr lang="en-US" altLang="ko-KR" sz="1400" b="1" dirty="0" smtClean="0"/>
                  <a:t>)</a:t>
                </a:r>
                <a:r>
                  <a:rPr lang="ko-KR" altLang="en-US" sz="1400" b="1" dirty="0" smtClean="0"/>
                  <a:t>일 경우로 분리</a:t>
                </a:r>
                <a:endParaRPr lang="en-US" altLang="ko-KR" sz="1400" b="1" dirty="0" smtClean="0"/>
              </a:p>
              <a:p>
                <a:endParaRPr lang="en-US" altLang="ko-KR" sz="1400" b="1" dirty="0"/>
              </a:p>
              <a:p>
                <a:r>
                  <a:rPr lang="ko-KR" altLang="en-US" sz="1400" b="1" dirty="0" smtClean="0"/>
                  <a:t>▶ 각 경우에 따라 인접한 픽셀 두개를 선택 ▶ </a:t>
                </a:r>
                <a:r>
                  <a:rPr lang="ko-KR" altLang="en-US" sz="1400" b="1" dirty="0" err="1" smtClean="0"/>
                  <a:t>비최대</a:t>
                </a:r>
                <a:r>
                  <a:rPr lang="ko-KR" altLang="en-US" sz="1400" b="1" dirty="0" smtClean="0"/>
                  <a:t> 억제 진행 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2" y="5430258"/>
                <a:ext cx="11355348" cy="755656"/>
              </a:xfrm>
              <a:prstGeom prst="rect">
                <a:avLst/>
              </a:prstGeom>
              <a:blipFill>
                <a:blip r:embed="rId3"/>
                <a:stretch>
                  <a:fillRect l="-161" t="-241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550902" y="4941219"/>
            <a:ext cx="28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간단한 </a:t>
            </a:r>
            <a:r>
              <a:rPr lang="ko-KR" altLang="en-US" sz="1600" b="1" dirty="0" err="1" smtClean="0"/>
              <a:t>코드구현</a:t>
            </a:r>
            <a:r>
              <a:rPr lang="ko-KR" altLang="en-US" sz="1600" b="1" dirty="0" smtClean="0"/>
              <a:t> 원리 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9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1476375"/>
            <a:ext cx="3848100" cy="3848100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9" y="1476375"/>
            <a:ext cx="3848100" cy="3848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1572" y="5514367"/>
            <a:ext cx="27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lena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원본 </a:t>
            </a:r>
            <a:r>
              <a:rPr lang="ko-KR" altLang="en-US" b="1" dirty="0" err="1" smtClean="0"/>
              <a:t>비최대</a:t>
            </a:r>
            <a:r>
              <a:rPr lang="ko-KR" altLang="en-US" b="1" dirty="0" smtClean="0"/>
              <a:t> 억제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7658" y="5514367"/>
            <a:ext cx="368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비 </a:t>
            </a:r>
            <a:r>
              <a:rPr lang="ko-KR" altLang="en-US" b="1" dirty="0" err="1" smtClean="0"/>
              <a:t>최대억제</a:t>
            </a:r>
            <a:endParaRPr lang="ko-KR" altLang="en-US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865815" y="599266"/>
            <a:ext cx="3243024" cy="2801159"/>
            <a:chOff x="5865815" y="599266"/>
            <a:chExt cx="3243024" cy="2801159"/>
          </a:xfrm>
        </p:grpSpPr>
        <p:sp>
          <p:nvSpPr>
            <p:cNvPr id="37" name="타원 36"/>
            <p:cNvSpPr/>
            <p:nvPr/>
          </p:nvSpPr>
          <p:spPr>
            <a:xfrm rot="19816521">
              <a:off x="6922274" y="2063849"/>
              <a:ext cx="2186565" cy="117184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018694" y="767607"/>
              <a:ext cx="2990005" cy="2632818"/>
            </a:xfrm>
            <a:custGeom>
              <a:avLst/>
              <a:gdLst>
                <a:gd name="connsiteX0" fmla="*/ 1459062 w 2767337"/>
                <a:gd name="connsiteY0" fmla="*/ 374 h 2632818"/>
                <a:gd name="connsiteX1" fmla="*/ 1942571 w 2767337"/>
                <a:gd name="connsiteY1" fmla="*/ 201396 h 2632818"/>
                <a:gd name="connsiteX2" fmla="*/ 1967373 w 2767337"/>
                <a:gd name="connsiteY2" fmla="*/ 256219 h 2632818"/>
                <a:gd name="connsiteX3" fmla="*/ 1976289 w 2767337"/>
                <a:gd name="connsiteY3" fmla="*/ 292437 h 2632818"/>
                <a:gd name="connsiteX4" fmla="*/ 2640700 w 2767337"/>
                <a:gd name="connsiteY4" fmla="*/ 1252763 h 2632818"/>
                <a:gd name="connsiteX5" fmla="*/ 2645781 w 2767337"/>
                <a:gd name="connsiteY5" fmla="*/ 1255720 h 2632818"/>
                <a:gd name="connsiteX6" fmla="*/ 2723620 w 2767337"/>
                <a:gd name="connsiteY6" fmla="*/ 1347253 h 2632818"/>
                <a:gd name="connsiteX7" fmla="*/ 2064713 w 2767337"/>
                <a:gd name="connsiteY7" fmla="*/ 2398164 h 2632818"/>
                <a:gd name="connsiteX8" fmla="*/ 859372 w 2767337"/>
                <a:gd name="connsiteY8" fmla="*/ 2480649 h 2632818"/>
                <a:gd name="connsiteX9" fmla="*/ 853869 w 2767337"/>
                <a:gd name="connsiteY9" fmla="*/ 2472821 h 2632818"/>
                <a:gd name="connsiteX10" fmla="*/ 840957 w 2767337"/>
                <a:gd name="connsiteY10" fmla="*/ 2480824 h 2632818"/>
                <a:gd name="connsiteX11" fmla="*/ 129757 w 2767337"/>
                <a:gd name="connsiteY11" fmla="*/ 1401324 h 2632818"/>
                <a:gd name="connsiteX12" fmla="*/ 143678 w 2767337"/>
                <a:gd name="connsiteY12" fmla="*/ 1392386 h 2632818"/>
                <a:gd name="connsiteX13" fmla="*/ 121556 w 2767337"/>
                <a:gd name="connsiteY13" fmla="*/ 1377099 h 2632818"/>
                <a:gd name="connsiteX14" fmla="*/ 43717 w 2767337"/>
                <a:gd name="connsiteY14" fmla="*/ 1285566 h 2632818"/>
                <a:gd name="connsiteX15" fmla="*/ 702625 w 2767337"/>
                <a:gd name="connsiteY15" fmla="*/ 234655 h 2632818"/>
                <a:gd name="connsiteX16" fmla="*/ 1459062 w 2767337"/>
                <a:gd name="connsiteY16" fmla="*/ 374 h 2632818"/>
                <a:gd name="connsiteX0" fmla="*/ 1459062 w 2767337"/>
                <a:gd name="connsiteY0" fmla="*/ 374 h 2632818"/>
                <a:gd name="connsiteX1" fmla="*/ 1942571 w 2767337"/>
                <a:gd name="connsiteY1" fmla="*/ 201396 h 2632818"/>
                <a:gd name="connsiteX2" fmla="*/ 1967373 w 2767337"/>
                <a:gd name="connsiteY2" fmla="*/ 256219 h 2632818"/>
                <a:gd name="connsiteX3" fmla="*/ 2042964 w 2767337"/>
                <a:gd name="connsiteY3" fmla="*/ 206712 h 2632818"/>
                <a:gd name="connsiteX4" fmla="*/ 2640700 w 2767337"/>
                <a:gd name="connsiteY4" fmla="*/ 1252763 h 2632818"/>
                <a:gd name="connsiteX5" fmla="*/ 2645781 w 2767337"/>
                <a:gd name="connsiteY5" fmla="*/ 1255720 h 2632818"/>
                <a:gd name="connsiteX6" fmla="*/ 2723620 w 2767337"/>
                <a:gd name="connsiteY6" fmla="*/ 1347253 h 2632818"/>
                <a:gd name="connsiteX7" fmla="*/ 2064713 w 2767337"/>
                <a:gd name="connsiteY7" fmla="*/ 2398164 h 2632818"/>
                <a:gd name="connsiteX8" fmla="*/ 859372 w 2767337"/>
                <a:gd name="connsiteY8" fmla="*/ 2480649 h 2632818"/>
                <a:gd name="connsiteX9" fmla="*/ 853869 w 2767337"/>
                <a:gd name="connsiteY9" fmla="*/ 2472821 h 2632818"/>
                <a:gd name="connsiteX10" fmla="*/ 840957 w 2767337"/>
                <a:gd name="connsiteY10" fmla="*/ 2480824 h 2632818"/>
                <a:gd name="connsiteX11" fmla="*/ 129757 w 2767337"/>
                <a:gd name="connsiteY11" fmla="*/ 1401324 h 2632818"/>
                <a:gd name="connsiteX12" fmla="*/ 143678 w 2767337"/>
                <a:gd name="connsiteY12" fmla="*/ 1392386 h 2632818"/>
                <a:gd name="connsiteX13" fmla="*/ 121556 w 2767337"/>
                <a:gd name="connsiteY13" fmla="*/ 1377099 h 2632818"/>
                <a:gd name="connsiteX14" fmla="*/ 43717 w 2767337"/>
                <a:gd name="connsiteY14" fmla="*/ 1285566 h 2632818"/>
                <a:gd name="connsiteX15" fmla="*/ 702625 w 2767337"/>
                <a:gd name="connsiteY15" fmla="*/ 234655 h 2632818"/>
                <a:gd name="connsiteX16" fmla="*/ 1459062 w 2767337"/>
                <a:gd name="connsiteY16" fmla="*/ 374 h 2632818"/>
                <a:gd name="connsiteX0" fmla="*/ 1564766 w 2873041"/>
                <a:gd name="connsiteY0" fmla="*/ 374 h 2632818"/>
                <a:gd name="connsiteX1" fmla="*/ 2048275 w 2873041"/>
                <a:gd name="connsiteY1" fmla="*/ 201396 h 2632818"/>
                <a:gd name="connsiteX2" fmla="*/ 2073077 w 2873041"/>
                <a:gd name="connsiteY2" fmla="*/ 256219 h 2632818"/>
                <a:gd name="connsiteX3" fmla="*/ 2148668 w 2873041"/>
                <a:gd name="connsiteY3" fmla="*/ 206712 h 2632818"/>
                <a:gd name="connsiteX4" fmla="*/ 2746404 w 2873041"/>
                <a:gd name="connsiteY4" fmla="*/ 1252763 h 2632818"/>
                <a:gd name="connsiteX5" fmla="*/ 2751485 w 2873041"/>
                <a:gd name="connsiteY5" fmla="*/ 1255720 h 2632818"/>
                <a:gd name="connsiteX6" fmla="*/ 2829324 w 2873041"/>
                <a:gd name="connsiteY6" fmla="*/ 1347253 h 2632818"/>
                <a:gd name="connsiteX7" fmla="*/ 2170417 w 2873041"/>
                <a:gd name="connsiteY7" fmla="*/ 2398164 h 2632818"/>
                <a:gd name="connsiteX8" fmla="*/ 965076 w 2873041"/>
                <a:gd name="connsiteY8" fmla="*/ 2480649 h 2632818"/>
                <a:gd name="connsiteX9" fmla="*/ 959573 w 2873041"/>
                <a:gd name="connsiteY9" fmla="*/ 2472821 h 2632818"/>
                <a:gd name="connsiteX10" fmla="*/ 946661 w 2873041"/>
                <a:gd name="connsiteY10" fmla="*/ 2480824 h 2632818"/>
                <a:gd name="connsiteX11" fmla="*/ 235461 w 2873041"/>
                <a:gd name="connsiteY11" fmla="*/ 1401324 h 2632818"/>
                <a:gd name="connsiteX12" fmla="*/ 249382 w 2873041"/>
                <a:gd name="connsiteY12" fmla="*/ 1392386 h 2632818"/>
                <a:gd name="connsiteX13" fmla="*/ 3422 w 2873041"/>
                <a:gd name="connsiteY13" fmla="*/ 1386624 h 2632818"/>
                <a:gd name="connsiteX14" fmla="*/ 149421 w 2873041"/>
                <a:gd name="connsiteY14" fmla="*/ 1285566 h 2632818"/>
                <a:gd name="connsiteX15" fmla="*/ 808329 w 2873041"/>
                <a:gd name="connsiteY15" fmla="*/ 234655 h 2632818"/>
                <a:gd name="connsiteX16" fmla="*/ 1564766 w 2873041"/>
                <a:gd name="connsiteY16" fmla="*/ 374 h 2632818"/>
                <a:gd name="connsiteX0" fmla="*/ 1610659 w 2918934"/>
                <a:gd name="connsiteY0" fmla="*/ 374 h 2632818"/>
                <a:gd name="connsiteX1" fmla="*/ 2094168 w 2918934"/>
                <a:gd name="connsiteY1" fmla="*/ 201396 h 2632818"/>
                <a:gd name="connsiteX2" fmla="*/ 2118970 w 2918934"/>
                <a:gd name="connsiteY2" fmla="*/ 256219 h 2632818"/>
                <a:gd name="connsiteX3" fmla="*/ 2194561 w 2918934"/>
                <a:gd name="connsiteY3" fmla="*/ 206712 h 2632818"/>
                <a:gd name="connsiteX4" fmla="*/ 2792297 w 2918934"/>
                <a:gd name="connsiteY4" fmla="*/ 1252763 h 2632818"/>
                <a:gd name="connsiteX5" fmla="*/ 2797378 w 2918934"/>
                <a:gd name="connsiteY5" fmla="*/ 1255720 h 2632818"/>
                <a:gd name="connsiteX6" fmla="*/ 2875217 w 2918934"/>
                <a:gd name="connsiteY6" fmla="*/ 1347253 h 2632818"/>
                <a:gd name="connsiteX7" fmla="*/ 2216310 w 2918934"/>
                <a:gd name="connsiteY7" fmla="*/ 2398164 h 2632818"/>
                <a:gd name="connsiteX8" fmla="*/ 1010969 w 2918934"/>
                <a:gd name="connsiteY8" fmla="*/ 2480649 h 2632818"/>
                <a:gd name="connsiteX9" fmla="*/ 1005466 w 2918934"/>
                <a:gd name="connsiteY9" fmla="*/ 2472821 h 2632818"/>
                <a:gd name="connsiteX10" fmla="*/ 992554 w 2918934"/>
                <a:gd name="connsiteY10" fmla="*/ 2480824 h 2632818"/>
                <a:gd name="connsiteX11" fmla="*/ 281354 w 2918934"/>
                <a:gd name="connsiteY11" fmla="*/ 1401324 h 2632818"/>
                <a:gd name="connsiteX12" fmla="*/ 0 w 2918934"/>
                <a:gd name="connsiteY12" fmla="*/ 1435249 h 2632818"/>
                <a:gd name="connsiteX13" fmla="*/ 49315 w 2918934"/>
                <a:gd name="connsiteY13" fmla="*/ 1386624 h 2632818"/>
                <a:gd name="connsiteX14" fmla="*/ 195314 w 2918934"/>
                <a:gd name="connsiteY14" fmla="*/ 1285566 h 2632818"/>
                <a:gd name="connsiteX15" fmla="*/ 854222 w 2918934"/>
                <a:gd name="connsiteY15" fmla="*/ 234655 h 2632818"/>
                <a:gd name="connsiteX16" fmla="*/ 1610659 w 2918934"/>
                <a:gd name="connsiteY16" fmla="*/ 374 h 2632818"/>
                <a:gd name="connsiteX0" fmla="*/ 1681730 w 2990005"/>
                <a:gd name="connsiteY0" fmla="*/ 374 h 2632818"/>
                <a:gd name="connsiteX1" fmla="*/ 2165239 w 2990005"/>
                <a:gd name="connsiteY1" fmla="*/ 201396 h 2632818"/>
                <a:gd name="connsiteX2" fmla="*/ 2190041 w 2990005"/>
                <a:gd name="connsiteY2" fmla="*/ 256219 h 2632818"/>
                <a:gd name="connsiteX3" fmla="*/ 2265632 w 2990005"/>
                <a:gd name="connsiteY3" fmla="*/ 206712 h 2632818"/>
                <a:gd name="connsiteX4" fmla="*/ 2863368 w 2990005"/>
                <a:gd name="connsiteY4" fmla="*/ 1252763 h 2632818"/>
                <a:gd name="connsiteX5" fmla="*/ 2868449 w 2990005"/>
                <a:gd name="connsiteY5" fmla="*/ 1255720 h 2632818"/>
                <a:gd name="connsiteX6" fmla="*/ 2946288 w 2990005"/>
                <a:gd name="connsiteY6" fmla="*/ 1347253 h 2632818"/>
                <a:gd name="connsiteX7" fmla="*/ 2287381 w 2990005"/>
                <a:gd name="connsiteY7" fmla="*/ 2398164 h 2632818"/>
                <a:gd name="connsiteX8" fmla="*/ 1082040 w 2990005"/>
                <a:gd name="connsiteY8" fmla="*/ 2480649 h 2632818"/>
                <a:gd name="connsiteX9" fmla="*/ 1076537 w 2990005"/>
                <a:gd name="connsiteY9" fmla="*/ 2472821 h 2632818"/>
                <a:gd name="connsiteX10" fmla="*/ 1063625 w 2990005"/>
                <a:gd name="connsiteY10" fmla="*/ 2480824 h 2632818"/>
                <a:gd name="connsiteX11" fmla="*/ 0 w 2990005"/>
                <a:gd name="connsiteY11" fmla="*/ 1506099 h 2632818"/>
                <a:gd name="connsiteX12" fmla="*/ 71071 w 2990005"/>
                <a:gd name="connsiteY12" fmla="*/ 1435249 h 2632818"/>
                <a:gd name="connsiteX13" fmla="*/ 120386 w 2990005"/>
                <a:gd name="connsiteY13" fmla="*/ 1386624 h 2632818"/>
                <a:gd name="connsiteX14" fmla="*/ 266385 w 2990005"/>
                <a:gd name="connsiteY14" fmla="*/ 1285566 h 2632818"/>
                <a:gd name="connsiteX15" fmla="*/ 925293 w 2990005"/>
                <a:gd name="connsiteY15" fmla="*/ 234655 h 2632818"/>
                <a:gd name="connsiteX16" fmla="*/ 1681730 w 2990005"/>
                <a:gd name="connsiteY16" fmla="*/ 374 h 263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0005" h="2632818">
                  <a:moveTo>
                    <a:pt x="1681730" y="374"/>
                  </a:moveTo>
                  <a:cubicBezTo>
                    <a:pt x="1906117" y="-5644"/>
                    <a:pt x="2085014" y="60888"/>
                    <a:pt x="2165239" y="201396"/>
                  </a:cubicBezTo>
                  <a:cubicBezTo>
                    <a:pt x="2175267" y="218959"/>
                    <a:pt x="2183516" y="237263"/>
                    <a:pt x="2190041" y="256219"/>
                  </a:cubicBezTo>
                  <a:lnTo>
                    <a:pt x="2265632" y="206712"/>
                  </a:lnTo>
                  <a:lnTo>
                    <a:pt x="2863368" y="1252763"/>
                  </a:lnTo>
                  <a:lnTo>
                    <a:pt x="2868449" y="1255720"/>
                  </a:lnTo>
                  <a:cubicBezTo>
                    <a:pt x="2900008" y="1281622"/>
                    <a:pt x="2926232" y="1312126"/>
                    <a:pt x="2946288" y="1347253"/>
                  </a:cubicBezTo>
                  <a:cubicBezTo>
                    <a:pt x="3106737" y="1628270"/>
                    <a:pt x="2811735" y="2098779"/>
                    <a:pt x="2287381" y="2398164"/>
                  </a:cubicBezTo>
                  <a:cubicBezTo>
                    <a:pt x="1795798" y="2678838"/>
                    <a:pt x="1277156" y="2709467"/>
                    <a:pt x="1082040" y="2480649"/>
                  </a:cubicBezTo>
                  <a:lnTo>
                    <a:pt x="1076537" y="2472821"/>
                  </a:lnTo>
                  <a:lnTo>
                    <a:pt x="1063625" y="2480824"/>
                  </a:lnTo>
                  <a:lnTo>
                    <a:pt x="0" y="1506099"/>
                  </a:lnTo>
                  <a:lnTo>
                    <a:pt x="71071" y="1435249"/>
                  </a:lnTo>
                  <a:lnTo>
                    <a:pt x="120386" y="1386624"/>
                  </a:lnTo>
                  <a:cubicBezTo>
                    <a:pt x="88826" y="1360722"/>
                    <a:pt x="286441" y="1320693"/>
                    <a:pt x="266385" y="1285566"/>
                  </a:cubicBezTo>
                  <a:cubicBezTo>
                    <a:pt x="105936" y="1004549"/>
                    <a:pt x="400938" y="534040"/>
                    <a:pt x="925293" y="234655"/>
                  </a:cubicBezTo>
                  <a:cubicBezTo>
                    <a:pt x="1187470" y="84962"/>
                    <a:pt x="1457344" y="6393"/>
                    <a:pt x="1681730" y="374"/>
                  </a:cubicBezTo>
                  <a:close/>
                </a:path>
              </a:pathLst>
            </a:custGeom>
            <a:solidFill>
              <a:schemeClr val="bg2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6" t="11172" r="31486" b="50186"/>
            <a:stretch>
              <a:fillRect/>
            </a:stretch>
          </p:blipFill>
          <p:spPr>
            <a:xfrm>
              <a:off x="5865815" y="599266"/>
              <a:ext cx="2416864" cy="1809296"/>
            </a:xfrm>
            <a:custGeom>
              <a:avLst/>
              <a:gdLst>
                <a:gd name="connsiteX0" fmla="*/ 1459063 w 1986289"/>
                <a:gd name="connsiteY0" fmla="*/ 375 h 1486962"/>
                <a:gd name="connsiteX1" fmla="*/ 1942572 w 1986289"/>
                <a:gd name="connsiteY1" fmla="*/ 201397 h 1486962"/>
                <a:gd name="connsiteX2" fmla="*/ 1283664 w 1986289"/>
                <a:gd name="connsiteY2" fmla="*/ 1252308 h 1486962"/>
                <a:gd name="connsiteX3" fmla="*/ 43718 w 1986289"/>
                <a:gd name="connsiteY3" fmla="*/ 1285567 h 1486962"/>
                <a:gd name="connsiteX4" fmla="*/ 702626 w 1986289"/>
                <a:gd name="connsiteY4" fmla="*/ 234656 h 1486962"/>
                <a:gd name="connsiteX5" fmla="*/ 1459063 w 1986289"/>
                <a:gd name="connsiteY5" fmla="*/ 375 h 148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6289" h="1486962">
                  <a:moveTo>
                    <a:pt x="1459063" y="375"/>
                  </a:moveTo>
                  <a:cubicBezTo>
                    <a:pt x="1683450" y="-5643"/>
                    <a:pt x="1862347" y="60889"/>
                    <a:pt x="1942572" y="201397"/>
                  </a:cubicBezTo>
                  <a:cubicBezTo>
                    <a:pt x="2103021" y="482414"/>
                    <a:pt x="1808019" y="952923"/>
                    <a:pt x="1283664" y="1252308"/>
                  </a:cubicBezTo>
                  <a:cubicBezTo>
                    <a:pt x="759310" y="1551694"/>
                    <a:pt x="204168" y="1566584"/>
                    <a:pt x="43718" y="1285567"/>
                  </a:cubicBezTo>
                  <a:cubicBezTo>
                    <a:pt x="-116731" y="1004550"/>
                    <a:pt x="178271" y="534041"/>
                    <a:pt x="702626" y="234656"/>
                  </a:cubicBezTo>
                  <a:cubicBezTo>
                    <a:pt x="964803" y="84963"/>
                    <a:pt x="1234677" y="6394"/>
                    <a:pt x="1459063" y="375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0645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099410" y="896101"/>
            <a:ext cx="10101990" cy="4704599"/>
            <a:chOff x="527910" y="908801"/>
            <a:chExt cx="10880126" cy="5229707"/>
          </a:xfrm>
        </p:grpSpPr>
        <p:sp>
          <p:nvSpPr>
            <p:cNvPr id="83" name="직사각형 82"/>
            <p:cNvSpPr/>
            <p:nvPr/>
          </p:nvSpPr>
          <p:spPr>
            <a:xfrm>
              <a:off x="1549270" y="5036462"/>
              <a:ext cx="9854004" cy="110204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554032" y="2519936"/>
              <a:ext cx="9854004" cy="253272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54032" y="908801"/>
              <a:ext cx="9854004" cy="161726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888253" y="1725477"/>
              <a:ext cx="3400425" cy="2233803"/>
            </a:xfrm>
            <a:custGeom>
              <a:avLst/>
              <a:gdLst>
                <a:gd name="connsiteX0" fmla="*/ 0 w 3400425"/>
                <a:gd name="connsiteY0" fmla="*/ 1537741 h 2233803"/>
                <a:gd name="connsiteX1" fmla="*/ 247650 w 3400425"/>
                <a:gd name="connsiteY1" fmla="*/ 1575841 h 2233803"/>
                <a:gd name="connsiteX2" fmla="*/ 1143000 w 3400425"/>
                <a:gd name="connsiteY2" fmla="*/ 328066 h 2233803"/>
                <a:gd name="connsiteX3" fmla="*/ 2019300 w 3400425"/>
                <a:gd name="connsiteY3" fmla="*/ 2233066 h 2233803"/>
                <a:gd name="connsiteX4" fmla="*/ 2733675 w 3400425"/>
                <a:gd name="connsiteY4" fmla="*/ 70891 h 2233803"/>
                <a:gd name="connsiteX5" fmla="*/ 3238500 w 3400425"/>
                <a:gd name="connsiteY5" fmla="*/ 489991 h 2233803"/>
                <a:gd name="connsiteX6" fmla="*/ 3400425 w 3400425"/>
                <a:gd name="connsiteY6" fmla="*/ 156616 h 223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0425" h="2233803">
                  <a:moveTo>
                    <a:pt x="0" y="1537741"/>
                  </a:moveTo>
                  <a:cubicBezTo>
                    <a:pt x="28575" y="1657597"/>
                    <a:pt x="57150" y="1777453"/>
                    <a:pt x="247650" y="1575841"/>
                  </a:cubicBezTo>
                  <a:cubicBezTo>
                    <a:pt x="438150" y="1374229"/>
                    <a:pt x="847725" y="218528"/>
                    <a:pt x="1143000" y="328066"/>
                  </a:cubicBezTo>
                  <a:cubicBezTo>
                    <a:pt x="1438275" y="437603"/>
                    <a:pt x="1754188" y="2275928"/>
                    <a:pt x="2019300" y="2233066"/>
                  </a:cubicBezTo>
                  <a:cubicBezTo>
                    <a:pt x="2284412" y="2190204"/>
                    <a:pt x="2530475" y="361403"/>
                    <a:pt x="2733675" y="70891"/>
                  </a:cubicBezTo>
                  <a:cubicBezTo>
                    <a:pt x="2936875" y="-219621"/>
                    <a:pt x="3127375" y="475704"/>
                    <a:pt x="3238500" y="489991"/>
                  </a:cubicBezTo>
                  <a:cubicBezTo>
                    <a:pt x="3349625" y="504278"/>
                    <a:pt x="3375025" y="330447"/>
                    <a:pt x="3400425" y="1566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4090260" y="3782820"/>
              <a:ext cx="2457450" cy="2086517"/>
            </a:xfrm>
            <a:custGeom>
              <a:avLst/>
              <a:gdLst>
                <a:gd name="connsiteX0" fmla="*/ 0 w 2457450"/>
                <a:gd name="connsiteY0" fmla="*/ 2076992 h 2086517"/>
                <a:gd name="connsiteX1" fmla="*/ 704850 w 2457450"/>
                <a:gd name="connsiteY1" fmla="*/ 1553117 h 2086517"/>
                <a:gd name="connsiteX2" fmla="*/ 1343025 w 2457450"/>
                <a:gd name="connsiteY2" fmla="*/ 542 h 2086517"/>
                <a:gd name="connsiteX3" fmla="*/ 1885950 w 2457450"/>
                <a:gd name="connsiteY3" fmla="*/ 1734092 h 2086517"/>
                <a:gd name="connsiteX4" fmla="*/ 2457450 w 2457450"/>
                <a:gd name="connsiteY4" fmla="*/ 2086517 h 208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0" h="2086517">
                  <a:moveTo>
                    <a:pt x="0" y="2076992"/>
                  </a:moveTo>
                  <a:cubicBezTo>
                    <a:pt x="240506" y="1988092"/>
                    <a:pt x="481013" y="1899192"/>
                    <a:pt x="704850" y="1553117"/>
                  </a:cubicBezTo>
                  <a:cubicBezTo>
                    <a:pt x="928687" y="1207042"/>
                    <a:pt x="1146175" y="-29620"/>
                    <a:pt x="1343025" y="542"/>
                  </a:cubicBezTo>
                  <a:cubicBezTo>
                    <a:pt x="1539875" y="30704"/>
                    <a:pt x="1700213" y="1386430"/>
                    <a:pt x="1885950" y="1734092"/>
                  </a:cubicBezTo>
                  <a:cubicBezTo>
                    <a:pt x="2071687" y="2081754"/>
                    <a:pt x="2264568" y="2084135"/>
                    <a:pt x="2457450" y="20865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6366735" y="1082244"/>
              <a:ext cx="3219450" cy="4533896"/>
            </a:xfrm>
            <a:custGeom>
              <a:avLst/>
              <a:gdLst>
                <a:gd name="connsiteX0" fmla="*/ 0 w 3219450"/>
                <a:gd name="connsiteY0" fmla="*/ 752475 h 4533896"/>
                <a:gd name="connsiteX1" fmla="*/ 771525 w 3219450"/>
                <a:gd name="connsiteY1" fmla="*/ 1914525 h 4533896"/>
                <a:gd name="connsiteX2" fmla="*/ 1190625 w 3219450"/>
                <a:gd name="connsiteY2" fmla="*/ 4524375 h 4533896"/>
                <a:gd name="connsiteX3" fmla="*/ 1962150 w 3219450"/>
                <a:gd name="connsiteY3" fmla="*/ 895350 h 4533896"/>
                <a:gd name="connsiteX4" fmla="*/ 3219450 w 3219450"/>
                <a:gd name="connsiteY4" fmla="*/ 0 h 453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9450" h="4533896">
                  <a:moveTo>
                    <a:pt x="0" y="752475"/>
                  </a:moveTo>
                  <a:cubicBezTo>
                    <a:pt x="286543" y="1019175"/>
                    <a:pt x="573087" y="1285875"/>
                    <a:pt x="771525" y="1914525"/>
                  </a:cubicBezTo>
                  <a:cubicBezTo>
                    <a:pt x="969963" y="2543175"/>
                    <a:pt x="992188" y="4694237"/>
                    <a:pt x="1190625" y="4524375"/>
                  </a:cubicBezTo>
                  <a:cubicBezTo>
                    <a:pt x="1389062" y="4354513"/>
                    <a:pt x="1624013" y="1649412"/>
                    <a:pt x="1962150" y="895350"/>
                  </a:cubicBezTo>
                  <a:cubicBezTo>
                    <a:pt x="2300287" y="141288"/>
                    <a:pt x="2759868" y="70644"/>
                    <a:pt x="32194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8948010" y="3611912"/>
              <a:ext cx="1866900" cy="1193792"/>
            </a:xfrm>
            <a:custGeom>
              <a:avLst/>
              <a:gdLst>
                <a:gd name="connsiteX0" fmla="*/ 0 w 1866900"/>
                <a:gd name="connsiteY0" fmla="*/ 1525703 h 2480357"/>
                <a:gd name="connsiteX1" fmla="*/ 647700 w 1866900"/>
                <a:gd name="connsiteY1" fmla="*/ 1297103 h 2480357"/>
                <a:gd name="connsiteX2" fmla="*/ 1162050 w 1866900"/>
                <a:gd name="connsiteY2" fmla="*/ 20753 h 2480357"/>
                <a:gd name="connsiteX3" fmla="*/ 1333500 w 1866900"/>
                <a:gd name="connsiteY3" fmla="*/ 2459153 h 2480357"/>
                <a:gd name="connsiteX4" fmla="*/ 1866900 w 1866900"/>
                <a:gd name="connsiteY4" fmla="*/ 1001828 h 248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2480357">
                  <a:moveTo>
                    <a:pt x="0" y="1525703"/>
                  </a:moveTo>
                  <a:cubicBezTo>
                    <a:pt x="227012" y="1536815"/>
                    <a:pt x="454025" y="1547928"/>
                    <a:pt x="647700" y="1297103"/>
                  </a:cubicBezTo>
                  <a:cubicBezTo>
                    <a:pt x="841375" y="1046278"/>
                    <a:pt x="1047750" y="-172922"/>
                    <a:pt x="1162050" y="20753"/>
                  </a:cubicBezTo>
                  <a:cubicBezTo>
                    <a:pt x="1276350" y="214428"/>
                    <a:pt x="1216025" y="2295641"/>
                    <a:pt x="1333500" y="2459153"/>
                  </a:cubicBezTo>
                  <a:cubicBezTo>
                    <a:pt x="1450975" y="2622665"/>
                    <a:pt x="1658937" y="1812246"/>
                    <a:pt x="1866900" y="100182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661385" y="2526062"/>
              <a:ext cx="958215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689960" y="5052661"/>
              <a:ext cx="957262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7910" y="2145063"/>
                  <a:ext cx="771525" cy="564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𝒉𝒊𝒈𝒉</m:t>
                            </m:r>
                          </m:sub>
                        </m:sSub>
                      </m:oMath>
                    </m:oMathPara>
                  </a14:m>
                  <a:endParaRPr lang="ko-KR" altLang="en-US" sz="3200" b="1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10" y="2145063"/>
                  <a:ext cx="771525" cy="564001"/>
                </a:xfrm>
                <a:prstGeom prst="rect">
                  <a:avLst/>
                </a:prstGeom>
                <a:blipFill>
                  <a:blip r:embed="rId3"/>
                  <a:stretch>
                    <a:fillRect r="-26271"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8481" y="4678713"/>
                  <a:ext cx="7715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𝑳𝒐𝒘</m:t>
                            </m:r>
                          </m:sub>
                        </m:sSub>
                      </m:oMath>
                    </m:oMathPara>
                  </a14:m>
                  <a:endParaRPr lang="ko-KR" altLang="en-US" sz="3200" b="1" i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81" y="4678713"/>
                  <a:ext cx="771525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18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자유형 83"/>
            <p:cNvSpPr/>
            <p:nvPr/>
          </p:nvSpPr>
          <p:spPr>
            <a:xfrm>
              <a:off x="6379285" y="1839558"/>
              <a:ext cx="1011219" cy="3195021"/>
            </a:xfrm>
            <a:custGeom>
              <a:avLst/>
              <a:gdLst>
                <a:gd name="connsiteX0" fmla="*/ 0 w 1011219"/>
                <a:gd name="connsiteY0" fmla="*/ 0 h 3195021"/>
                <a:gd name="connsiteX1" fmla="*/ 107576 w 1011219"/>
                <a:gd name="connsiteY1" fmla="*/ 129091 h 3195021"/>
                <a:gd name="connsiteX2" fmla="*/ 559397 w 1011219"/>
                <a:gd name="connsiteY2" fmla="*/ 677731 h 3195021"/>
                <a:gd name="connsiteX3" fmla="*/ 1011219 w 1011219"/>
                <a:gd name="connsiteY3" fmla="*/ 3195021 h 3195021"/>
                <a:gd name="connsiteX0" fmla="*/ 0 w 1011219"/>
                <a:gd name="connsiteY0" fmla="*/ 0 h 3195021"/>
                <a:gd name="connsiteX1" fmla="*/ 158376 w 1011219"/>
                <a:gd name="connsiteY1" fmla="*/ 154491 h 3195021"/>
                <a:gd name="connsiteX2" fmla="*/ 559397 w 1011219"/>
                <a:gd name="connsiteY2" fmla="*/ 677731 h 3195021"/>
                <a:gd name="connsiteX3" fmla="*/ 1011219 w 1011219"/>
                <a:gd name="connsiteY3" fmla="*/ 3195021 h 3195021"/>
                <a:gd name="connsiteX0" fmla="*/ 0 w 1011219"/>
                <a:gd name="connsiteY0" fmla="*/ 0 h 3195021"/>
                <a:gd name="connsiteX1" fmla="*/ 158376 w 1011219"/>
                <a:gd name="connsiteY1" fmla="*/ 154491 h 3195021"/>
                <a:gd name="connsiteX2" fmla="*/ 730847 w 1011219"/>
                <a:gd name="connsiteY2" fmla="*/ 1058731 h 3195021"/>
                <a:gd name="connsiteX3" fmla="*/ 1011219 w 1011219"/>
                <a:gd name="connsiteY3" fmla="*/ 3195021 h 3195021"/>
                <a:gd name="connsiteX0" fmla="*/ 0 w 1011219"/>
                <a:gd name="connsiteY0" fmla="*/ 0 h 3195021"/>
                <a:gd name="connsiteX1" fmla="*/ 158376 w 1011219"/>
                <a:gd name="connsiteY1" fmla="*/ 154491 h 3195021"/>
                <a:gd name="connsiteX2" fmla="*/ 730847 w 1011219"/>
                <a:gd name="connsiteY2" fmla="*/ 1058731 h 3195021"/>
                <a:gd name="connsiteX3" fmla="*/ 1011219 w 1011219"/>
                <a:gd name="connsiteY3" fmla="*/ 3195021 h 3195021"/>
                <a:gd name="connsiteX0" fmla="*/ 0 w 1011219"/>
                <a:gd name="connsiteY0" fmla="*/ 0 h 3195021"/>
                <a:gd name="connsiteX1" fmla="*/ 158376 w 1011219"/>
                <a:gd name="connsiteY1" fmla="*/ 154491 h 3195021"/>
                <a:gd name="connsiteX2" fmla="*/ 730847 w 1011219"/>
                <a:gd name="connsiteY2" fmla="*/ 1058731 h 3195021"/>
                <a:gd name="connsiteX3" fmla="*/ 1011219 w 1011219"/>
                <a:gd name="connsiteY3" fmla="*/ 3195021 h 319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1219" h="3195021">
                  <a:moveTo>
                    <a:pt x="0" y="0"/>
                  </a:moveTo>
                  <a:cubicBezTo>
                    <a:pt x="7171" y="8068"/>
                    <a:pt x="36568" y="-21964"/>
                    <a:pt x="158376" y="154491"/>
                  </a:cubicBezTo>
                  <a:cubicBezTo>
                    <a:pt x="280184" y="330946"/>
                    <a:pt x="556957" y="577376"/>
                    <a:pt x="730847" y="1058731"/>
                  </a:cubicBezTo>
                  <a:cubicBezTo>
                    <a:pt x="904737" y="1540086"/>
                    <a:pt x="860611" y="2191870"/>
                    <a:pt x="1011219" y="319502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7734300" y="1085850"/>
              <a:ext cx="1819275" cy="3933825"/>
            </a:xfrm>
            <a:custGeom>
              <a:avLst/>
              <a:gdLst>
                <a:gd name="connsiteX0" fmla="*/ 1819275 w 1819275"/>
                <a:gd name="connsiteY0" fmla="*/ 0 h 3933825"/>
                <a:gd name="connsiteX1" fmla="*/ 1162050 w 1819275"/>
                <a:gd name="connsiteY1" fmla="*/ 161925 h 3933825"/>
                <a:gd name="connsiteX2" fmla="*/ 581025 w 1819275"/>
                <a:gd name="connsiteY2" fmla="*/ 857250 h 3933825"/>
                <a:gd name="connsiteX3" fmla="*/ 0 w 1819275"/>
                <a:gd name="connsiteY3" fmla="*/ 3933825 h 3933825"/>
                <a:gd name="connsiteX0" fmla="*/ 1819275 w 1819275"/>
                <a:gd name="connsiteY0" fmla="*/ 0 h 3933825"/>
                <a:gd name="connsiteX1" fmla="*/ 1162050 w 1819275"/>
                <a:gd name="connsiteY1" fmla="*/ 161925 h 3933825"/>
                <a:gd name="connsiteX2" fmla="*/ 527685 w 1819275"/>
                <a:gd name="connsiteY2" fmla="*/ 1123950 h 3933825"/>
                <a:gd name="connsiteX3" fmla="*/ 0 w 1819275"/>
                <a:gd name="connsiteY3" fmla="*/ 3933825 h 3933825"/>
                <a:gd name="connsiteX0" fmla="*/ 1819275 w 1819275"/>
                <a:gd name="connsiteY0" fmla="*/ 0 h 3933825"/>
                <a:gd name="connsiteX1" fmla="*/ 1070610 w 1819275"/>
                <a:gd name="connsiteY1" fmla="*/ 291465 h 3933825"/>
                <a:gd name="connsiteX2" fmla="*/ 527685 w 1819275"/>
                <a:gd name="connsiteY2" fmla="*/ 1123950 h 3933825"/>
                <a:gd name="connsiteX3" fmla="*/ 0 w 1819275"/>
                <a:gd name="connsiteY3" fmla="*/ 3933825 h 3933825"/>
                <a:gd name="connsiteX0" fmla="*/ 1819275 w 1819275"/>
                <a:gd name="connsiteY0" fmla="*/ 0 h 3933825"/>
                <a:gd name="connsiteX1" fmla="*/ 1055370 w 1819275"/>
                <a:gd name="connsiteY1" fmla="*/ 291465 h 3933825"/>
                <a:gd name="connsiteX2" fmla="*/ 527685 w 1819275"/>
                <a:gd name="connsiteY2" fmla="*/ 1123950 h 3933825"/>
                <a:gd name="connsiteX3" fmla="*/ 0 w 1819275"/>
                <a:gd name="connsiteY3" fmla="*/ 3933825 h 3933825"/>
                <a:gd name="connsiteX0" fmla="*/ 1819275 w 1819275"/>
                <a:gd name="connsiteY0" fmla="*/ 0 h 3933825"/>
                <a:gd name="connsiteX1" fmla="*/ 1032510 w 1819275"/>
                <a:gd name="connsiteY1" fmla="*/ 291465 h 3933825"/>
                <a:gd name="connsiteX2" fmla="*/ 527685 w 1819275"/>
                <a:gd name="connsiteY2" fmla="*/ 1123950 h 3933825"/>
                <a:gd name="connsiteX3" fmla="*/ 0 w 1819275"/>
                <a:gd name="connsiteY3" fmla="*/ 3933825 h 39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275" h="3933825">
                  <a:moveTo>
                    <a:pt x="1819275" y="0"/>
                  </a:moveTo>
                  <a:cubicBezTo>
                    <a:pt x="1593850" y="9525"/>
                    <a:pt x="1247775" y="104140"/>
                    <a:pt x="1032510" y="291465"/>
                  </a:cubicBezTo>
                  <a:cubicBezTo>
                    <a:pt x="817245" y="478790"/>
                    <a:pt x="699770" y="516890"/>
                    <a:pt x="527685" y="1123950"/>
                  </a:cubicBezTo>
                  <a:cubicBezTo>
                    <a:pt x="355600" y="1731010"/>
                    <a:pt x="193675" y="2709862"/>
                    <a:pt x="0" y="39338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173491" y="5864795"/>
            <a:ext cx="774700" cy="546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34084" y="5893296"/>
            <a:ext cx="774700" cy="546100"/>
          </a:xfrm>
          <a:prstGeom prst="rect">
            <a:avLst/>
          </a:prstGeom>
          <a:solidFill>
            <a:srgbClr val="FFE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294677" y="5912505"/>
            <a:ext cx="774700" cy="546100"/>
          </a:xfrm>
          <a:prstGeom prst="rect">
            <a:avLst/>
          </a:prstGeom>
          <a:solidFill>
            <a:srgbClr val="F6C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148851" y="391195"/>
            <a:ext cx="2902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effectLst/>
              </a:rPr>
              <a:t>Hysteresis edge tracking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948191" y="6017142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무조건 에지</a:t>
            </a:r>
            <a:endParaRPr lang="ko-KR" alt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505896" y="6017142"/>
            <a:ext cx="1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상황 보고 판별</a:t>
            </a:r>
            <a:endParaRPr lang="ko-KR" altLang="en-US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69377" y="6017142"/>
            <a:ext cx="1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에지 아님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989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19675" y="238125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에지란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3750" y="3124200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밝기 차이가 발생하는 영역 사이의 경계를 뜻함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50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72" y="1443798"/>
            <a:ext cx="3810000" cy="3810000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캐니에지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97" y="1443798"/>
            <a:ext cx="3810000" cy="381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09024" y="5514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lena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원본 이미지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9811" y="5514367"/>
            <a:ext cx="28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필터링한 이미지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620797" y="1443798"/>
            <a:ext cx="3810000" cy="381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20797" y="1443798"/>
            <a:ext cx="3810000" cy="38100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68972" y="1443798"/>
            <a:ext cx="3810000" cy="381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22560" y="5883699"/>
                <a:ext cx="2126675" cy="29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𝟖𝟓</m:t>
                    </m:r>
                  </m:oMath>
                </a14:m>
                <a:r>
                  <a:rPr lang="en-US" altLang="ko-KR" sz="1200" b="1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𝒍𝒐𝒘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ko-KR" altLang="en-US" sz="1200" b="1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60" y="5883699"/>
                <a:ext cx="2126675" cy="294568"/>
              </a:xfrm>
              <a:prstGeom prst="rect">
                <a:avLst/>
              </a:prstGeom>
              <a:blipFill>
                <a:blip r:embed="rId6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9024" y="5883699"/>
                <a:ext cx="2126675" cy="29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𝟖𝟓</m:t>
                    </m:r>
                  </m:oMath>
                </a14:m>
                <a:r>
                  <a:rPr lang="en-US" altLang="ko-KR" sz="1200" b="1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𝒍𝒐𝒘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ko-KR" altLang="en-US" sz="1200" b="1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24" y="5883699"/>
                <a:ext cx="2126675" cy="294568"/>
              </a:xfrm>
              <a:prstGeom prst="rect">
                <a:avLst/>
              </a:prstGeom>
              <a:blipFill>
                <a:blip r:embed="rId6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6068972" y="1443798"/>
            <a:ext cx="3810000" cy="3810000"/>
          </a:xfrm>
          <a:prstGeom prst="rect">
            <a:avLst/>
          </a:prstGeom>
          <a:blipFill dpi="0" rotWithShape="1">
            <a:blip r:embed="rId7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10965" y="2340293"/>
            <a:ext cx="4392930" cy="17887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4-3 </a:t>
            </a:r>
            <a:r>
              <a:rPr lang="ko-KR" altLang="en-US" sz="2800" b="1" dirty="0" err="1" smtClean="0"/>
              <a:t>허프변환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52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48609" y="1917700"/>
            <a:ext cx="891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직선 정보는 여러 분야에서 유용하게 쓰임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자율주행시</a:t>
            </a:r>
            <a:r>
              <a:rPr lang="ko-KR" altLang="en-US" sz="2000" b="1" dirty="0" smtClean="0"/>
              <a:t> 도로의 차선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윤곽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또는 구조물이나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객체를 </a:t>
            </a:r>
            <a:r>
              <a:rPr lang="ko-KR" altLang="en-US" sz="2000" b="1" dirty="0" err="1" smtClean="0"/>
              <a:t>파악할때도</a:t>
            </a:r>
            <a:r>
              <a:rPr lang="ko-KR" altLang="en-US" sz="2000" b="1" dirty="0" smtClean="0"/>
              <a:t> 직선적인 특성은 중요하게 사용됨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직선 검출 </a:t>
            </a:r>
            <a:r>
              <a:rPr lang="ko-KR" altLang="en-US" sz="2000" b="1" dirty="0" err="1" smtClean="0"/>
              <a:t>방법중</a:t>
            </a:r>
            <a:r>
              <a:rPr lang="ko-KR" altLang="en-US" sz="2000" b="1" dirty="0" smtClean="0"/>
              <a:t> 하나인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허프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변환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차원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xy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좌표에서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직선의 방정식을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공간으로 변환하여 직선을 찾는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알고리즘</a:t>
            </a:r>
            <a:r>
              <a:rPr lang="ko-KR" altLang="en-US" sz="2000" b="1" dirty="0" err="1" smtClean="0"/>
              <a:t>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▶ 말이 너무 어렵기때문에 예를 들어 설명해보겠음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6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4-2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345002" y="2909490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770187" y="2695475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1326" y="2766362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13348" y="4978101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3" name="타원 2"/>
          <p:cNvSpPr/>
          <p:nvPr/>
        </p:nvSpPr>
        <p:spPr>
          <a:xfrm>
            <a:off x="3581400" y="3657600"/>
            <a:ext cx="177800" cy="16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오른쪽 화살표 10"/>
          <p:cNvSpPr/>
          <p:nvPr/>
        </p:nvSpPr>
        <p:spPr>
          <a:xfrm>
            <a:off x="5588000" y="3822700"/>
            <a:ext cx="6985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91423" y="1208394"/>
                <a:ext cx="13465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23" y="1208394"/>
                <a:ext cx="1346522" cy="307777"/>
              </a:xfrm>
              <a:prstGeom prst="rect">
                <a:avLst/>
              </a:prstGeom>
              <a:blipFill>
                <a:blip r:embed="rId3"/>
                <a:stretch>
                  <a:fillRect l="-3636" r="-3182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화살표 13"/>
          <p:cNvSpPr/>
          <p:nvPr/>
        </p:nvSpPr>
        <p:spPr>
          <a:xfrm>
            <a:off x="5422900" y="1237832"/>
            <a:ext cx="1028700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07995" y="1244043"/>
                <a:ext cx="15388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95" y="1244043"/>
                <a:ext cx="1538883" cy="307777"/>
              </a:xfrm>
              <a:prstGeom prst="rect">
                <a:avLst/>
              </a:prstGeom>
              <a:blipFill>
                <a:blip r:embed="rId4"/>
                <a:stretch>
                  <a:fillRect l="-2767" r="-2767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2270" y="3944238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70" y="3944238"/>
                <a:ext cx="1800225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6840802" y="2909490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265987" y="2695475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97126" y="2766362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09148" y="4978101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840802" y="2771576"/>
            <a:ext cx="2164394" cy="143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5567" y="5527475"/>
            <a:ext cx="140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xy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467454" y="5524901"/>
            <a:ext cx="21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ab </a:t>
            </a:r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060574" y="4244126"/>
                <a:ext cx="1839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574" y="4244126"/>
                <a:ext cx="1839799" cy="307777"/>
              </a:xfrm>
              <a:prstGeom prst="rect">
                <a:avLst/>
              </a:prstGeom>
              <a:blipFill>
                <a:blip r:embed="rId6"/>
                <a:stretch>
                  <a:fillRect l="-1987" r="-331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194" y="3623845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94" y="3623845"/>
                <a:ext cx="1800225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/>
          <p:cNvSpPr/>
          <p:nvPr/>
        </p:nvSpPr>
        <p:spPr>
          <a:xfrm>
            <a:off x="7702866" y="3317401"/>
            <a:ext cx="177800" cy="16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2812271" y="2695475"/>
            <a:ext cx="1532616" cy="228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09073" y="3873509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73" y="3873509"/>
                <a:ext cx="1800225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/>
          <p:cNvSpPr/>
          <p:nvPr/>
        </p:nvSpPr>
        <p:spPr>
          <a:xfrm>
            <a:off x="8095745" y="3567065"/>
            <a:ext cx="177800" cy="16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3" name="직선 연결선 42"/>
          <p:cNvCxnSpPr/>
          <p:nvPr/>
        </p:nvCxnSpPr>
        <p:spPr>
          <a:xfrm>
            <a:off x="3228814" y="2523539"/>
            <a:ext cx="863574" cy="2268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02866" y="4139664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66" y="4139664"/>
                <a:ext cx="1800225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8489538" y="3833220"/>
            <a:ext cx="177800" cy="16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8" name="직선 연결선 47"/>
          <p:cNvCxnSpPr/>
          <p:nvPr/>
        </p:nvCxnSpPr>
        <p:spPr>
          <a:xfrm>
            <a:off x="2388899" y="3074139"/>
            <a:ext cx="2588115" cy="1363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2" grpId="0" animBg="1"/>
      <p:bldP spid="46" grpId="0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7160839" y="2235939"/>
            <a:ext cx="1983694" cy="112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22471" y="1725541"/>
            <a:ext cx="866122" cy="1932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795595" y="1629898"/>
            <a:ext cx="20200" cy="2227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2192317" y="2083791"/>
            <a:ext cx="3135210" cy="1773917"/>
            <a:chOff x="2192317" y="2083791"/>
            <a:chExt cx="3135210" cy="177391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2192317" y="2083791"/>
              <a:ext cx="2164394" cy="1438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840069" y="3580709"/>
                  <a:ext cx="14874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069" y="3580709"/>
                  <a:ext cx="14874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20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08502" y="2071290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833687" y="1857275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64826" y="1928162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76848" y="4139901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3" name="타원 2"/>
          <p:cNvSpPr/>
          <p:nvPr/>
        </p:nvSpPr>
        <p:spPr>
          <a:xfrm>
            <a:off x="3170922" y="2720378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오른쪽 화살표 10"/>
          <p:cNvSpPr/>
          <p:nvPr/>
        </p:nvSpPr>
        <p:spPr>
          <a:xfrm>
            <a:off x="5651500" y="2984500"/>
            <a:ext cx="6985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0543" y="2354075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43" y="2354075"/>
                <a:ext cx="180022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6904302" y="2071290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329487" y="1857275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60626" y="1928162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72648" y="4139901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7129101" y="1857275"/>
            <a:ext cx="1778925" cy="115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69067" y="4689275"/>
            <a:ext cx="140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xy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30954" y="4686701"/>
            <a:ext cx="21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ab </a:t>
            </a:r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001120" y="1629898"/>
                <a:ext cx="1657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0" y="1629898"/>
                <a:ext cx="1657377" cy="276999"/>
              </a:xfrm>
              <a:prstGeom prst="rect">
                <a:avLst/>
              </a:prstGeom>
              <a:blipFill>
                <a:blip r:embed="rId5"/>
                <a:stretch>
                  <a:fillRect l="-2583" r="-738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3634914" y="301131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42983" y="2704524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83" y="2704524"/>
                <a:ext cx="180022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/>
          <p:nvPr/>
        </p:nvCxnSpPr>
        <p:spPr>
          <a:xfrm flipH="1">
            <a:off x="7129102" y="1687283"/>
            <a:ext cx="1202632" cy="2026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726894" y="2508249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32654" y="1303277"/>
                <a:ext cx="1711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54" y="1303277"/>
                <a:ext cx="1711879" cy="276999"/>
              </a:xfrm>
              <a:prstGeom prst="rect">
                <a:avLst/>
              </a:prstGeom>
              <a:blipFill>
                <a:blip r:embed="rId7"/>
                <a:stretch>
                  <a:fillRect l="-712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32654" y="2560122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54" y="2560122"/>
                <a:ext cx="180022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/>
          <p:cNvSpPr/>
          <p:nvPr/>
        </p:nvSpPr>
        <p:spPr>
          <a:xfrm>
            <a:off x="3980752" y="3232077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6" name="타원 45"/>
          <p:cNvSpPr/>
          <p:nvPr/>
        </p:nvSpPr>
        <p:spPr>
          <a:xfrm>
            <a:off x="2936854" y="2534786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3412285" y="2864962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068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605165" y="1788997"/>
            <a:ext cx="2164394" cy="143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821350" y="1776496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246535" y="1562481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77674" y="1633368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89696" y="3845107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51" name="타원 50"/>
          <p:cNvSpPr/>
          <p:nvPr/>
        </p:nvSpPr>
        <p:spPr>
          <a:xfrm>
            <a:off x="2450075" y="2307448"/>
            <a:ext cx="177800" cy="165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3" name="타원 52"/>
          <p:cNvSpPr/>
          <p:nvPr/>
        </p:nvSpPr>
        <p:spPr>
          <a:xfrm>
            <a:off x="2911092" y="2615525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8" name="타원 57"/>
          <p:cNvSpPr/>
          <p:nvPr/>
        </p:nvSpPr>
        <p:spPr>
          <a:xfrm>
            <a:off x="3453308" y="2980060"/>
            <a:ext cx="177800" cy="16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3882"/>
              </p:ext>
            </p:extLst>
          </p:nvPr>
        </p:nvGraphicFramePr>
        <p:xfrm>
          <a:off x="5648739" y="702057"/>
          <a:ext cx="4978400" cy="415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81164273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13092029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5172691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76413893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5083199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341271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405615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461444138"/>
                    </a:ext>
                  </a:extLst>
                </a:gridCol>
              </a:tblGrid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696026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74954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96140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433789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84434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626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022849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42566"/>
                  </a:ext>
                </a:extLst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 flipV="1">
            <a:off x="5166137" y="354926"/>
            <a:ext cx="3975102" cy="3346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5445539" y="449504"/>
            <a:ext cx="2511615" cy="40868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5320125" y="535900"/>
            <a:ext cx="5106989" cy="21431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089696" y="5553409"/>
                <a:ext cx="94495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b="1" dirty="0" smtClean="0"/>
                  <a:t> 를 배열로 표시하게 되는데 그럼 단점이 존재함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▶ </a:t>
                </a:r>
                <a:r>
                  <a:rPr lang="en-US" altLang="ko-KR" b="1" dirty="0" err="1" smtClean="0"/>
                  <a:t>xy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공간에서 기울기는 </a:t>
                </a:r>
                <a:r>
                  <a:rPr lang="ko-KR" altLang="en-US" b="1" dirty="0" err="1" smtClean="0"/>
                  <a:t>무한한데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ab </a:t>
                </a:r>
                <a:r>
                  <a:rPr lang="ko-KR" altLang="en-US" b="1" dirty="0" err="1" smtClean="0"/>
                  <a:t>파라미터</a:t>
                </a:r>
                <a:r>
                  <a:rPr lang="ko-KR" altLang="en-US" b="1" dirty="0" smtClean="0"/>
                  <a:t> 공간의 배열은 유한하기 때문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𝑥𝑠𝑖𝑛</m:t>
                    </m:r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𝑦𝑐𝑜𝑠</m:t>
                    </m:r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696" y="5553409"/>
                <a:ext cx="9449595" cy="923330"/>
              </a:xfrm>
              <a:prstGeom prst="rect">
                <a:avLst/>
              </a:prstGeom>
              <a:blipFill>
                <a:blip r:embed="rId3"/>
                <a:stretch>
                  <a:fillRect l="-581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/>
          <p:nvPr/>
        </p:nvCxnSpPr>
        <p:spPr>
          <a:xfrm>
            <a:off x="5648739" y="702057"/>
            <a:ext cx="5296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648739" y="702057"/>
            <a:ext cx="0" cy="442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000296" y="535900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534922" y="5159638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31828" y="867412"/>
            <a:ext cx="21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37125" y="3265929"/>
                <a:ext cx="1416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25" y="3265929"/>
                <a:ext cx="141620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2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>
            <a:off x="6395076" y="1520535"/>
            <a:ext cx="0" cy="19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rot="19398881">
            <a:off x="1715779" y="2373576"/>
            <a:ext cx="93277" cy="99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013705" y="1697221"/>
            <a:ext cx="1784545" cy="1352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06242" y="1911236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31427" y="1697221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4588" y="3979847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27" name="타원 26"/>
          <p:cNvSpPr/>
          <p:nvPr/>
        </p:nvSpPr>
        <p:spPr>
          <a:xfrm>
            <a:off x="1844994" y="2274612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3362566" y="1768108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331427" y="1921997"/>
            <a:ext cx="415703" cy="558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자유형 45"/>
          <p:cNvSpPr/>
          <p:nvPr/>
        </p:nvSpPr>
        <p:spPr>
          <a:xfrm rot="2005535">
            <a:off x="1318683" y="1877252"/>
            <a:ext cx="195452" cy="155789"/>
          </a:xfrm>
          <a:custGeom>
            <a:avLst/>
            <a:gdLst>
              <a:gd name="connsiteX0" fmla="*/ 0 w 195452"/>
              <a:gd name="connsiteY0" fmla="*/ 95975 h 155789"/>
              <a:gd name="connsiteX1" fmla="*/ 159701 w 195452"/>
              <a:gd name="connsiteY1" fmla="*/ 0 h 155789"/>
              <a:gd name="connsiteX2" fmla="*/ 159930 w 195452"/>
              <a:gd name="connsiteY2" fmla="*/ 4699 h 155789"/>
              <a:gd name="connsiteX3" fmla="*/ 164065 w 195452"/>
              <a:gd name="connsiteY3" fmla="*/ 2676 h 155789"/>
              <a:gd name="connsiteX4" fmla="*/ 195452 w 195452"/>
              <a:gd name="connsiteY4" fmla="*/ 78754 h 155789"/>
              <a:gd name="connsiteX5" fmla="*/ 176282 w 195452"/>
              <a:gd name="connsiteY5" fmla="*/ 148853 h 155789"/>
              <a:gd name="connsiteX6" fmla="*/ 167161 w 195452"/>
              <a:gd name="connsiteY6" fmla="*/ 153317 h 155789"/>
              <a:gd name="connsiteX7" fmla="*/ 167281 w 195452"/>
              <a:gd name="connsiteY7" fmla="*/ 155789 h 155789"/>
              <a:gd name="connsiteX8" fmla="*/ 164293 w 195452"/>
              <a:gd name="connsiteY8" fmla="*/ 154721 h 155789"/>
              <a:gd name="connsiteX9" fmla="*/ 164065 w 195452"/>
              <a:gd name="connsiteY9" fmla="*/ 154832 h 155789"/>
              <a:gd name="connsiteX10" fmla="*/ 162602 w 195452"/>
              <a:gd name="connsiteY10" fmla="*/ 154116 h 15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452" h="155789">
                <a:moveTo>
                  <a:pt x="0" y="95975"/>
                </a:moveTo>
                <a:lnTo>
                  <a:pt x="159701" y="0"/>
                </a:lnTo>
                <a:lnTo>
                  <a:pt x="159930" y="4699"/>
                </a:lnTo>
                <a:lnTo>
                  <a:pt x="164065" y="2676"/>
                </a:lnTo>
                <a:cubicBezTo>
                  <a:pt x="181400" y="2676"/>
                  <a:pt x="195452" y="36737"/>
                  <a:pt x="195452" y="78754"/>
                </a:cubicBezTo>
                <a:cubicBezTo>
                  <a:pt x="195452" y="110267"/>
                  <a:pt x="187548" y="137304"/>
                  <a:pt x="176282" y="148853"/>
                </a:cubicBezTo>
                <a:lnTo>
                  <a:pt x="167161" y="153317"/>
                </a:lnTo>
                <a:lnTo>
                  <a:pt x="167281" y="155789"/>
                </a:lnTo>
                <a:lnTo>
                  <a:pt x="164293" y="154721"/>
                </a:lnTo>
                <a:lnTo>
                  <a:pt x="164065" y="154832"/>
                </a:lnTo>
                <a:lnTo>
                  <a:pt x="162602" y="15411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9551" y="1925732"/>
                <a:ext cx="355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51" y="1925732"/>
                <a:ext cx="35572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 16"/>
          <p:cNvSpPr/>
          <p:nvPr/>
        </p:nvSpPr>
        <p:spPr>
          <a:xfrm>
            <a:off x="1332792" y="1910200"/>
            <a:ext cx="396240" cy="586740"/>
          </a:xfrm>
          <a:custGeom>
            <a:avLst/>
            <a:gdLst>
              <a:gd name="connsiteX0" fmla="*/ 0 w 396240"/>
              <a:gd name="connsiteY0" fmla="*/ 0 h 586740"/>
              <a:gd name="connsiteX1" fmla="*/ 106680 w 396240"/>
              <a:gd name="connsiteY1" fmla="*/ 457200 h 586740"/>
              <a:gd name="connsiteX2" fmla="*/ 396240 w 396240"/>
              <a:gd name="connsiteY2" fmla="*/ 586740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" h="586740">
                <a:moveTo>
                  <a:pt x="0" y="0"/>
                </a:moveTo>
                <a:cubicBezTo>
                  <a:pt x="20320" y="179705"/>
                  <a:pt x="40640" y="359410"/>
                  <a:pt x="106680" y="457200"/>
                </a:cubicBezTo>
                <a:cubicBezTo>
                  <a:pt x="172720" y="554990"/>
                  <a:pt x="284480" y="570865"/>
                  <a:pt x="396240" y="5867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17510" y="2274612"/>
            <a:ext cx="13972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r</a:t>
            </a:r>
            <a:endParaRPr lang="ko-KR" altLang="en-US" sz="1050" b="1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8315758" y="1965551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740943" y="1751536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02973" y="3967705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440860" y="1824160"/>
                <a:ext cx="781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860" y="1824160"/>
                <a:ext cx="7810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94798" y="3687441"/>
                <a:ext cx="13465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98" y="3687441"/>
                <a:ext cx="1346522" cy="307777"/>
              </a:xfrm>
              <a:prstGeom prst="rect">
                <a:avLst/>
              </a:prstGeom>
              <a:blipFill>
                <a:blip r:embed="rId5"/>
                <a:stretch>
                  <a:fillRect l="-3167" r="-3167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1976698" y="3069207"/>
                <a:ext cx="2241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698" y="3069207"/>
                <a:ext cx="22413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rot="5400000">
            <a:off x="2401365" y="3717977"/>
            <a:ext cx="104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345680" y="1921997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770865" y="1707982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14026" y="3990608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75" name="타원 74"/>
          <p:cNvSpPr/>
          <p:nvPr/>
        </p:nvSpPr>
        <p:spPr>
          <a:xfrm>
            <a:off x="6306176" y="242668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7802004" y="1778869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38" name="자유형 37"/>
          <p:cNvSpPr/>
          <p:nvPr/>
        </p:nvSpPr>
        <p:spPr>
          <a:xfrm>
            <a:off x="8425098" y="2008845"/>
            <a:ext cx="3072304" cy="1093375"/>
          </a:xfrm>
          <a:custGeom>
            <a:avLst/>
            <a:gdLst>
              <a:gd name="connsiteX0" fmla="*/ 20494 w 3346624"/>
              <a:gd name="connsiteY0" fmla="*/ 594360 h 1093375"/>
              <a:gd name="connsiteX1" fmla="*/ 77644 w 3346624"/>
              <a:gd name="connsiteY1" fmla="*/ 628650 h 1093375"/>
              <a:gd name="connsiteX2" fmla="*/ 649144 w 3346624"/>
              <a:gd name="connsiteY2" fmla="*/ 1085850 h 1093375"/>
              <a:gd name="connsiteX3" fmla="*/ 1494964 w 3346624"/>
              <a:gd name="connsiteY3" fmla="*/ 205740 h 1093375"/>
              <a:gd name="connsiteX4" fmla="*/ 2180764 w 3346624"/>
              <a:gd name="connsiteY4" fmla="*/ 811530 h 1093375"/>
              <a:gd name="connsiteX5" fmla="*/ 3346624 w 3346624"/>
              <a:gd name="connsiteY5" fmla="*/ 0 h 109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624" h="1093375">
                <a:moveTo>
                  <a:pt x="20494" y="594360"/>
                </a:moveTo>
                <a:cubicBezTo>
                  <a:pt x="-3319" y="570547"/>
                  <a:pt x="-27131" y="546735"/>
                  <a:pt x="77644" y="628650"/>
                </a:cubicBezTo>
                <a:cubicBezTo>
                  <a:pt x="182419" y="710565"/>
                  <a:pt x="412924" y="1156335"/>
                  <a:pt x="649144" y="1085850"/>
                </a:cubicBezTo>
                <a:cubicBezTo>
                  <a:pt x="885364" y="1015365"/>
                  <a:pt x="1239694" y="251460"/>
                  <a:pt x="1494964" y="205740"/>
                </a:cubicBezTo>
                <a:cubicBezTo>
                  <a:pt x="1750234" y="160020"/>
                  <a:pt x="1872154" y="845820"/>
                  <a:pt x="2180764" y="811530"/>
                </a:cubicBezTo>
                <a:cubicBezTo>
                  <a:pt x="2489374" y="777240"/>
                  <a:pt x="2917999" y="388620"/>
                  <a:pt x="33466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8641806" y="4605270"/>
                <a:ext cx="2462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06" y="4605270"/>
                <a:ext cx="2462405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82617" y="4704120"/>
                <a:ext cx="179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: -90 ~ 90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617" y="4704120"/>
                <a:ext cx="179745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79845" y="2276938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45" y="2276938"/>
                <a:ext cx="180022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/>
          <p:cNvCxnSpPr/>
          <p:nvPr/>
        </p:nvCxnSpPr>
        <p:spPr>
          <a:xfrm flipH="1">
            <a:off x="4643202" y="1404257"/>
            <a:ext cx="15884" cy="40059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/>
          <p:cNvCxnSpPr/>
          <p:nvPr/>
        </p:nvCxnSpPr>
        <p:spPr>
          <a:xfrm flipH="1">
            <a:off x="2819650" y="2196496"/>
            <a:ext cx="2186691" cy="1655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347833" y="2492462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773018" y="2278447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35048" y="4494616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472935" y="2351071"/>
                <a:ext cx="781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935" y="2351071"/>
                <a:ext cx="7810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2819650" y="2470637"/>
            <a:ext cx="2344016" cy="1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244835" y="2256622"/>
            <a:ext cx="13508" cy="2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7996" y="4539248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47" name="타원 46"/>
          <p:cNvSpPr/>
          <p:nvPr/>
        </p:nvSpPr>
        <p:spPr>
          <a:xfrm>
            <a:off x="3780146" y="297532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5275974" y="2327509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53" name="타원 52"/>
          <p:cNvSpPr/>
          <p:nvPr/>
        </p:nvSpPr>
        <p:spPr>
          <a:xfrm>
            <a:off x="3430344" y="323261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7" name="타원 56"/>
          <p:cNvSpPr/>
          <p:nvPr/>
        </p:nvSpPr>
        <p:spPr>
          <a:xfrm>
            <a:off x="4164162" y="2691904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자유형 7"/>
          <p:cNvSpPr/>
          <p:nvPr/>
        </p:nvSpPr>
        <p:spPr>
          <a:xfrm>
            <a:off x="7635240" y="1631874"/>
            <a:ext cx="2811780" cy="1653074"/>
          </a:xfrm>
          <a:custGeom>
            <a:avLst/>
            <a:gdLst>
              <a:gd name="connsiteX0" fmla="*/ 0 w 2811780"/>
              <a:gd name="connsiteY0" fmla="*/ 1225260 h 1653074"/>
              <a:gd name="connsiteX1" fmla="*/ 1097280 w 2811780"/>
              <a:gd name="connsiteY1" fmla="*/ 1602450 h 1653074"/>
              <a:gd name="connsiteX2" fmla="*/ 2080260 w 2811780"/>
              <a:gd name="connsiteY2" fmla="*/ 230850 h 1653074"/>
              <a:gd name="connsiteX3" fmla="*/ 2811780 w 2811780"/>
              <a:gd name="connsiteY3" fmla="*/ 13680 h 165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780" h="1653074">
                <a:moveTo>
                  <a:pt x="0" y="1225260"/>
                </a:moveTo>
                <a:cubicBezTo>
                  <a:pt x="375285" y="1496722"/>
                  <a:pt x="750570" y="1768185"/>
                  <a:pt x="1097280" y="1602450"/>
                </a:cubicBezTo>
                <a:cubicBezTo>
                  <a:pt x="1443990" y="1436715"/>
                  <a:pt x="1794510" y="495645"/>
                  <a:pt x="2080260" y="230850"/>
                </a:cubicBezTo>
                <a:cubicBezTo>
                  <a:pt x="2366010" y="-33945"/>
                  <a:pt x="2588895" y="-10133"/>
                  <a:pt x="2811780" y="136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555230" y="1314084"/>
            <a:ext cx="2674620" cy="1910308"/>
          </a:xfrm>
          <a:custGeom>
            <a:avLst/>
            <a:gdLst>
              <a:gd name="connsiteX0" fmla="*/ 0 w 2674620"/>
              <a:gd name="connsiteY0" fmla="*/ 1714500 h 1910308"/>
              <a:gd name="connsiteX1" fmla="*/ 662940 w 2674620"/>
              <a:gd name="connsiteY1" fmla="*/ 1828800 h 1910308"/>
              <a:gd name="connsiteX2" fmla="*/ 1611630 w 2674620"/>
              <a:gd name="connsiteY2" fmla="*/ 651510 h 1910308"/>
              <a:gd name="connsiteX3" fmla="*/ 2114550 w 2674620"/>
              <a:gd name="connsiteY3" fmla="*/ 171450 h 1910308"/>
              <a:gd name="connsiteX4" fmla="*/ 2674620 w 2674620"/>
              <a:gd name="connsiteY4" fmla="*/ 0 h 191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620" h="1910308">
                <a:moveTo>
                  <a:pt x="0" y="1714500"/>
                </a:moveTo>
                <a:cubicBezTo>
                  <a:pt x="197167" y="1860232"/>
                  <a:pt x="394335" y="2005965"/>
                  <a:pt x="662940" y="1828800"/>
                </a:cubicBezTo>
                <a:cubicBezTo>
                  <a:pt x="931545" y="1651635"/>
                  <a:pt x="1369695" y="927735"/>
                  <a:pt x="1611630" y="651510"/>
                </a:cubicBezTo>
                <a:cubicBezTo>
                  <a:pt x="1853565" y="375285"/>
                  <a:pt x="1937385" y="280035"/>
                  <a:pt x="2114550" y="171450"/>
                </a:cubicBezTo>
                <a:cubicBezTo>
                  <a:pt x="2291715" y="62865"/>
                  <a:pt x="2483167" y="31432"/>
                  <a:pt x="267462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457199" y="1039184"/>
            <a:ext cx="2297430" cy="2397362"/>
          </a:xfrm>
          <a:custGeom>
            <a:avLst/>
            <a:gdLst>
              <a:gd name="connsiteX0" fmla="*/ 0 w 1863090"/>
              <a:gd name="connsiteY0" fmla="*/ 2274570 h 2548491"/>
              <a:gd name="connsiteX1" fmla="*/ 605790 w 1863090"/>
              <a:gd name="connsiteY1" fmla="*/ 2434590 h 2548491"/>
              <a:gd name="connsiteX2" fmla="*/ 525780 w 1863090"/>
              <a:gd name="connsiteY2" fmla="*/ 788670 h 2548491"/>
              <a:gd name="connsiteX3" fmla="*/ 1863090 w 1863090"/>
              <a:gd name="connsiteY3" fmla="*/ 0 h 2548491"/>
              <a:gd name="connsiteX0" fmla="*/ 0 w 1863090"/>
              <a:gd name="connsiteY0" fmla="*/ 2274570 h 2550184"/>
              <a:gd name="connsiteX1" fmla="*/ 605790 w 1863090"/>
              <a:gd name="connsiteY1" fmla="*/ 2434590 h 2550184"/>
              <a:gd name="connsiteX2" fmla="*/ 822960 w 1863090"/>
              <a:gd name="connsiteY2" fmla="*/ 765810 h 2550184"/>
              <a:gd name="connsiteX3" fmla="*/ 1863090 w 1863090"/>
              <a:gd name="connsiteY3" fmla="*/ 0 h 2550184"/>
              <a:gd name="connsiteX0" fmla="*/ 0 w 2297430"/>
              <a:gd name="connsiteY0" fmla="*/ 2125980 h 2401594"/>
              <a:gd name="connsiteX1" fmla="*/ 605790 w 2297430"/>
              <a:gd name="connsiteY1" fmla="*/ 2286000 h 2401594"/>
              <a:gd name="connsiteX2" fmla="*/ 822960 w 2297430"/>
              <a:gd name="connsiteY2" fmla="*/ 617220 h 2401594"/>
              <a:gd name="connsiteX3" fmla="*/ 2297430 w 2297430"/>
              <a:gd name="connsiteY3" fmla="*/ 0 h 2401594"/>
              <a:gd name="connsiteX0" fmla="*/ 0 w 2297430"/>
              <a:gd name="connsiteY0" fmla="*/ 2125980 h 2397362"/>
              <a:gd name="connsiteX1" fmla="*/ 605790 w 2297430"/>
              <a:gd name="connsiteY1" fmla="*/ 2286000 h 2397362"/>
              <a:gd name="connsiteX2" fmla="*/ 1234440 w 2297430"/>
              <a:gd name="connsiteY2" fmla="*/ 674370 h 2397362"/>
              <a:gd name="connsiteX3" fmla="*/ 2297430 w 2297430"/>
              <a:gd name="connsiteY3" fmla="*/ 0 h 239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430" h="2397362">
                <a:moveTo>
                  <a:pt x="0" y="2125980"/>
                </a:moveTo>
                <a:cubicBezTo>
                  <a:pt x="259080" y="2329815"/>
                  <a:pt x="400050" y="2527935"/>
                  <a:pt x="605790" y="2286000"/>
                </a:cubicBezTo>
                <a:cubicBezTo>
                  <a:pt x="811530" y="2044065"/>
                  <a:pt x="952500" y="1055370"/>
                  <a:pt x="1234440" y="674370"/>
                </a:cubicBezTo>
                <a:cubicBezTo>
                  <a:pt x="1516380" y="293370"/>
                  <a:pt x="1733550" y="191452"/>
                  <a:pt x="229743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043821" y="3086009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216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64605"/>
                <a:ext cx="114871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코드 구현 방법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캐니 에지를 진행한 이미지 불러옴 ▶ 누적 배열 초기화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▶ 이미지의 모든 픽셀을 순회하면서 에지 픽셀을 찾음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▶ 이 픽셀에서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 smtClean="0">
                    <a:solidFill>
                      <a:schemeClr val="tx1"/>
                    </a:solidFill>
                  </a:rPr>
                  <a:t>를 변경해가며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파라미터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공간 상에서 </a:t>
                </a:r>
                <a:r>
                  <a:rPr lang="ko-KR" altLang="en-US" b="1" dirty="0" smtClean="0"/>
                  <a:t>삼각함수 형태의 곡선 생성</a:t>
                </a:r>
                <a:endParaRPr lang="en-US" altLang="ko-KR" b="1" dirty="0" smtClean="0"/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▶ 계산된 곡선이 지나가는 곳의 배열 값을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1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증가 시킴 </a:t>
                </a:r>
                <a:r>
                  <a:rPr lang="ko-KR" altLang="en-US" b="1" dirty="0" smtClean="0"/>
                  <a:t>▶ 모든 에지 픽셀에 대해 동작 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▶ 주변 셀과 비교해 현재 셀이 최대 투표수를 가지고 있는지 확인하여 </a:t>
                </a:r>
                <a:r>
                  <a:rPr lang="ko-KR" altLang="en-US" b="1" dirty="0" err="1" smtClean="0"/>
                  <a:t>아닐경우</a:t>
                </a:r>
                <a:r>
                  <a:rPr lang="ko-KR" altLang="en-US" b="1" dirty="0" smtClean="0"/>
                  <a:t> 억제하는 </a:t>
                </a:r>
                <a:r>
                  <a:rPr lang="ko-KR" altLang="en-US" b="1" dirty="0" err="1" smtClean="0"/>
                  <a:t>비최대</a:t>
                </a:r>
                <a:r>
                  <a:rPr lang="ko-KR" altLang="en-US" b="1" dirty="0" smtClean="0"/>
                  <a:t> 억제 시행 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▶ 투표수가 </a:t>
                </a:r>
                <a:r>
                  <a:rPr lang="ko-KR" altLang="en-US" b="1" dirty="0" err="1" smtClean="0"/>
                  <a:t>임계값</a:t>
                </a:r>
                <a:r>
                  <a:rPr lang="ko-KR" altLang="en-US" b="1" dirty="0" smtClean="0"/>
                  <a:t> 이상이면 직선을 이미지에 생성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4605"/>
                <a:ext cx="11487150" cy="2308324"/>
              </a:xfrm>
              <a:prstGeom prst="rect">
                <a:avLst/>
              </a:prstGeom>
              <a:blipFill>
                <a:blip r:embed="rId3"/>
                <a:stretch>
                  <a:fillRect l="-478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0" y="3271577"/>
            <a:ext cx="3282315" cy="3311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08" y="3271575"/>
            <a:ext cx="1135673" cy="32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17321"/>
          <a:stretch/>
        </p:blipFill>
        <p:spPr>
          <a:xfrm>
            <a:off x="6404734" y="3271577"/>
            <a:ext cx="4727666" cy="33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87" y="947004"/>
            <a:ext cx="5314950" cy="536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" y="947004"/>
            <a:ext cx="5314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4" y="964092"/>
            <a:ext cx="5382453" cy="53824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1" y="964092"/>
            <a:ext cx="5382453" cy="538245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118475" y="964092"/>
            <a:ext cx="419100" cy="369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42699" y="41009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Apple(32x32)</a:t>
            </a:r>
            <a:endParaRPr lang="ko-KR" altLang="en-US" dirty="0"/>
          </a:p>
        </p:txBody>
      </p:sp>
      <p:cxnSp>
        <p:nvCxnSpPr>
          <p:cNvPr id="10" name="직선 연결선 9"/>
          <p:cNvCxnSpPr>
            <a:endCxn id="28" idx="2"/>
          </p:cNvCxnSpPr>
          <p:nvPr/>
        </p:nvCxnSpPr>
        <p:spPr>
          <a:xfrm>
            <a:off x="8317674" y="964092"/>
            <a:ext cx="10351" cy="3694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26472" y="944523"/>
            <a:ext cx="419100" cy="369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2"/>
          </p:cNvCxnSpPr>
          <p:nvPr/>
        </p:nvCxnSpPr>
        <p:spPr>
          <a:xfrm>
            <a:off x="2725671" y="944523"/>
            <a:ext cx="10351" cy="3694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32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18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4-3 </a:t>
            </a:r>
            <a:r>
              <a:rPr lang="ko-KR" altLang="en-US" sz="1400" b="1" dirty="0" err="1" smtClean="0"/>
              <a:t>허프변환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9" y="1633513"/>
            <a:ext cx="4894055" cy="33829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98" y="1633513"/>
            <a:ext cx="4894055" cy="33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35351"/>
              </p:ext>
            </p:extLst>
          </p:nvPr>
        </p:nvGraphicFramePr>
        <p:xfrm>
          <a:off x="3018936" y="1374133"/>
          <a:ext cx="4780784" cy="456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98">
                  <a:extLst>
                    <a:ext uri="{9D8B030D-6E8A-4147-A177-3AD203B41FA5}">
                      <a16:colId xmlns:a16="http://schemas.microsoft.com/office/drawing/2014/main" val="2199073326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701515009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3143524021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1922992240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3943374394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1204117818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85753622"/>
                    </a:ext>
                  </a:extLst>
                </a:gridCol>
                <a:gridCol w="597598">
                  <a:extLst>
                    <a:ext uri="{9D8B030D-6E8A-4147-A177-3AD203B41FA5}">
                      <a16:colId xmlns:a16="http://schemas.microsoft.com/office/drawing/2014/main" val="1791264605"/>
                    </a:ext>
                  </a:extLst>
                </a:gridCol>
              </a:tblGrid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86304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565223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95255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6121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59326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10026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59104"/>
                  </a:ext>
                </a:extLst>
              </a:tr>
              <a:tr h="5707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4026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99653" y="1374133"/>
            <a:ext cx="1209675" cy="575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68817"/>
              </p:ext>
            </p:extLst>
          </p:nvPr>
        </p:nvGraphicFramePr>
        <p:xfrm>
          <a:off x="8255000" y="1011712"/>
          <a:ext cx="2244726" cy="98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63">
                  <a:extLst>
                    <a:ext uri="{9D8B030D-6E8A-4147-A177-3AD203B41FA5}">
                      <a16:colId xmlns:a16="http://schemas.microsoft.com/office/drawing/2014/main" val="1779021106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921756034"/>
                    </a:ext>
                  </a:extLst>
                </a:gridCol>
              </a:tblGrid>
              <a:tr h="985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9053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255000" y="1011712"/>
            <a:ext cx="2244726" cy="985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7" idx="0"/>
            <a:endCxn id="9" idx="2"/>
          </p:cNvCxnSpPr>
          <p:nvPr/>
        </p:nvCxnSpPr>
        <p:spPr>
          <a:xfrm>
            <a:off x="9377363" y="1011712"/>
            <a:ext cx="0" cy="985309"/>
          </a:xfrm>
          <a:prstGeom prst="line">
            <a:avLst/>
          </a:prstGeom>
          <a:ln w="762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  <p:sp>
        <p:nvSpPr>
          <p:cNvPr id="30" name="자유형 29"/>
          <p:cNvSpPr/>
          <p:nvPr/>
        </p:nvSpPr>
        <p:spPr>
          <a:xfrm>
            <a:off x="4199653" y="1007740"/>
            <a:ext cx="4055322" cy="977900"/>
          </a:xfrm>
          <a:custGeom>
            <a:avLst/>
            <a:gdLst>
              <a:gd name="connsiteX0" fmla="*/ 4042622 w 4055322"/>
              <a:gd name="connsiteY0" fmla="*/ 0 h 977900"/>
              <a:gd name="connsiteX1" fmla="*/ 4055322 w 4055322"/>
              <a:gd name="connsiteY1" fmla="*/ 977900 h 977900"/>
              <a:gd name="connsiteX2" fmla="*/ 1210522 w 4055322"/>
              <a:gd name="connsiteY2" fmla="*/ 933450 h 977900"/>
              <a:gd name="connsiteX3" fmla="*/ 1209675 w 4055322"/>
              <a:gd name="connsiteY3" fmla="*/ 933051 h 977900"/>
              <a:gd name="connsiteX4" fmla="*/ 1209675 w 4055322"/>
              <a:gd name="connsiteY4" fmla="*/ 941709 h 977900"/>
              <a:gd name="connsiteX5" fmla="*/ 0 w 4055322"/>
              <a:gd name="connsiteY5" fmla="*/ 941709 h 977900"/>
              <a:gd name="connsiteX6" fmla="*/ 0 w 4055322"/>
              <a:gd name="connsiteY6" fmla="*/ 366392 h 977900"/>
              <a:gd name="connsiteX7" fmla="*/ 111671 w 4055322"/>
              <a:gd name="connsiteY7" fmla="*/ 366392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5322" h="977900">
                <a:moveTo>
                  <a:pt x="4042622" y="0"/>
                </a:moveTo>
                <a:lnTo>
                  <a:pt x="4055322" y="977900"/>
                </a:lnTo>
                <a:lnTo>
                  <a:pt x="1210522" y="933450"/>
                </a:lnTo>
                <a:lnTo>
                  <a:pt x="1209675" y="933051"/>
                </a:lnTo>
                <a:lnTo>
                  <a:pt x="1209675" y="941709"/>
                </a:lnTo>
                <a:lnTo>
                  <a:pt x="0" y="941709"/>
                </a:lnTo>
                <a:lnTo>
                  <a:pt x="0" y="366392"/>
                </a:lnTo>
                <a:lnTo>
                  <a:pt x="111671" y="366392"/>
                </a:lnTo>
                <a:close/>
              </a:path>
            </a:pathLst>
          </a:custGeom>
          <a:solidFill>
            <a:schemeClr val="accent4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7378700" y="1567814"/>
            <a:ext cx="0" cy="20174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538221" y="931307"/>
            <a:ext cx="4486275" cy="3440668"/>
            <a:chOff x="2581275" y="1800226"/>
            <a:chExt cx="5534025" cy="4124324"/>
          </a:xfrm>
        </p:grpSpPr>
        <p:cxnSp>
          <p:nvCxnSpPr>
            <p:cNvPr id="34" name="직선 화살표 연결선 33"/>
            <p:cNvCxnSpPr/>
            <p:nvPr/>
          </p:nvCxnSpPr>
          <p:spPr>
            <a:xfrm flipV="1">
              <a:off x="2581275" y="4981576"/>
              <a:ext cx="55340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752850" y="1800226"/>
              <a:ext cx="0" cy="4124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81358" y="3679677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62458" y="3679677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x</a:t>
            </a:r>
            <a:r>
              <a:rPr lang="en-US" altLang="ko-KR" b="1" dirty="0" err="1" smtClean="0"/>
              <a:t>+dx</a:t>
            </a:r>
            <a:endParaRPr lang="ko-KR" altLang="en-US" b="1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909946" y="2651641"/>
            <a:ext cx="0" cy="9336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487982" y="2651641"/>
            <a:ext cx="14219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487982" y="1567814"/>
            <a:ext cx="289071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>
            <a:off x="3538221" y="1409700"/>
            <a:ext cx="4533901" cy="1659337"/>
          </a:xfrm>
          <a:custGeom>
            <a:avLst/>
            <a:gdLst>
              <a:gd name="connsiteX0" fmla="*/ 0 w 6505575"/>
              <a:gd name="connsiteY0" fmla="*/ 2876550 h 2876550"/>
              <a:gd name="connsiteX1" fmla="*/ 2209800 w 6505575"/>
              <a:gd name="connsiteY1" fmla="*/ 2124075 h 2876550"/>
              <a:gd name="connsiteX2" fmla="*/ 3619500 w 6505575"/>
              <a:gd name="connsiteY2" fmla="*/ 723900 h 2876550"/>
              <a:gd name="connsiteX3" fmla="*/ 6505575 w 6505575"/>
              <a:gd name="connsiteY3" fmla="*/ 0 h 2876550"/>
              <a:gd name="connsiteX4" fmla="*/ 6505575 w 6505575"/>
              <a:gd name="connsiteY4" fmla="*/ 0 h 2876550"/>
              <a:gd name="connsiteX0" fmla="*/ 0 w 6505575"/>
              <a:gd name="connsiteY0" fmla="*/ 2876550 h 2876550"/>
              <a:gd name="connsiteX1" fmla="*/ 2209800 w 6505575"/>
              <a:gd name="connsiteY1" fmla="*/ 2124075 h 2876550"/>
              <a:gd name="connsiteX2" fmla="*/ 4138853 w 6505575"/>
              <a:gd name="connsiteY2" fmla="*/ 789949 h 2876550"/>
              <a:gd name="connsiteX3" fmla="*/ 6505575 w 6505575"/>
              <a:gd name="connsiteY3" fmla="*/ 0 h 2876550"/>
              <a:gd name="connsiteX4" fmla="*/ 6505575 w 6505575"/>
              <a:gd name="connsiteY4" fmla="*/ 0 h 2876550"/>
              <a:gd name="connsiteX0" fmla="*/ 0 w 6505575"/>
              <a:gd name="connsiteY0" fmla="*/ 2876550 h 2876550"/>
              <a:gd name="connsiteX1" fmla="*/ 2865824 w 6505575"/>
              <a:gd name="connsiteY1" fmla="*/ 2503853 h 2876550"/>
              <a:gd name="connsiteX2" fmla="*/ 4138853 w 6505575"/>
              <a:gd name="connsiteY2" fmla="*/ 789949 h 2876550"/>
              <a:gd name="connsiteX3" fmla="*/ 6505575 w 6505575"/>
              <a:gd name="connsiteY3" fmla="*/ 0 h 2876550"/>
              <a:gd name="connsiteX4" fmla="*/ 6505575 w 6505575"/>
              <a:gd name="connsiteY4" fmla="*/ 0 h 2876550"/>
              <a:gd name="connsiteX0" fmla="*/ 0 w 6505575"/>
              <a:gd name="connsiteY0" fmla="*/ 2876550 h 2876550"/>
              <a:gd name="connsiteX1" fmla="*/ 2865824 w 6505575"/>
              <a:gd name="connsiteY1" fmla="*/ 2503853 h 2876550"/>
              <a:gd name="connsiteX2" fmla="*/ 4507866 w 6505575"/>
              <a:gd name="connsiteY2" fmla="*/ 839486 h 2876550"/>
              <a:gd name="connsiteX3" fmla="*/ 6505575 w 6505575"/>
              <a:gd name="connsiteY3" fmla="*/ 0 h 2876550"/>
              <a:gd name="connsiteX4" fmla="*/ 6505575 w 6505575"/>
              <a:gd name="connsiteY4" fmla="*/ 0 h 2876550"/>
              <a:gd name="connsiteX0" fmla="*/ 0 w 6505575"/>
              <a:gd name="connsiteY0" fmla="*/ 2876550 h 2876550"/>
              <a:gd name="connsiteX1" fmla="*/ 2865824 w 6505575"/>
              <a:gd name="connsiteY1" fmla="*/ 2503853 h 2876550"/>
              <a:gd name="connsiteX2" fmla="*/ 4343860 w 6505575"/>
              <a:gd name="connsiteY2" fmla="*/ 1136703 h 2876550"/>
              <a:gd name="connsiteX3" fmla="*/ 6505575 w 6505575"/>
              <a:gd name="connsiteY3" fmla="*/ 0 h 2876550"/>
              <a:gd name="connsiteX4" fmla="*/ 6505575 w 6505575"/>
              <a:gd name="connsiteY4" fmla="*/ 0 h 2876550"/>
              <a:gd name="connsiteX0" fmla="*/ 0 w 6505575"/>
              <a:gd name="connsiteY0" fmla="*/ 2876550 h 2876550"/>
              <a:gd name="connsiteX1" fmla="*/ 2865824 w 6505575"/>
              <a:gd name="connsiteY1" fmla="*/ 2503853 h 2876550"/>
              <a:gd name="connsiteX2" fmla="*/ 4343860 w 6505575"/>
              <a:gd name="connsiteY2" fmla="*/ 1136703 h 2876550"/>
              <a:gd name="connsiteX3" fmla="*/ 5316530 w 6505575"/>
              <a:gd name="connsiteY3" fmla="*/ 346754 h 2876550"/>
              <a:gd name="connsiteX4" fmla="*/ 6505575 w 6505575"/>
              <a:gd name="connsiteY4" fmla="*/ 0 h 2876550"/>
              <a:gd name="connsiteX5" fmla="*/ 6505575 w 6505575"/>
              <a:gd name="connsiteY5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5575" h="2876550">
                <a:moveTo>
                  <a:pt x="0" y="2876550"/>
                </a:moveTo>
                <a:cubicBezTo>
                  <a:pt x="803275" y="2679700"/>
                  <a:pt x="2141847" y="2793827"/>
                  <a:pt x="2865824" y="2503853"/>
                </a:cubicBezTo>
                <a:cubicBezTo>
                  <a:pt x="3589801" y="2213879"/>
                  <a:pt x="3935409" y="1496220"/>
                  <a:pt x="4343860" y="1136703"/>
                </a:cubicBezTo>
                <a:cubicBezTo>
                  <a:pt x="4752311" y="777186"/>
                  <a:pt x="4956244" y="536204"/>
                  <a:pt x="5316530" y="346754"/>
                </a:cubicBezTo>
                <a:cubicBezTo>
                  <a:pt x="5676816" y="157304"/>
                  <a:pt x="6307401" y="57792"/>
                  <a:pt x="6505575" y="0"/>
                </a:cubicBezTo>
                <a:lnTo>
                  <a:pt x="650557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63144" y="2457706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(x)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63926" y="1361795"/>
            <a:ext cx="12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f(</a:t>
            </a:r>
            <a:r>
              <a:rPr lang="en-US" altLang="ko-KR" b="1" dirty="0" err="1" smtClean="0"/>
              <a:t>x+dx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6" name="자유형 65"/>
          <p:cNvSpPr/>
          <p:nvPr/>
        </p:nvSpPr>
        <p:spPr>
          <a:xfrm>
            <a:off x="5917883" y="1565275"/>
            <a:ext cx="1446213" cy="1096962"/>
          </a:xfrm>
          <a:custGeom>
            <a:avLst/>
            <a:gdLst>
              <a:gd name="connsiteX0" fmla="*/ 0 w 1460500"/>
              <a:gd name="connsiteY0" fmla="*/ 1092200 h 1092200"/>
              <a:gd name="connsiteX1" fmla="*/ 1460500 w 1460500"/>
              <a:gd name="connsiteY1" fmla="*/ 0 h 1092200"/>
              <a:gd name="connsiteX2" fmla="*/ 1460500 w 1460500"/>
              <a:gd name="connsiteY2" fmla="*/ 0 h 1092200"/>
              <a:gd name="connsiteX3" fmla="*/ 1460500 w 1460500"/>
              <a:gd name="connsiteY3" fmla="*/ 0 h 1092200"/>
              <a:gd name="connsiteX0" fmla="*/ 0 w 1460500"/>
              <a:gd name="connsiteY0" fmla="*/ 1092200 h 1092200"/>
              <a:gd name="connsiteX1" fmla="*/ 1054100 w 1460500"/>
              <a:gd name="connsiteY1" fmla="*/ 222250 h 1092200"/>
              <a:gd name="connsiteX2" fmla="*/ 1460500 w 1460500"/>
              <a:gd name="connsiteY2" fmla="*/ 0 h 1092200"/>
              <a:gd name="connsiteX3" fmla="*/ 1460500 w 1460500"/>
              <a:gd name="connsiteY3" fmla="*/ 0 h 1092200"/>
              <a:gd name="connsiteX4" fmla="*/ 1460500 w 1460500"/>
              <a:gd name="connsiteY4" fmla="*/ 0 h 1092200"/>
              <a:gd name="connsiteX0" fmla="*/ 0 w 1460500"/>
              <a:gd name="connsiteY0" fmla="*/ 1092200 h 1092200"/>
              <a:gd name="connsiteX1" fmla="*/ 603250 w 1460500"/>
              <a:gd name="connsiteY1" fmla="*/ 546100 h 1092200"/>
              <a:gd name="connsiteX2" fmla="*/ 1054100 w 1460500"/>
              <a:gd name="connsiteY2" fmla="*/ 222250 h 1092200"/>
              <a:gd name="connsiteX3" fmla="*/ 1460500 w 1460500"/>
              <a:gd name="connsiteY3" fmla="*/ 0 h 1092200"/>
              <a:gd name="connsiteX4" fmla="*/ 1460500 w 1460500"/>
              <a:gd name="connsiteY4" fmla="*/ 0 h 1092200"/>
              <a:gd name="connsiteX5" fmla="*/ 1460500 w 1460500"/>
              <a:gd name="connsiteY5" fmla="*/ 0 h 1092200"/>
              <a:gd name="connsiteX0" fmla="*/ 0 w 1460500"/>
              <a:gd name="connsiteY0" fmla="*/ 1092200 h 1092200"/>
              <a:gd name="connsiteX1" fmla="*/ 241300 w 1460500"/>
              <a:gd name="connsiteY1" fmla="*/ 901700 h 1092200"/>
              <a:gd name="connsiteX2" fmla="*/ 603250 w 1460500"/>
              <a:gd name="connsiteY2" fmla="*/ 546100 h 1092200"/>
              <a:gd name="connsiteX3" fmla="*/ 1054100 w 1460500"/>
              <a:gd name="connsiteY3" fmla="*/ 222250 h 1092200"/>
              <a:gd name="connsiteX4" fmla="*/ 1460500 w 1460500"/>
              <a:gd name="connsiteY4" fmla="*/ 0 h 1092200"/>
              <a:gd name="connsiteX5" fmla="*/ 1460500 w 1460500"/>
              <a:gd name="connsiteY5" fmla="*/ 0 h 1092200"/>
              <a:gd name="connsiteX6" fmla="*/ 1460500 w 1460500"/>
              <a:gd name="connsiteY6" fmla="*/ 0 h 1092200"/>
              <a:gd name="connsiteX0" fmla="*/ 0 w 1460500"/>
              <a:gd name="connsiteY0" fmla="*/ 1092200 h 1092200"/>
              <a:gd name="connsiteX1" fmla="*/ 241300 w 1460500"/>
              <a:gd name="connsiteY1" fmla="*/ 901700 h 1092200"/>
              <a:gd name="connsiteX2" fmla="*/ 603250 w 1460500"/>
              <a:gd name="connsiteY2" fmla="*/ 546100 h 1092200"/>
              <a:gd name="connsiteX3" fmla="*/ 1136650 w 1460500"/>
              <a:gd name="connsiteY3" fmla="*/ 158750 h 1092200"/>
              <a:gd name="connsiteX4" fmla="*/ 1460500 w 1460500"/>
              <a:gd name="connsiteY4" fmla="*/ 0 h 1092200"/>
              <a:gd name="connsiteX5" fmla="*/ 1460500 w 1460500"/>
              <a:gd name="connsiteY5" fmla="*/ 0 h 1092200"/>
              <a:gd name="connsiteX6" fmla="*/ 1460500 w 1460500"/>
              <a:gd name="connsiteY6" fmla="*/ 0 h 1092200"/>
              <a:gd name="connsiteX0" fmla="*/ 0 w 1460500"/>
              <a:gd name="connsiteY0" fmla="*/ 1092200 h 1092200"/>
              <a:gd name="connsiteX1" fmla="*/ 241300 w 1460500"/>
              <a:gd name="connsiteY1" fmla="*/ 901700 h 1092200"/>
              <a:gd name="connsiteX2" fmla="*/ 603250 w 1460500"/>
              <a:gd name="connsiteY2" fmla="*/ 546100 h 1092200"/>
              <a:gd name="connsiteX3" fmla="*/ 819150 w 1460500"/>
              <a:gd name="connsiteY3" fmla="*/ 412750 h 1092200"/>
              <a:gd name="connsiteX4" fmla="*/ 1136650 w 1460500"/>
              <a:gd name="connsiteY4" fmla="*/ 158750 h 1092200"/>
              <a:gd name="connsiteX5" fmla="*/ 1460500 w 1460500"/>
              <a:gd name="connsiteY5" fmla="*/ 0 h 1092200"/>
              <a:gd name="connsiteX6" fmla="*/ 1460500 w 1460500"/>
              <a:gd name="connsiteY6" fmla="*/ 0 h 1092200"/>
              <a:gd name="connsiteX7" fmla="*/ 1460500 w 1460500"/>
              <a:gd name="connsiteY7" fmla="*/ 0 h 1092200"/>
              <a:gd name="connsiteX0" fmla="*/ 0 w 1460500"/>
              <a:gd name="connsiteY0" fmla="*/ 1092200 h 1092200"/>
              <a:gd name="connsiteX1" fmla="*/ 241300 w 1460500"/>
              <a:gd name="connsiteY1" fmla="*/ 901700 h 1092200"/>
              <a:gd name="connsiteX2" fmla="*/ 603250 w 1460500"/>
              <a:gd name="connsiteY2" fmla="*/ 546100 h 1092200"/>
              <a:gd name="connsiteX3" fmla="*/ 819150 w 1460500"/>
              <a:gd name="connsiteY3" fmla="*/ 406400 h 1092200"/>
              <a:gd name="connsiteX4" fmla="*/ 1136650 w 1460500"/>
              <a:gd name="connsiteY4" fmla="*/ 158750 h 1092200"/>
              <a:gd name="connsiteX5" fmla="*/ 1460500 w 1460500"/>
              <a:gd name="connsiteY5" fmla="*/ 0 h 1092200"/>
              <a:gd name="connsiteX6" fmla="*/ 1460500 w 1460500"/>
              <a:gd name="connsiteY6" fmla="*/ 0 h 1092200"/>
              <a:gd name="connsiteX7" fmla="*/ 1460500 w 1460500"/>
              <a:gd name="connsiteY7" fmla="*/ 0 h 1092200"/>
              <a:gd name="connsiteX0" fmla="*/ 0 w 1460500"/>
              <a:gd name="connsiteY0" fmla="*/ 1092200 h 1092200"/>
              <a:gd name="connsiteX1" fmla="*/ 241300 w 1460500"/>
              <a:gd name="connsiteY1" fmla="*/ 901700 h 1092200"/>
              <a:gd name="connsiteX2" fmla="*/ 596900 w 1460500"/>
              <a:gd name="connsiteY2" fmla="*/ 571500 h 1092200"/>
              <a:gd name="connsiteX3" fmla="*/ 819150 w 1460500"/>
              <a:gd name="connsiteY3" fmla="*/ 406400 h 1092200"/>
              <a:gd name="connsiteX4" fmla="*/ 1136650 w 1460500"/>
              <a:gd name="connsiteY4" fmla="*/ 158750 h 1092200"/>
              <a:gd name="connsiteX5" fmla="*/ 1460500 w 1460500"/>
              <a:gd name="connsiteY5" fmla="*/ 0 h 1092200"/>
              <a:gd name="connsiteX6" fmla="*/ 1460500 w 1460500"/>
              <a:gd name="connsiteY6" fmla="*/ 0 h 1092200"/>
              <a:gd name="connsiteX7" fmla="*/ 1460500 w 1460500"/>
              <a:gd name="connsiteY7" fmla="*/ 0 h 1092200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582613 w 1446213"/>
              <a:gd name="connsiteY2" fmla="*/ 571500 h 1096962"/>
              <a:gd name="connsiteX3" fmla="*/ 804863 w 1446213"/>
              <a:gd name="connsiteY3" fmla="*/ 406400 h 1096962"/>
              <a:gd name="connsiteX4" fmla="*/ 1122363 w 1446213"/>
              <a:gd name="connsiteY4" fmla="*/ 158750 h 1096962"/>
              <a:gd name="connsiteX5" fmla="*/ 1446213 w 1446213"/>
              <a:gd name="connsiteY5" fmla="*/ 0 h 1096962"/>
              <a:gd name="connsiteX6" fmla="*/ 1446213 w 1446213"/>
              <a:gd name="connsiteY6" fmla="*/ 0 h 1096962"/>
              <a:gd name="connsiteX7" fmla="*/ 1446213 w 1446213"/>
              <a:gd name="connsiteY7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573088 w 1446213"/>
              <a:gd name="connsiteY2" fmla="*/ 571500 h 1096962"/>
              <a:gd name="connsiteX3" fmla="*/ 804863 w 1446213"/>
              <a:gd name="connsiteY3" fmla="*/ 406400 h 1096962"/>
              <a:gd name="connsiteX4" fmla="*/ 1122363 w 1446213"/>
              <a:gd name="connsiteY4" fmla="*/ 158750 h 1096962"/>
              <a:gd name="connsiteX5" fmla="*/ 1446213 w 1446213"/>
              <a:gd name="connsiteY5" fmla="*/ 0 h 1096962"/>
              <a:gd name="connsiteX6" fmla="*/ 1446213 w 1446213"/>
              <a:gd name="connsiteY6" fmla="*/ 0 h 1096962"/>
              <a:gd name="connsiteX7" fmla="*/ 1446213 w 1446213"/>
              <a:gd name="connsiteY7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573088 w 1446213"/>
              <a:gd name="connsiteY2" fmla="*/ 571500 h 1096962"/>
              <a:gd name="connsiteX3" fmla="*/ 800100 w 1446213"/>
              <a:gd name="connsiteY3" fmla="*/ 389731 h 1096962"/>
              <a:gd name="connsiteX4" fmla="*/ 1122363 w 1446213"/>
              <a:gd name="connsiteY4" fmla="*/ 158750 h 1096962"/>
              <a:gd name="connsiteX5" fmla="*/ 1446213 w 1446213"/>
              <a:gd name="connsiteY5" fmla="*/ 0 h 1096962"/>
              <a:gd name="connsiteX6" fmla="*/ 1446213 w 1446213"/>
              <a:gd name="connsiteY6" fmla="*/ 0 h 1096962"/>
              <a:gd name="connsiteX7" fmla="*/ 1446213 w 1446213"/>
              <a:gd name="connsiteY7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573088 w 1446213"/>
              <a:gd name="connsiteY2" fmla="*/ 571500 h 1096962"/>
              <a:gd name="connsiteX3" fmla="*/ 800100 w 1446213"/>
              <a:gd name="connsiteY3" fmla="*/ 389731 h 1096962"/>
              <a:gd name="connsiteX4" fmla="*/ 1122363 w 1446213"/>
              <a:gd name="connsiteY4" fmla="*/ 158750 h 1096962"/>
              <a:gd name="connsiteX5" fmla="*/ 1239838 w 1446213"/>
              <a:gd name="connsiteY5" fmla="*/ 89694 h 1096962"/>
              <a:gd name="connsiteX6" fmla="*/ 1446213 w 1446213"/>
              <a:gd name="connsiteY6" fmla="*/ 0 h 1096962"/>
              <a:gd name="connsiteX7" fmla="*/ 1446213 w 1446213"/>
              <a:gd name="connsiteY7" fmla="*/ 0 h 1096962"/>
              <a:gd name="connsiteX8" fmla="*/ 1446213 w 1446213"/>
              <a:gd name="connsiteY8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573088 w 1446213"/>
              <a:gd name="connsiteY2" fmla="*/ 571500 h 1096962"/>
              <a:gd name="connsiteX3" fmla="*/ 800100 w 1446213"/>
              <a:gd name="connsiteY3" fmla="*/ 389731 h 1096962"/>
              <a:gd name="connsiteX4" fmla="*/ 1122363 w 1446213"/>
              <a:gd name="connsiteY4" fmla="*/ 158750 h 1096962"/>
              <a:gd name="connsiteX5" fmla="*/ 1239838 w 1446213"/>
              <a:gd name="connsiteY5" fmla="*/ 89694 h 1096962"/>
              <a:gd name="connsiteX6" fmla="*/ 1446213 w 1446213"/>
              <a:gd name="connsiteY6" fmla="*/ 0 h 1096962"/>
              <a:gd name="connsiteX7" fmla="*/ 1446213 w 1446213"/>
              <a:gd name="connsiteY7" fmla="*/ 0 h 1096962"/>
              <a:gd name="connsiteX8" fmla="*/ 1446213 w 1446213"/>
              <a:gd name="connsiteY8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480219 w 1446213"/>
              <a:gd name="connsiteY2" fmla="*/ 651669 h 1096962"/>
              <a:gd name="connsiteX3" fmla="*/ 573088 w 1446213"/>
              <a:gd name="connsiteY3" fmla="*/ 571500 h 1096962"/>
              <a:gd name="connsiteX4" fmla="*/ 800100 w 1446213"/>
              <a:gd name="connsiteY4" fmla="*/ 389731 h 1096962"/>
              <a:gd name="connsiteX5" fmla="*/ 1122363 w 1446213"/>
              <a:gd name="connsiteY5" fmla="*/ 158750 h 1096962"/>
              <a:gd name="connsiteX6" fmla="*/ 1239838 w 1446213"/>
              <a:gd name="connsiteY6" fmla="*/ 89694 h 1096962"/>
              <a:gd name="connsiteX7" fmla="*/ 1446213 w 1446213"/>
              <a:gd name="connsiteY7" fmla="*/ 0 h 1096962"/>
              <a:gd name="connsiteX8" fmla="*/ 1446213 w 1446213"/>
              <a:gd name="connsiteY8" fmla="*/ 0 h 1096962"/>
              <a:gd name="connsiteX9" fmla="*/ 1446213 w 1446213"/>
              <a:gd name="connsiteY9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480219 w 1446213"/>
              <a:gd name="connsiteY2" fmla="*/ 651669 h 1096962"/>
              <a:gd name="connsiteX3" fmla="*/ 570707 w 1446213"/>
              <a:gd name="connsiteY3" fmla="*/ 561975 h 1096962"/>
              <a:gd name="connsiteX4" fmla="*/ 800100 w 1446213"/>
              <a:gd name="connsiteY4" fmla="*/ 389731 h 1096962"/>
              <a:gd name="connsiteX5" fmla="*/ 1122363 w 1446213"/>
              <a:gd name="connsiteY5" fmla="*/ 158750 h 1096962"/>
              <a:gd name="connsiteX6" fmla="*/ 1239838 w 1446213"/>
              <a:gd name="connsiteY6" fmla="*/ 89694 h 1096962"/>
              <a:gd name="connsiteX7" fmla="*/ 1446213 w 1446213"/>
              <a:gd name="connsiteY7" fmla="*/ 0 h 1096962"/>
              <a:gd name="connsiteX8" fmla="*/ 1446213 w 1446213"/>
              <a:gd name="connsiteY8" fmla="*/ 0 h 1096962"/>
              <a:gd name="connsiteX9" fmla="*/ 1446213 w 1446213"/>
              <a:gd name="connsiteY9" fmla="*/ 0 h 1096962"/>
              <a:gd name="connsiteX0" fmla="*/ 0 w 1446213"/>
              <a:gd name="connsiteY0" fmla="*/ 1096962 h 1096962"/>
              <a:gd name="connsiteX1" fmla="*/ 227013 w 1446213"/>
              <a:gd name="connsiteY1" fmla="*/ 901700 h 1096962"/>
              <a:gd name="connsiteX2" fmla="*/ 480219 w 1446213"/>
              <a:gd name="connsiteY2" fmla="*/ 651669 h 1096962"/>
              <a:gd name="connsiteX3" fmla="*/ 570707 w 1446213"/>
              <a:gd name="connsiteY3" fmla="*/ 561975 h 1096962"/>
              <a:gd name="connsiteX4" fmla="*/ 800100 w 1446213"/>
              <a:gd name="connsiteY4" fmla="*/ 389731 h 1096962"/>
              <a:gd name="connsiteX5" fmla="*/ 989807 w 1446213"/>
              <a:gd name="connsiteY5" fmla="*/ 246856 h 1096962"/>
              <a:gd name="connsiteX6" fmla="*/ 1122363 w 1446213"/>
              <a:gd name="connsiteY6" fmla="*/ 158750 h 1096962"/>
              <a:gd name="connsiteX7" fmla="*/ 1239838 w 1446213"/>
              <a:gd name="connsiteY7" fmla="*/ 89694 h 1096962"/>
              <a:gd name="connsiteX8" fmla="*/ 1446213 w 1446213"/>
              <a:gd name="connsiteY8" fmla="*/ 0 h 1096962"/>
              <a:gd name="connsiteX9" fmla="*/ 1446213 w 1446213"/>
              <a:gd name="connsiteY9" fmla="*/ 0 h 1096962"/>
              <a:gd name="connsiteX10" fmla="*/ 1446213 w 1446213"/>
              <a:gd name="connsiteY10" fmla="*/ 0 h 109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6213" h="1096962">
                <a:moveTo>
                  <a:pt x="0" y="1096962"/>
                </a:moveTo>
                <a:cubicBezTo>
                  <a:pt x="37042" y="1060979"/>
                  <a:pt x="126471" y="992717"/>
                  <a:pt x="227013" y="901700"/>
                </a:cubicBezTo>
                <a:cubicBezTo>
                  <a:pt x="306256" y="828675"/>
                  <a:pt x="422540" y="706702"/>
                  <a:pt x="480219" y="651669"/>
                </a:cubicBezTo>
                <a:cubicBezTo>
                  <a:pt x="537898" y="596636"/>
                  <a:pt x="516600" y="606822"/>
                  <a:pt x="570707" y="561975"/>
                </a:cubicBezTo>
                <a:cubicBezTo>
                  <a:pt x="624814" y="517128"/>
                  <a:pt x="729853" y="442251"/>
                  <a:pt x="800100" y="389731"/>
                </a:cubicBezTo>
                <a:cubicBezTo>
                  <a:pt x="870347" y="337211"/>
                  <a:pt x="936097" y="285353"/>
                  <a:pt x="989807" y="246856"/>
                </a:cubicBezTo>
                <a:cubicBezTo>
                  <a:pt x="1043518" y="208359"/>
                  <a:pt x="1081088" y="184944"/>
                  <a:pt x="1122363" y="158750"/>
                </a:cubicBezTo>
                <a:cubicBezTo>
                  <a:pt x="1160728" y="138113"/>
                  <a:pt x="1201473" y="110331"/>
                  <a:pt x="1239838" y="89694"/>
                </a:cubicBezTo>
                <a:cubicBezTo>
                  <a:pt x="1308630" y="55034"/>
                  <a:pt x="1377421" y="29898"/>
                  <a:pt x="1446213" y="0"/>
                </a:cubicBezTo>
                <a:lnTo>
                  <a:pt x="1446213" y="0"/>
                </a:lnTo>
                <a:lnTo>
                  <a:pt x="1446213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10292" y="4913665"/>
                <a:ext cx="5646097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292" y="4913665"/>
                <a:ext cx="564609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자유형 73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50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4814" y="3868826"/>
                <a:ext cx="3442908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4" y="3868826"/>
                <a:ext cx="344290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4814" y="4713398"/>
                <a:ext cx="3442908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4" y="4713398"/>
                <a:ext cx="3442908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4814" y="5605290"/>
                <a:ext cx="3957258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4" y="5605290"/>
                <a:ext cx="395725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6440768" y="4137585"/>
            <a:ext cx="1568611" cy="8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740218" y="5890116"/>
            <a:ext cx="1083508" cy="2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4689" y="3726621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x=1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4548" y="548784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x=1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478029" y="648031"/>
            <a:ext cx="2690813" cy="2597197"/>
            <a:chOff x="2581275" y="1536534"/>
            <a:chExt cx="5534025" cy="4388018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2581275" y="4981576"/>
              <a:ext cx="55340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3752846" y="1536534"/>
              <a:ext cx="4" cy="4388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자유형 8"/>
          <p:cNvSpPr/>
          <p:nvPr/>
        </p:nvSpPr>
        <p:spPr>
          <a:xfrm>
            <a:off x="4773305" y="686131"/>
            <a:ext cx="2538413" cy="1714500"/>
          </a:xfrm>
          <a:custGeom>
            <a:avLst/>
            <a:gdLst>
              <a:gd name="connsiteX0" fmla="*/ 0 w 3152775"/>
              <a:gd name="connsiteY0" fmla="*/ 1714500 h 1714500"/>
              <a:gd name="connsiteX1" fmla="*/ 871537 w 3152775"/>
              <a:gd name="connsiteY1" fmla="*/ 1095375 h 1714500"/>
              <a:gd name="connsiteX2" fmla="*/ 1676400 w 3152775"/>
              <a:gd name="connsiteY2" fmla="*/ 371475 h 1714500"/>
              <a:gd name="connsiteX3" fmla="*/ 2762250 w 3152775"/>
              <a:gd name="connsiteY3" fmla="*/ 80963 h 1714500"/>
              <a:gd name="connsiteX4" fmla="*/ 3152775 w 3152775"/>
              <a:gd name="connsiteY4" fmla="*/ 0 h 1714500"/>
              <a:gd name="connsiteX0" fmla="*/ 0 w 3152775"/>
              <a:gd name="connsiteY0" fmla="*/ 1714500 h 1714500"/>
              <a:gd name="connsiteX1" fmla="*/ 983924 w 3152775"/>
              <a:gd name="connsiteY1" fmla="*/ 1271587 h 1714500"/>
              <a:gd name="connsiteX2" fmla="*/ 1676400 w 3152775"/>
              <a:gd name="connsiteY2" fmla="*/ 371475 h 1714500"/>
              <a:gd name="connsiteX3" fmla="*/ 2762250 w 3152775"/>
              <a:gd name="connsiteY3" fmla="*/ 80963 h 1714500"/>
              <a:gd name="connsiteX4" fmla="*/ 3152775 w 3152775"/>
              <a:gd name="connsiteY4" fmla="*/ 0 h 1714500"/>
              <a:gd name="connsiteX0" fmla="*/ 0 w 3152775"/>
              <a:gd name="connsiteY0" fmla="*/ 1714500 h 1714500"/>
              <a:gd name="connsiteX1" fmla="*/ 983924 w 3152775"/>
              <a:gd name="connsiteY1" fmla="*/ 1271587 h 1714500"/>
              <a:gd name="connsiteX2" fmla="*/ 1930751 w 3152775"/>
              <a:gd name="connsiteY2" fmla="*/ 481012 h 1714500"/>
              <a:gd name="connsiteX3" fmla="*/ 2762250 w 3152775"/>
              <a:gd name="connsiteY3" fmla="*/ 80963 h 1714500"/>
              <a:gd name="connsiteX4" fmla="*/ 3152775 w 3152775"/>
              <a:gd name="connsiteY4" fmla="*/ 0 h 1714500"/>
              <a:gd name="connsiteX0" fmla="*/ 0 w 3152775"/>
              <a:gd name="connsiteY0" fmla="*/ 1714500 h 1714500"/>
              <a:gd name="connsiteX1" fmla="*/ 1119973 w 3152775"/>
              <a:gd name="connsiteY1" fmla="*/ 1376362 h 1714500"/>
              <a:gd name="connsiteX2" fmla="*/ 1930751 w 3152775"/>
              <a:gd name="connsiteY2" fmla="*/ 481012 h 1714500"/>
              <a:gd name="connsiteX3" fmla="*/ 2762250 w 3152775"/>
              <a:gd name="connsiteY3" fmla="*/ 80963 h 1714500"/>
              <a:gd name="connsiteX4" fmla="*/ 3152775 w 3152775"/>
              <a:gd name="connsiteY4" fmla="*/ 0 h 1714500"/>
              <a:gd name="connsiteX0" fmla="*/ 0 w 3152775"/>
              <a:gd name="connsiteY0" fmla="*/ 1714500 h 1714500"/>
              <a:gd name="connsiteX1" fmla="*/ 1119973 w 3152775"/>
              <a:gd name="connsiteY1" fmla="*/ 1376362 h 1714500"/>
              <a:gd name="connsiteX2" fmla="*/ 1842024 w 3152775"/>
              <a:gd name="connsiteY2" fmla="*/ 633412 h 1714500"/>
              <a:gd name="connsiteX3" fmla="*/ 2762250 w 3152775"/>
              <a:gd name="connsiteY3" fmla="*/ 80963 h 1714500"/>
              <a:gd name="connsiteX4" fmla="*/ 3152775 w 3152775"/>
              <a:gd name="connsiteY4" fmla="*/ 0 h 1714500"/>
              <a:gd name="connsiteX0" fmla="*/ 0 w 3152775"/>
              <a:gd name="connsiteY0" fmla="*/ 1714500 h 1714500"/>
              <a:gd name="connsiteX1" fmla="*/ 1119973 w 3152775"/>
              <a:gd name="connsiteY1" fmla="*/ 1376362 h 1714500"/>
              <a:gd name="connsiteX2" fmla="*/ 1842024 w 3152775"/>
              <a:gd name="connsiteY2" fmla="*/ 633412 h 1714500"/>
              <a:gd name="connsiteX3" fmla="*/ 2312823 w 3152775"/>
              <a:gd name="connsiteY3" fmla="*/ 280988 h 1714500"/>
              <a:gd name="connsiteX4" fmla="*/ 2762250 w 3152775"/>
              <a:gd name="connsiteY4" fmla="*/ 80963 h 1714500"/>
              <a:gd name="connsiteX5" fmla="*/ 3152775 w 3152775"/>
              <a:gd name="connsiteY5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775" h="1714500">
                <a:moveTo>
                  <a:pt x="0" y="1714500"/>
                </a:moveTo>
                <a:cubicBezTo>
                  <a:pt x="296068" y="1516856"/>
                  <a:pt x="812969" y="1556543"/>
                  <a:pt x="1119973" y="1376362"/>
                </a:cubicBezTo>
                <a:cubicBezTo>
                  <a:pt x="1426977" y="1196181"/>
                  <a:pt x="1643216" y="815974"/>
                  <a:pt x="1842024" y="633412"/>
                </a:cubicBezTo>
                <a:cubicBezTo>
                  <a:pt x="2040832" y="450850"/>
                  <a:pt x="2159452" y="373063"/>
                  <a:pt x="2312823" y="280988"/>
                </a:cubicBezTo>
                <a:cubicBezTo>
                  <a:pt x="2466194" y="188913"/>
                  <a:pt x="2622258" y="127794"/>
                  <a:pt x="2762250" y="80963"/>
                </a:cubicBezTo>
                <a:cubicBezTo>
                  <a:pt x="2902242" y="34132"/>
                  <a:pt x="3080544" y="9525"/>
                  <a:pt x="3152775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0"/>
          </p:cNvCxnSpPr>
          <p:nvPr/>
        </p:nvCxnSpPr>
        <p:spPr>
          <a:xfrm>
            <a:off x="5859156" y="1877559"/>
            <a:ext cx="0" cy="809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5"/>
          </p:cNvCxnSpPr>
          <p:nvPr/>
        </p:nvCxnSpPr>
        <p:spPr>
          <a:xfrm>
            <a:off x="6740218" y="890919"/>
            <a:ext cx="0" cy="17766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0"/>
          </p:cNvCxnSpPr>
          <p:nvPr/>
        </p:nvCxnSpPr>
        <p:spPr>
          <a:xfrm flipH="1">
            <a:off x="5047684" y="1877559"/>
            <a:ext cx="8114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5"/>
          </p:cNvCxnSpPr>
          <p:nvPr/>
        </p:nvCxnSpPr>
        <p:spPr>
          <a:xfrm flipH="1">
            <a:off x="5047684" y="890919"/>
            <a:ext cx="169253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8488" y="2699536"/>
            <a:ext cx="7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x-dx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1943" y="2699536"/>
            <a:ext cx="7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</a:t>
            </a:r>
            <a:r>
              <a:rPr lang="en-US" altLang="ko-KR" dirty="0" err="1" smtClean="0"/>
              <a:t>+dx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22739" y="2699789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19396" y="1664476"/>
            <a:ext cx="10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f(x-dx)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66868" y="703692"/>
            <a:ext cx="10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f(</a:t>
            </a:r>
            <a:r>
              <a:rPr lang="en-US" altLang="ko-KR" dirty="0" err="1" smtClean="0"/>
              <a:t>x+dx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69580" y="3983910"/>
                <a:ext cx="344290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80" y="3983910"/>
                <a:ext cx="3442908" cy="282193"/>
              </a:xfrm>
              <a:prstGeom prst="rect">
                <a:avLst/>
              </a:prstGeom>
              <a:blipFill>
                <a:blip r:embed="rId6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969580" y="4819538"/>
                <a:ext cx="344290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80" y="4819538"/>
                <a:ext cx="3442908" cy="282193"/>
              </a:xfrm>
              <a:prstGeom prst="rect">
                <a:avLst/>
              </a:prstGeom>
              <a:blipFill>
                <a:blip r:embed="rId7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854598" y="5593879"/>
                <a:ext cx="344290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98" y="5593879"/>
                <a:ext cx="3442908" cy="5424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/>
          <p:cNvCxnSpPr/>
          <p:nvPr/>
        </p:nvCxnSpPr>
        <p:spPr>
          <a:xfrm flipH="1">
            <a:off x="6263316" y="1306804"/>
            <a:ext cx="1" cy="13499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5859156" y="890919"/>
            <a:ext cx="881062" cy="986640"/>
          </a:xfrm>
          <a:custGeom>
            <a:avLst/>
            <a:gdLst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309563 w 771525"/>
              <a:gd name="connsiteY2" fmla="*/ 400050 h 842962"/>
              <a:gd name="connsiteX3" fmla="*/ 771525 w 771525"/>
              <a:gd name="connsiteY3" fmla="*/ 0 h 842962"/>
              <a:gd name="connsiteX4" fmla="*/ 771525 w 771525"/>
              <a:gd name="connsiteY4" fmla="*/ 0 h 842962"/>
              <a:gd name="connsiteX5" fmla="*/ 771525 w 771525"/>
              <a:gd name="connsiteY5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204349 w 771525"/>
              <a:gd name="connsiteY2" fmla="*/ 577793 h 842962"/>
              <a:gd name="connsiteX3" fmla="*/ 309563 w 771525"/>
              <a:gd name="connsiteY3" fmla="*/ 400050 h 842962"/>
              <a:gd name="connsiteX4" fmla="*/ 771525 w 771525"/>
              <a:gd name="connsiteY4" fmla="*/ 0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204349 w 771525"/>
              <a:gd name="connsiteY2" fmla="*/ 577793 h 842962"/>
              <a:gd name="connsiteX3" fmla="*/ 309563 w 771525"/>
              <a:gd name="connsiteY3" fmla="*/ 400050 h 842962"/>
              <a:gd name="connsiteX4" fmla="*/ 542152 w 771525"/>
              <a:gd name="connsiteY4" fmla="*/ 183103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7" fmla="*/ 771525 w 771525"/>
              <a:gd name="connsiteY7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204349 w 771525"/>
              <a:gd name="connsiteY2" fmla="*/ 577793 h 842962"/>
              <a:gd name="connsiteX3" fmla="*/ 309563 w 771525"/>
              <a:gd name="connsiteY3" fmla="*/ 408188 h 842962"/>
              <a:gd name="connsiteX4" fmla="*/ 542152 w 771525"/>
              <a:gd name="connsiteY4" fmla="*/ 183103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7" fmla="*/ 771525 w 771525"/>
              <a:gd name="connsiteY7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198093 w 771525"/>
              <a:gd name="connsiteY2" fmla="*/ 571690 h 842962"/>
              <a:gd name="connsiteX3" fmla="*/ 309563 w 771525"/>
              <a:gd name="connsiteY3" fmla="*/ 408188 h 842962"/>
              <a:gd name="connsiteX4" fmla="*/ 542152 w 771525"/>
              <a:gd name="connsiteY4" fmla="*/ 183103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7" fmla="*/ 771525 w 771525"/>
              <a:gd name="connsiteY7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198093 w 771525"/>
              <a:gd name="connsiteY2" fmla="*/ 571690 h 842962"/>
              <a:gd name="connsiteX3" fmla="*/ 309563 w 771525"/>
              <a:gd name="connsiteY3" fmla="*/ 408188 h 842962"/>
              <a:gd name="connsiteX4" fmla="*/ 546323 w 771525"/>
              <a:gd name="connsiteY4" fmla="*/ 172931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7" fmla="*/ 771525 w 771525"/>
              <a:gd name="connsiteY7" fmla="*/ 0 h 842962"/>
              <a:gd name="connsiteX0" fmla="*/ 0 w 771525"/>
              <a:gd name="connsiteY0" fmla="*/ 842962 h 842962"/>
              <a:gd name="connsiteX1" fmla="*/ 66675 w 771525"/>
              <a:gd name="connsiteY1" fmla="*/ 757237 h 842962"/>
              <a:gd name="connsiteX2" fmla="*/ 198093 w 771525"/>
              <a:gd name="connsiteY2" fmla="*/ 571690 h 842962"/>
              <a:gd name="connsiteX3" fmla="*/ 322075 w 771525"/>
              <a:gd name="connsiteY3" fmla="*/ 402084 h 842962"/>
              <a:gd name="connsiteX4" fmla="*/ 546323 w 771525"/>
              <a:gd name="connsiteY4" fmla="*/ 172931 h 842962"/>
              <a:gd name="connsiteX5" fmla="*/ 771525 w 771525"/>
              <a:gd name="connsiteY5" fmla="*/ 0 h 842962"/>
              <a:gd name="connsiteX6" fmla="*/ 771525 w 771525"/>
              <a:gd name="connsiteY6" fmla="*/ 0 h 842962"/>
              <a:gd name="connsiteX7" fmla="*/ 771525 w 771525"/>
              <a:gd name="connsiteY7" fmla="*/ 0 h 84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525" h="842962">
                <a:moveTo>
                  <a:pt x="0" y="842962"/>
                </a:moveTo>
                <a:cubicBezTo>
                  <a:pt x="7540" y="837008"/>
                  <a:pt x="33660" y="802449"/>
                  <a:pt x="66675" y="757237"/>
                </a:cubicBezTo>
                <a:cubicBezTo>
                  <a:pt x="99690" y="712025"/>
                  <a:pt x="157612" y="631221"/>
                  <a:pt x="198093" y="571690"/>
                </a:cubicBezTo>
                <a:cubicBezTo>
                  <a:pt x="238574" y="512159"/>
                  <a:pt x="264037" y="468544"/>
                  <a:pt x="322075" y="402084"/>
                </a:cubicBezTo>
                <a:cubicBezTo>
                  <a:pt x="380113" y="335624"/>
                  <a:pt x="469329" y="239606"/>
                  <a:pt x="546323" y="172931"/>
                </a:cubicBezTo>
                <a:cubicBezTo>
                  <a:pt x="623317" y="106256"/>
                  <a:pt x="733991" y="28822"/>
                  <a:pt x="771525" y="0"/>
                </a:cubicBezTo>
                <a:lnTo>
                  <a:pt x="771525" y="0"/>
                </a:lnTo>
                <a:lnTo>
                  <a:pt x="77152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5047682" y="1292099"/>
            <a:ext cx="1215634" cy="55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744814" y="5434951"/>
            <a:ext cx="8470114" cy="86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440768" y="4953005"/>
            <a:ext cx="1568611" cy="8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04689" y="4542041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x=1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68182" y="3823330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 Difference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68182" y="4726707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Backward Difference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68182" y="5581009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Centered</a:t>
            </a:r>
          </a:p>
          <a:p>
            <a:r>
              <a:rPr lang="en-US" altLang="ko-KR" dirty="0" smtClean="0"/>
              <a:t>Difference</a:t>
            </a:r>
            <a:endParaRPr lang="ko-KR" altLang="en-US" dirty="0"/>
          </a:p>
        </p:txBody>
      </p:sp>
      <p:sp>
        <p:nvSpPr>
          <p:cNvPr id="174" name="자유형 173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72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4756" y="581114"/>
                <a:ext cx="1038838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6" y="581114"/>
                <a:ext cx="1038838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04726" y="1467044"/>
                <a:ext cx="574604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26" y="1467044"/>
                <a:ext cx="574604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04726" y="2502024"/>
                <a:ext cx="574604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26" y="2502024"/>
                <a:ext cx="57460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95161" y="3537004"/>
                <a:ext cx="574604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161" y="3537004"/>
                <a:ext cx="5746043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0666" y="4571984"/>
                <a:ext cx="574604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66" y="4571984"/>
                <a:ext cx="5746043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92637" y="5763207"/>
                <a:ext cx="7383925" cy="814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37" y="5763207"/>
                <a:ext cx="7383925" cy="814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40084" y="272448"/>
            <a:ext cx="192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중앙차분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2930" y="3279324"/>
            <a:ext cx="192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전진차분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72213" y="3279324"/>
            <a:ext cx="192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후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진차분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77747" y="5440015"/>
            <a:ext cx="192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2dx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전진차분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170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88229" y="1095272"/>
            <a:ext cx="4445739" cy="3144744"/>
            <a:chOff x="2581275" y="1536534"/>
            <a:chExt cx="5534025" cy="4388018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2581275" y="4981576"/>
              <a:ext cx="55340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 flipV="1">
              <a:off x="3752846" y="1536534"/>
              <a:ext cx="4" cy="4388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19135" y="5049774"/>
                <a:ext cx="7383925" cy="814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35" y="5049774"/>
                <a:ext cx="7383925" cy="814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5084466" y="1522511"/>
            <a:ext cx="2984360" cy="1605730"/>
          </a:xfrm>
          <a:custGeom>
            <a:avLst/>
            <a:gdLst>
              <a:gd name="connsiteX0" fmla="*/ 0 w 2984360"/>
              <a:gd name="connsiteY0" fmla="*/ 1503818 h 1626614"/>
              <a:gd name="connsiteX1" fmla="*/ 552659 w 2984360"/>
              <a:gd name="connsiteY1" fmla="*/ 1503818 h 1626614"/>
              <a:gd name="connsiteX2" fmla="*/ 1416818 w 2984360"/>
              <a:gd name="connsiteY2" fmla="*/ 227677 h 1626614"/>
              <a:gd name="connsiteX3" fmla="*/ 2984360 w 2984360"/>
              <a:gd name="connsiteY3" fmla="*/ 6613 h 1626614"/>
              <a:gd name="connsiteX0" fmla="*/ 0 w 2984360"/>
              <a:gd name="connsiteY0" fmla="*/ 1502042 h 1574119"/>
              <a:gd name="connsiteX1" fmla="*/ 602901 w 2984360"/>
              <a:gd name="connsiteY1" fmla="*/ 1401559 h 1574119"/>
              <a:gd name="connsiteX2" fmla="*/ 1416818 w 2984360"/>
              <a:gd name="connsiteY2" fmla="*/ 225901 h 1574119"/>
              <a:gd name="connsiteX3" fmla="*/ 2984360 w 2984360"/>
              <a:gd name="connsiteY3" fmla="*/ 4837 h 1574119"/>
              <a:gd name="connsiteX0" fmla="*/ 0 w 2984360"/>
              <a:gd name="connsiteY0" fmla="*/ 1502042 h 1617315"/>
              <a:gd name="connsiteX1" fmla="*/ 602901 w 2984360"/>
              <a:gd name="connsiteY1" fmla="*/ 1401559 h 1617315"/>
              <a:gd name="connsiteX2" fmla="*/ 1416818 w 2984360"/>
              <a:gd name="connsiteY2" fmla="*/ 225901 h 1617315"/>
              <a:gd name="connsiteX3" fmla="*/ 2984360 w 2984360"/>
              <a:gd name="connsiteY3" fmla="*/ 4837 h 1617315"/>
              <a:gd name="connsiteX0" fmla="*/ 0 w 2984360"/>
              <a:gd name="connsiteY0" fmla="*/ 1502042 h 1605730"/>
              <a:gd name="connsiteX1" fmla="*/ 602901 w 2984360"/>
              <a:gd name="connsiteY1" fmla="*/ 1401559 h 1605730"/>
              <a:gd name="connsiteX2" fmla="*/ 1416818 w 2984360"/>
              <a:gd name="connsiteY2" fmla="*/ 225901 h 1605730"/>
              <a:gd name="connsiteX3" fmla="*/ 2984360 w 2984360"/>
              <a:gd name="connsiteY3" fmla="*/ 4837 h 160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360" h="1605730">
                <a:moveTo>
                  <a:pt x="0" y="1502042"/>
                </a:moveTo>
                <a:cubicBezTo>
                  <a:pt x="158261" y="1608387"/>
                  <a:pt x="503925" y="1705689"/>
                  <a:pt x="602901" y="1401559"/>
                </a:cubicBezTo>
                <a:cubicBezTo>
                  <a:pt x="701877" y="1097429"/>
                  <a:pt x="1019908" y="458688"/>
                  <a:pt x="1416818" y="225901"/>
                </a:cubicBezTo>
                <a:cubicBezTo>
                  <a:pt x="1813728" y="-6886"/>
                  <a:pt x="2403230" y="-9398"/>
                  <a:pt x="2984360" y="48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275385" y="3096630"/>
            <a:ext cx="0" cy="4675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35980" y="2400300"/>
            <a:ext cx="3266" cy="1172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1526" y="1698171"/>
            <a:ext cx="0" cy="18660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345345" y="1522511"/>
            <a:ext cx="0" cy="20417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4466" y="3640506"/>
            <a:ext cx="58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x-h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0700" y="3640506"/>
            <a:ext cx="58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solidFill>
                  <a:srgbClr val="FF0000"/>
                </a:solidFill>
              </a:rPr>
              <a:t>x+h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94616" y="3640506"/>
            <a:ext cx="643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x+2h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32583" y="3640506"/>
            <a:ext cx="58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413202" y="825500"/>
            <a:ext cx="1260558" cy="267100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084466" y="1095272"/>
            <a:ext cx="2049762" cy="22351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4946650" y="1301750"/>
            <a:ext cx="2774950" cy="16847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/>
          <p:nvPr/>
        </p:nvCxnSpPr>
        <p:spPr>
          <a:xfrm rot="10800000">
            <a:off x="5935980" y="825500"/>
            <a:ext cx="515062" cy="476250"/>
          </a:xfrm>
          <a:prstGeom prst="curvedConnector3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45789" y="717850"/>
            <a:ext cx="86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/>
                </a:solidFill>
              </a:rPr>
              <a:t>진정한 접선</a:t>
            </a:r>
            <a:endParaRPr lang="ko-KR" altLang="en-US" sz="900" b="1" dirty="0">
              <a:solidFill>
                <a:schemeClr val="accent5"/>
              </a:solidFill>
            </a:endParaRPr>
          </a:p>
        </p:txBody>
      </p:sp>
      <p:cxnSp>
        <p:nvCxnSpPr>
          <p:cNvPr id="73" name="구부러진 연결선 72"/>
          <p:cNvCxnSpPr/>
          <p:nvPr/>
        </p:nvCxnSpPr>
        <p:spPr>
          <a:xfrm rot="5400000" flipH="1" flipV="1">
            <a:off x="6908756" y="915706"/>
            <a:ext cx="412072" cy="237291"/>
          </a:xfrm>
          <a:prstGeom prst="curvedConnector3">
            <a:avLst>
              <a:gd name="adj1" fmla="val 11241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3438" y="712898"/>
            <a:ext cx="86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중앙 차분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84" name="구부러진 연결선 83"/>
          <p:cNvCxnSpPr/>
          <p:nvPr/>
        </p:nvCxnSpPr>
        <p:spPr>
          <a:xfrm rot="5400000" flipH="1" flipV="1">
            <a:off x="7571666" y="1143987"/>
            <a:ext cx="265008" cy="206432"/>
          </a:xfrm>
          <a:prstGeom prst="curvedConnector3">
            <a:avLst>
              <a:gd name="adj1" fmla="val 107508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18021" y="1011444"/>
            <a:ext cx="86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6"/>
                </a:solidFill>
              </a:rPr>
              <a:t>전진 차분</a:t>
            </a:r>
            <a:endParaRPr lang="en-US" altLang="ko-KR" sz="900" b="1" dirty="0" smtClean="0">
              <a:solidFill>
                <a:schemeClr val="accent6"/>
              </a:solidFill>
            </a:endParaRPr>
          </a:p>
        </p:txBody>
      </p:sp>
      <p:sp>
        <p:nvSpPr>
          <p:cNvPr id="90" name="자유형 89"/>
          <p:cNvSpPr/>
          <p:nvPr/>
        </p:nvSpPr>
        <p:spPr>
          <a:xfrm>
            <a:off x="0" y="254230"/>
            <a:ext cx="180801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4-1 </a:t>
            </a:r>
            <a:r>
              <a:rPr lang="ko-KR" altLang="en-US" sz="1400" b="1" dirty="0" err="1" smtClean="0"/>
              <a:t>에지검출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24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12442</TotalTime>
  <Words>3877</Words>
  <Application>Microsoft Office PowerPoint</Application>
  <PresentationFormat>와이드스크린</PresentationFormat>
  <Paragraphs>698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217</cp:revision>
  <dcterms:created xsi:type="dcterms:W3CDTF">2023-11-20T05:09:59Z</dcterms:created>
  <dcterms:modified xsi:type="dcterms:W3CDTF">2023-12-03T05:32:54Z</dcterms:modified>
</cp:coreProperties>
</file>