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4"/>
  </p:notesMasterIdLst>
  <p:sldIdLst>
    <p:sldId id="274" r:id="rId2"/>
    <p:sldId id="258" r:id="rId3"/>
    <p:sldId id="283" r:id="rId4"/>
    <p:sldId id="287" r:id="rId5"/>
    <p:sldId id="288" r:id="rId6"/>
    <p:sldId id="285" r:id="rId7"/>
    <p:sldId id="289" r:id="rId8"/>
    <p:sldId id="284" r:id="rId9"/>
    <p:sldId id="290" r:id="rId10"/>
    <p:sldId id="292" r:id="rId11"/>
    <p:sldId id="291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ms00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7" autoAdjust="0"/>
    <p:restoredTop sz="77998" autoAdjust="0"/>
  </p:normalViewPr>
  <p:slideViewPr>
    <p:cSldViewPr snapToGrid="0">
      <p:cViewPr varScale="1">
        <p:scale>
          <a:sx n="90" d="100"/>
          <a:sy n="90" d="100"/>
        </p:scale>
        <p:origin x="1194" y="78"/>
      </p:cViewPr>
      <p:guideLst>
        <p:guide orient="horz" pos="2153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DDD975-1D1B-4306-A12E-FDA78FC8FC5F}" type="datetime1">
              <a:rPr lang="ko-KR" altLang="en-US"/>
              <a:pPr lvl="0">
                <a:defRPr/>
              </a:pPr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E04E2D8-82CD-4CD4-96BD-28A78FDFB25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발표자 김민성입니다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발표 시작하겠습니다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E04E2D8-82CD-4CD4-96BD-28A78FDFB25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aseline="0" dirty="0" smtClean="0"/>
              <a:t>하지만 이렇게 구한 </a:t>
            </a:r>
            <a:r>
              <a:rPr lang="ko-KR" altLang="en-US" baseline="0" dirty="0" err="1" smtClean="0"/>
              <a:t>특징점의</a:t>
            </a:r>
            <a:r>
              <a:rPr lang="ko-KR" altLang="en-US" baseline="0" dirty="0" smtClean="0"/>
              <a:t> 후보들은 정확한 극점이라고 할 수는 없다</a:t>
            </a:r>
            <a:r>
              <a:rPr lang="en-US" altLang="ko-KR" baseline="0" dirty="0" smtClean="0"/>
              <a:t>. </a:t>
            </a:r>
          </a:p>
          <a:p>
            <a:pPr lvl="0">
              <a:defRPr/>
            </a:pPr>
            <a:r>
              <a:rPr lang="ko-KR" altLang="en-US" baseline="0" dirty="0" smtClean="0"/>
              <a:t>왜냐하면 다운샘플링으로 인하여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위의 그림처럼 몇 개의 점들만 나타난 경우에 극점이 아님에도 불구하고 극점으로 선택될 수 있기 때문이다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86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aseline="0" dirty="0" smtClean="0"/>
              <a:t>그렇기 때문에 우리는 진짜 </a:t>
            </a:r>
            <a:r>
              <a:rPr lang="ko-KR" altLang="en-US" baseline="0" dirty="0" err="1" smtClean="0"/>
              <a:t>극대값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극소값의 위치에 접근하기 위해서 테일러 급수 확장을 사용합니다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en-US" altLang="ko-KR" baseline="0" dirty="0" smtClean="0"/>
              <a:t>D(x)</a:t>
            </a:r>
            <a:r>
              <a:rPr lang="ko-KR" altLang="en-US" baseline="0" smtClean="0"/>
              <a:t>는 </a:t>
            </a:r>
            <a:r>
              <a:rPr lang="en-US" altLang="ko-KR" baseline="0" dirty="0" err="1" smtClean="0"/>
              <a:t>Differnce</a:t>
            </a:r>
            <a:r>
              <a:rPr lang="en-US" altLang="ko-KR" baseline="0" dirty="0" smtClean="0"/>
              <a:t> of </a:t>
            </a:r>
            <a:r>
              <a:rPr lang="en-US" altLang="ko-KR" baseline="0" dirty="0" err="1" smtClean="0"/>
              <a:t>gaussian</a:t>
            </a:r>
            <a:r>
              <a:rPr lang="ko-KR" altLang="en-US" baseline="0" smtClean="0"/>
              <a:t>의 함수이며 샘플 포인트에서의 함수 입니다</a:t>
            </a:r>
            <a:r>
              <a:rPr lang="en-US" altLang="ko-KR" baseline="0" dirty="0" smtClean="0"/>
              <a:t>. </a:t>
            </a:r>
          </a:p>
          <a:p>
            <a:pPr lvl="0">
              <a:defRPr/>
            </a:pPr>
            <a:r>
              <a:rPr lang="ko-KR" altLang="en-US" baseline="0" dirty="0" smtClean="0"/>
              <a:t>이 함수를 </a:t>
            </a:r>
            <a:r>
              <a:rPr lang="en-US" altLang="ko-KR" baseline="0" dirty="0" smtClean="0"/>
              <a:t>(1)</a:t>
            </a:r>
            <a:r>
              <a:rPr lang="ko-KR" altLang="en-US" baseline="0" smtClean="0"/>
              <a:t>번 식과 같이 테일러 급수 확장을 통해 이차 다항식으로 근사화를 진행하고 </a:t>
            </a:r>
            <a:endParaRPr lang="en-US" altLang="ko-KR" baseline="0" dirty="0" smtClean="0"/>
          </a:p>
          <a:p>
            <a:pPr lvl="0">
              <a:defRPr/>
            </a:pPr>
            <a:r>
              <a:rPr lang="en-US" altLang="ko-KR" baseline="0" dirty="0" smtClean="0"/>
              <a:t>(2) </a:t>
            </a:r>
            <a:r>
              <a:rPr lang="ko-KR" altLang="en-US" baseline="0" smtClean="0"/>
              <a:t>번 식을 사용하여 도함수가 </a:t>
            </a:r>
            <a:r>
              <a:rPr lang="en-US" altLang="ko-KR" baseline="0" dirty="0" smtClean="0"/>
              <a:t>0</a:t>
            </a:r>
            <a:r>
              <a:rPr lang="ko-KR" altLang="en-US" baseline="0" smtClean="0"/>
              <a:t>이되는 지점을 찾아내어 극점의 위치를 알아낸다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(3)</a:t>
            </a:r>
            <a:r>
              <a:rPr lang="ko-KR" altLang="en-US" baseline="0" smtClean="0"/>
              <a:t>식을 통해서 극점과 인접한 샘플링 지점으로 표준치 근사를 사용해서 값을 수정해줌으로써 특징점을 좀더 안정적으로 검출되게 한다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논문에서는 </a:t>
            </a:r>
            <a:r>
              <a:rPr lang="en-US" altLang="ko-KR" baseline="0" dirty="0" smtClean="0"/>
              <a:t>(3)</a:t>
            </a:r>
            <a:r>
              <a:rPr lang="ko-KR" altLang="en-US" baseline="0" smtClean="0"/>
              <a:t>번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식에서 절대값을 씌운 결과가 </a:t>
            </a:r>
            <a:r>
              <a:rPr lang="en-US" altLang="ko-KR" baseline="0" dirty="0" smtClean="0"/>
              <a:t>0.03</a:t>
            </a:r>
            <a:r>
              <a:rPr lang="ko-KR" altLang="en-US" baseline="0" smtClean="0"/>
              <a:t>이하일 경우 모든 극점을 삭제해주었다고 하였습니다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왜냐면 </a:t>
            </a:r>
            <a:r>
              <a:rPr lang="en-US" altLang="ko-KR" baseline="0" dirty="0" smtClean="0"/>
              <a:t>(3)</a:t>
            </a:r>
            <a:r>
              <a:rPr lang="ko-KR" altLang="en-US" baseline="0" smtClean="0"/>
              <a:t>번식에서 절대값을 씌우게 되면 특징점의 강도또는 대비를 의미하게되는데 이 값이 작다는 의미는 주변환경과 비슷한 픽셀값을 가지는 값이기에 특징점으로 사용하기어려워 삭제를 하는 것입니다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en-US" altLang="ko-KR" baseline="0" dirty="0" smtClean="0"/>
              <a:t>* (2)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D</a:t>
            </a:r>
            <a:r>
              <a:rPr lang="ko-KR" altLang="en-US" baseline="0" smtClean="0"/>
              <a:t>의 이차 미분은 곡률을 나타냄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역행렬을 해주는 것은 모르겠음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79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DOG</a:t>
            </a:r>
            <a:r>
              <a:rPr lang="ko-KR" altLang="en-US" baseline="0" smtClean="0"/>
              <a:t>의 경우 에지를 매우 민감하게 찾아내기 에지에서도 극점을 찾을 수 있기때문에</a:t>
            </a: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err="1" smtClean="0"/>
              <a:t>헤시안</a:t>
            </a:r>
            <a:r>
              <a:rPr lang="ko-KR" altLang="en-US" baseline="0" dirty="0" smtClean="0"/>
              <a:t> 행렬을 사용하여 </a:t>
            </a:r>
            <a:r>
              <a:rPr lang="ko-KR" altLang="en-US" baseline="0" dirty="0" err="1" smtClean="0"/>
              <a:t>고유값들의</a:t>
            </a:r>
            <a:r>
              <a:rPr lang="ko-KR" altLang="en-US" baseline="0" dirty="0" smtClean="0"/>
              <a:t> 비율을 계산하여 코너지점만을 </a:t>
            </a:r>
            <a:r>
              <a:rPr lang="ko-KR" altLang="en-US" baseline="0" dirty="0" err="1" smtClean="0"/>
              <a:t>찾도록함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 내가 지정한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값의 비율보다 크다는 것은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비해서 너무 크기 때문에 한쪽 방향으로 큰거다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38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스케일에 불변한 지역 특징입니다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0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입력 영상을 두배로 확장할 경우 원본에 없던 추가적인 정보를 생성하는</a:t>
            </a:r>
            <a:r>
              <a:rPr lang="ko-KR" altLang="en-US" baseline="0" dirty="0" smtClean="0"/>
              <a:t> 것은 아니지만 </a:t>
            </a: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err="1" smtClean="0"/>
              <a:t>블러링을</a:t>
            </a:r>
            <a:r>
              <a:rPr lang="ko-KR" altLang="en-US" baseline="0" dirty="0" smtClean="0"/>
              <a:t> 통한 높은 공간 주파수 즉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세말한 디테일이 제거되는 것을 어느 정도 완화 시켜줄 수 있음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그리고 처리 과정에서 </a:t>
            </a:r>
            <a:r>
              <a:rPr lang="ko-KR" altLang="en-US" baseline="0" dirty="0" err="1" smtClean="0"/>
              <a:t>더많은</a:t>
            </a:r>
            <a:r>
              <a:rPr lang="ko-KR" altLang="en-US" baseline="0" dirty="0" smtClean="0"/>
              <a:t> 픽셀을 사용하게 함으로써 안정적으로 </a:t>
            </a:r>
            <a:r>
              <a:rPr lang="ko-KR" altLang="en-US" baseline="0" dirty="0" err="1" smtClean="0"/>
              <a:t>특징점을</a:t>
            </a:r>
            <a:r>
              <a:rPr lang="ko-KR" altLang="en-US" baseline="0" dirty="0" smtClean="0"/>
              <a:t> 찾도록 기여할 수 있음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하지만 두배보다 </a:t>
            </a:r>
            <a:r>
              <a:rPr lang="ko-KR" altLang="en-US" baseline="0" dirty="0" err="1" smtClean="0"/>
              <a:t>더큰</a:t>
            </a:r>
            <a:r>
              <a:rPr lang="ko-KR" altLang="en-US" baseline="0" dirty="0" smtClean="0"/>
              <a:t> 확장 비율로는 추가적인 개선 사항이 발견되지 않았다고 논문에서 이야기하였음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smtClean="0"/>
              <a:t>그림 </a:t>
            </a:r>
            <a:r>
              <a:rPr lang="en-US" altLang="ko-KR" baseline="0" dirty="0" smtClean="0"/>
              <a:t>1</a:t>
            </a:r>
            <a:r>
              <a:rPr lang="ko-KR" altLang="en-US" baseline="0" smtClean="0"/>
              <a:t>은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이미지에 적용된 스무딩 정도에 따라 변형된 이미지에서 얼마나 많은 키포인트가 일관되게 감지될 수 있는지를 백분율로 나타낸 것인데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시그마 값이 높아질 수록 반복성이 높아지는 것을 확인할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축에서 나타나는 반복성은 동일한 특징점을 얼마나 일관되게 감지하느냐는 것인데 당연히 높은값일 수록 좋다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시그마 값이 높다는 의미는 더 많은 주변의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픽셀값들을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고려한다는 의미이기에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계산량이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증가할 수밖에 없다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그렇기에 효율을 </a:t>
            </a:r>
            <a:r>
              <a:rPr lang="ko-KR" altLang="en-US" baseline="0" dirty="0" err="1" smtClean="0"/>
              <a:t>따져보았을때</a:t>
            </a:r>
            <a:r>
              <a:rPr lang="ko-KR" altLang="en-US" baseline="0" dirty="0" smtClean="0"/>
              <a:t> 논문에서는 초기의 </a:t>
            </a:r>
            <a:r>
              <a:rPr lang="ko-KR" altLang="en-US" baseline="0" dirty="0" err="1" smtClean="0"/>
              <a:t>시그마값을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1.6</a:t>
            </a:r>
            <a:r>
              <a:rPr lang="ko-KR" altLang="en-US" baseline="0" smtClean="0"/>
              <a:t>으로 설정하고 모든 실험을 진행하였다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그리고 그림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는 옥타브 당 샘플링된 스케일 수에 대해서 그래프 두개로 설명을 함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오른쪽 그래프를 보면 옥타브가 증가할 수록 검출되는 </a:t>
            </a:r>
            <a:r>
              <a:rPr lang="ko-KR" altLang="en-US" baseline="0" dirty="0" err="1" smtClean="0"/>
              <a:t>특징점의</a:t>
            </a:r>
            <a:r>
              <a:rPr lang="ko-KR" altLang="en-US" baseline="0" dirty="0" smtClean="0"/>
              <a:t> 개수가 늘어나는 것을 알 수 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하지만 왼쪽 그래프를 보면 옥타브 당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개의 스케일을 샘플링할때 반복성이 증가하다 점점 감소하는 모습을 확인할 수 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그렇기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옥타브 내의 </a:t>
            </a:r>
            <a:r>
              <a:rPr lang="en-US" altLang="ko-KR" baseline="0" dirty="0" smtClean="0"/>
              <a:t>S+3</a:t>
            </a:r>
            <a:r>
              <a:rPr lang="ko-KR" altLang="en-US" baseline="0" smtClean="0"/>
              <a:t>개로 샘플링을 진행한다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그리고 스케일 </a:t>
            </a:r>
            <a:r>
              <a:rPr lang="ko-KR" altLang="en-US" baseline="0" dirty="0" err="1" smtClean="0"/>
              <a:t>증가시에</a:t>
            </a:r>
            <a:r>
              <a:rPr lang="ko-KR" altLang="en-US" baseline="0" dirty="0" smtClean="0"/>
              <a:t> 시그마 값을 </a:t>
            </a:r>
            <a:r>
              <a:rPr lang="en-US" altLang="ko-KR" baseline="0" dirty="0" smtClean="0"/>
              <a:t>K</a:t>
            </a:r>
            <a:r>
              <a:rPr lang="ko-KR" altLang="en-US" baseline="0" smtClean="0"/>
              <a:t>배하며 증가시키게 되는데 이때 </a:t>
            </a:r>
            <a:r>
              <a:rPr lang="en-US" altLang="ko-KR" baseline="0" dirty="0" smtClean="0"/>
              <a:t>K</a:t>
            </a:r>
            <a:r>
              <a:rPr lang="ko-KR" altLang="en-US" baseline="0" smtClean="0"/>
              <a:t>는 </a:t>
            </a:r>
            <a:r>
              <a:rPr lang="en-US" altLang="ko-KR" baseline="0" dirty="0" smtClean="0"/>
              <a:t>2^1/S</a:t>
            </a:r>
            <a:r>
              <a:rPr lang="ko-KR" altLang="en-US" baseline="0" smtClean="0"/>
              <a:t>가 된다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S</a:t>
            </a:r>
            <a:r>
              <a:rPr lang="ko-KR" altLang="en-US" baseline="0" smtClean="0"/>
              <a:t>는 값이 클수록 시그마 값이 연속이게 되므로 다양한 스케일에서 특징점을 검출할 수 있기에 좋지만 </a:t>
            </a: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err="1" smtClean="0"/>
              <a:t>옥타브내의</a:t>
            </a:r>
            <a:r>
              <a:rPr lang="ko-KR" altLang="en-US" baseline="0" dirty="0" smtClean="0"/>
              <a:t> 이미지 수가 증가하고 </a:t>
            </a:r>
            <a:r>
              <a:rPr lang="ko-KR" altLang="en-US" baseline="0" dirty="0" err="1" smtClean="0"/>
              <a:t>계산량도</a:t>
            </a:r>
            <a:r>
              <a:rPr lang="ko-KR" altLang="en-US" baseline="0" dirty="0" smtClean="0"/>
              <a:t> 늘어나기에 적당한 값을 선택하는 것이 좋다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그리고 이렇게 한 옥타브가 완료되면 다음 옥타브를 </a:t>
            </a:r>
            <a:r>
              <a:rPr lang="ko-KR" altLang="en-US" baseline="0" dirty="0" err="1" smtClean="0"/>
              <a:t>생성해되는데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이떄</a:t>
            </a:r>
            <a:r>
              <a:rPr lang="ko-KR" altLang="en-US" baseline="0" dirty="0" smtClean="0"/>
              <a:t> 이전 옥타브의 </a:t>
            </a:r>
            <a:r>
              <a:rPr lang="ko-KR" altLang="en-US" baseline="0" dirty="0" err="1" smtClean="0"/>
              <a:t>시그값에서</a:t>
            </a:r>
            <a:r>
              <a:rPr lang="ko-KR" altLang="en-US" baseline="0" dirty="0" smtClean="0"/>
              <a:t> 두배가 되는 지점의 이미지를 축소하여 </a:t>
            </a: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다음 옥타브의 첫번째 이미지로 사용한다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endParaRPr lang="en-US" altLang="ko-KR" baseline="0" dirty="0" smtClean="0"/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36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97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열확산</a:t>
            </a:r>
            <a:r>
              <a:rPr lang="ko-KR" altLang="en-US" dirty="0" smtClean="0"/>
              <a:t> 방장식은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시간에 따른 온도의 변화가 확산 계수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주변으로 퍼져 나가는 속도에 비례한다는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열이나 다른 물리적 양의 시간에 따른 공간적 확산을 설명하는 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개념을 이미지 스케일 공간에 접목하게 된다면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스케일 파라미터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변화는 가우시안 블러가 스케일에 따라 어떻게 확산되는지에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비례한다고 생각할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적용한 식을 직접 미분을 통해 확인해 보면 정말 일치하는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 확인할 수 있음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71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스케일 파라미터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변화를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다중 스케일 영상에서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다음 영상에서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kσ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취한 두 영상의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가우시안 함수의 차이를 시그마 증가값 만큼으로 나누어 근사치를 구할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맨 아래와 같은 식이 성립되게 되는데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k-1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모든 스케일에서 일정하기 떄문예 극값의 위치 결정에 영향을 주지 않는다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그렇기에 다중 스케일 영상에서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kσ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 스무딩이 적용된 이웃한 두 영상의 차는 정규화된 라플라시안 값과 거의 동일하다고 볼 수 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en-US" altLang="ko-KR" b="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50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3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다음은 앞서 구해진 </a:t>
            </a:r>
            <a:r>
              <a:rPr lang="en-US" altLang="ko-KR" dirty="0" smtClean="0"/>
              <a:t>DOG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영상을 통해 구해진 극점에서 특징점을 찾는 과정이다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이때 동일한 </a:t>
            </a:r>
            <a:r>
              <a:rPr lang="ko-KR" altLang="en-US" baseline="0" dirty="0" err="1" smtClean="0"/>
              <a:t>옥타브내의</a:t>
            </a:r>
            <a:r>
              <a:rPr lang="ko-KR" altLang="en-US" baseline="0" dirty="0" smtClean="0"/>
              <a:t> 이웃한 </a:t>
            </a:r>
            <a:r>
              <a:rPr lang="en-US" altLang="ko-KR" baseline="0" dirty="0" smtClean="0"/>
              <a:t>DOG </a:t>
            </a:r>
            <a:r>
              <a:rPr lang="ko-KR" altLang="en-US" baseline="0" smtClean="0"/>
              <a:t>영상을 통해서 특징점 후보를 선별하는데</a:t>
            </a:r>
            <a:r>
              <a:rPr lang="en-US" altLang="ko-KR" baseline="0" dirty="0" smtClean="0"/>
              <a:t> </a:t>
            </a:r>
          </a:p>
          <a:p>
            <a:pPr lvl="0">
              <a:defRPr/>
            </a:pPr>
            <a:r>
              <a:rPr lang="ko-KR" altLang="en-US" baseline="0" dirty="0" smtClean="0"/>
              <a:t>체크할 빨간색의 </a:t>
            </a:r>
            <a:r>
              <a:rPr lang="en-US" altLang="ko-KR" baseline="0" dirty="0" smtClean="0"/>
              <a:t>DOG </a:t>
            </a:r>
            <a:r>
              <a:rPr lang="ko-KR" altLang="en-US" baseline="0" smtClean="0"/>
              <a:t>영상의 중심 픽셀 </a:t>
            </a:r>
            <a:r>
              <a:rPr lang="en-US" altLang="ko-KR" baseline="0" dirty="0" smtClean="0"/>
              <a:t>x</a:t>
            </a:r>
            <a:r>
              <a:rPr lang="ko-KR" altLang="en-US" baseline="0" smtClean="0"/>
              <a:t>와 이웃한 </a:t>
            </a:r>
            <a:r>
              <a:rPr lang="en-US" altLang="ko-KR" baseline="0" dirty="0" smtClean="0"/>
              <a:t>8</a:t>
            </a:r>
            <a:r>
              <a:rPr lang="ko-KR" altLang="en-US" baseline="0" smtClean="0"/>
              <a:t>개의 화소와 이웃한 노란색과 주황색 </a:t>
            </a:r>
            <a:r>
              <a:rPr lang="en-US" altLang="ko-KR" baseline="0" dirty="0" smtClean="0"/>
              <a:t>DOG</a:t>
            </a:r>
            <a:r>
              <a:rPr lang="ko-KR" altLang="en-US" baseline="0" smtClean="0"/>
              <a:t>영상에서</a:t>
            </a: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동일한 위치의 각각 </a:t>
            </a:r>
            <a:r>
              <a:rPr lang="en-US" altLang="ko-KR" baseline="0" dirty="0" smtClean="0"/>
              <a:t>9</a:t>
            </a:r>
            <a:r>
              <a:rPr lang="ko-KR" altLang="en-US" baseline="0" smtClean="0"/>
              <a:t>개의 픽셀을 비교하여 총 </a:t>
            </a:r>
            <a:r>
              <a:rPr lang="en-US" altLang="ko-KR" baseline="0" dirty="0" smtClean="0"/>
              <a:t>26</a:t>
            </a:r>
            <a:r>
              <a:rPr lang="ko-KR" altLang="en-US" baseline="0" smtClean="0"/>
              <a:t>개의 이웃픽셀과 중심 픽셀을 비교해서 클 경우 특징점 후보로 선정한다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이렇게 진행을 하면 오른쪽 그림과 같은 영상을 얻을 수 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smtClean="0"/>
              <a:t>그럼 </a:t>
            </a:r>
            <a:endParaRPr lang="en-US" altLang="ko-KR" baseline="0" dirty="0" smtClean="0"/>
          </a:p>
          <a:p>
            <a:pPr lvl="0"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2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8C3E-963A-4D5D-99BB-589C0C02099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" Type="http://schemas.openxmlformats.org/officeDocument/2006/relationships/image" Target="../media/image7.jpeg"/><Relationship Id="rId21" Type="http://schemas.openxmlformats.org/officeDocument/2006/relationships/image" Target="../media/image25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29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31" Type="http://schemas.openxmlformats.org/officeDocument/2006/relationships/image" Target="../media/image35.jp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31.jpeg"/><Relationship Id="rId30" Type="http://schemas.openxmlformats.org/officeDocument/2006/relationships/image" Target="../media/image3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9" Type="http://schemas.openxmlformats.org/officeDocument/2006/relationships/image" Target="../media/image61.jpeg"/><Relationship Id="rId21" Type="http://schemas.openxmlformats.org/officeDocument/2006/relationships/image" Target="../media/image25.jpeg"/><Relationship Id="rId34" Type="http://schemas.openxmlformats.org/officeDocument/2006/relationships/image" Target="../media/image56.jpeg"/><Relationship Id="rId42" Type="http://schemas.openxmlformats.org/officeDocument/2006/relationships/image" Target="../media/image64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jpeg"/><Relationship Id="rId29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32" Type="http://schemas.openxmlformats.org/officeDocument/2006/relationships/image" Target="../media/image54.jpeg"/><Relationship Id="rId37" Type="http://schemas.openxmlformats.org/officeDocument/2006/relationships/image" Target="../media/image59.jpeg"/><Relationship Id="rId40" Type="http://schemas.openxmlformats.org/officeDocument/2006/relationships/image" Target="../media/image62.jpeg"/><Relationship Id="rId45" Type="http://schemas.openxmlformats.org/officeDocument/2006/relationships/image" Target="../media/image67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50.jpeg"/><Relationship Id="rId36" Type="http://schemas.openxmlformats.org/officeDocument/2006/relationships/image" Target="../media/image58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31" Type="http://schemas.openxmlformats.org/officeDocument/2006/relationships/image" Target="../media/image53.jpeg"/><Relationship Id="rId44" Type="http://schemas.openxmlformats.org/officeDocument/2006/relationships/image" Target="../media/image66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49.jpeg"/><Relationship Id="rId30" Type="http://schemas.openxmlformats.org/officeDocument/2006/relationships/image" Target="../media/image52.jpeg"/><Relationship Id="rId35" Type="http://schemas.openxmlformats.org/officeDocument/2006/relationships/image" Target="../media/image57.jpeg"/><Relationship Id="rId43" Type="http://schemas.openxmlformats.org/officeDocument/2006/relationships/image" Target="../media/image65.jpeg"/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jpeg"/><Relationship Id="rId33" Type="http://schemas.openxmlformats.org/officeDocument/2006/relationships/image" Target="../media/image55.jpeg"/><Relationship Id="rId38" Type="http://schemas.openxmlformats.org/officeDocument/2006/relationships/image" Target="../media/image60.jpeg"/><Relationship Id="rId46" Type="http://schemas.openxmlformats.org/officeDocument/2006/relationships/image" Target="../media/image68.jpeg"/><Relationship Id="rId20" Type="http://schemas.openxmlformats.org/officeDocument/2006/relationships/image" Target="../media/image24.jpeg"/><Relationship Id="rId41" Type="http://schemas.openxmlformats.org/officeDocument/2006/relationships/image" Target="../media/image6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53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52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51.jpeg"/><Relationship Id="rId5" Type="http://schemas.openxmlformats.org/officeDocument/2006/relationships/image" Target="../media/image9.jpeg"/><Relationship Id="rId15" Type="http://schemas.openxmlformats.org/officeDocument/2006/relationships/image" Target="../media/image70.jpeg"/><Relationship Id="rId10" Type="http://schemas.openxmlformats.org/officeDocument/2006/relationships/image" Target="../media/image50.jpeg"/><Relationship Id="rId4" Type="http://schemas.openxmlformats.org/officeDocument/2006/relationships/image" Target="../media/image8.jpeg"/><Relationship Id="rId9" Type="http://schemas.openxmlformats.org/officeDocument/2006/relationships/image" Target="../media/image49.jpeg"/><Relationship Id="rId14" Type="http://schemas.openxmlformats.org/officeDocument/2006/relationships/image" Target="../media/image6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992" y="2162175"/>
            <a:ext cx="52380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600" b="1"/>
              <a:t>지역특징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3927" y="3934783"/>
            <a:ext cx="2466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kms00737@naver.com</a:t>
            </a:r>
            <a:endParaRPr lang="ko-KR" altLang="en-US" sz="1400" b="1"/>
          </a:p>
        </p:txBody>
      </p:sp>
      <p:sp>
        <p:nvSpPr>
          <p:cNvPr id="6" name="TextBox 5"/>
          <p:cNvSpPr txBox="1"/>
          <p:nvPr/>
        </p:nvSpPr>
        <p:spPr>
          <a:xfrm>
            <a:off x="3943927" y="3467417"/>
            <a:ext cx="1228724" cy="29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23.01.01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2722" y="3467417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/>
              <a:t>김민성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3927" y="3378384"/>
            <a:ext cx="4304145" cy="18473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943927" y="3845752"/>
            <a:ext cx="4304145" cy="18473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943927" y="4313118"/>
            <a:ext cx="4304145" cy="18473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7359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149" name="직사각형 148"/>
          <p:cNvSpPr/>
          <p:nvPr/>
        </p:nvSpPr>
        <p:spPr>
          <a:xfrm>
            <a:off x="418492" y="565957"/>
            <a:ext cx="30446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err="1" smtClean="0"/>
              <a:t>Keypoint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localization</a:t>
            </a:r>
            <a:endParaRPr lang="en-US" altLang="ko-KR" sz="2000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744185" y="3525531"/>
            <a:ext cx="29345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1744184" y="2033429"/>
            <a:ext cx="2934585" cy="1165860"/>
          </a:xfrm>
          <a:custGeom>
            <a:avLst/>
            <a:gdLst>
              <a:gd name="connsiteX0" fmla="*/ 0 w 2331720"/>
              <a:gd name="connsiteY0" fmla="*/ 1165860 h 1165860"/>
              <a:gd name="connsiteX1" fmla="*/ 609600 w 2331720"/>
              <a:gd name="connsiteY1" fmla="*/ 434340 h 1165860"/>
              <a:gd name="connsiteX2" fmla="*/ 1531620 w 2331720"/>
              <a:gd name="connsiteY2" fmla="*/ 914400 h 1165860"/>
              <a:gd name="connsiteX3" fmla="*/ 2331720 w 2331720"/>
              <a:gd name="connsiteY3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720" h="1165860">
                <a:moveTo>
                  <a:pt x="0" y="1165860"/>
                </a:moveTo>
                <a:cubicBezTo>
                  <a:pt x="177165" y="821055"/>
                  <a:pt x="354330" y="476250"/>
                  <a:pt x="609600" y="434340"/>
                </a:cubicBezTo>
                <a:cubicBezTo>
                  <a:pt x="864870" y="392430"/>
                  <a:pt x="1244600" y="986790"/>
                  <a:pt x="1531620" y="914400"/>
                </a:cubicBezTo>
                <a:cubicBezTo>
                  <a:pt x="1818640" y="842010"/>
                  <a:pt x="2075180" y="421005"/>
                  <a:pt x="2331720" y="0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900719" y="2992279"/>
            <a:ext cx="9525" cy="53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1999144" y="2836704"/>
            <a:ext cx="1" cy="6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 flipV="1">
            <a:off x="2088045" y="2728754"/>
            <a:ext cx="2" cy="796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 flipV="1">
            <a:off x="2176947" y="2616359"/>
            <a:ext cx="2" cy="909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 flipV="1">
            <a:off x="2265848" y="2566829"/>
            <a:ext cx="2" cy="95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2354749" y="2522379"/>
            <a:ext cx="2" cy="100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V="1">
            <a:off x="2443650" y="2477929"/>
            <a:ext cx="0" cy="104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2538900" y="2477929"/>
            <a:ext cx="0" cy="104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627800" y="2477929"/>
            <a:ext cx="0" cy="104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2713519" y="2500156"/>
            <a:ext cx="3181" cy="102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2802418" y="2533494"/>
            <a:ext cx="0" cy="99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2878618" y="2574927"/>
            <a:ext cx="1" cy="950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2959937" y="2625848"/>
            <a:ext cx="1" cy="890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3037290" y="2682045"/>
            <a:ext cx="0" cy="843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3116665" y="2742297"/>
            <a:ext cx="0" cy="78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3205047" y="2789501"/>
            <a:ext cx="0" cy="73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287597" y="2836705"/>
            <a:ext cx="0" cy="68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3363797" y="2869482"/>
            <a:ext cx="0" cy="659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3449522" y="2914604"/>
            <a:ext cx="0" cy="601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3541597" y="2929098"/>
            <a:ext cx="0" cy="59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V="1">
            <a:off x="3627322" y="2943311"/>
            <a:ext cx="0" cy="59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V="1">
            <a:off x="3716222" y="2929098"/>
            <a:ext cx="0" cy="59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3808297" y="2917107"/>
            <a:ext cx="0" cy="60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3897197" y="2869483"/>
            <a:ext cx="0" cy="646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V="1">
            <a:off x="3989272" y="2809086"/>
            <a:ext cx="0" cy="706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V="1">
            <a:off x="4068647" y="2742336"/>
            <a:ext cx="0" cy="78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4148022" y="2677175"/>
            <a:ext cx="0" cy="84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V="1">
            <a:off x="4230572" y="2588666"/>
            <a:ext cx="0" cy="927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4294072" y="2522379"/>
            <a:ext cx="0" cy="993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V="1">
            <a:off x="4370272" y="2448646"/>
            <a:ext cx="0" cy="107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 flipV="1">
            <a:off x="4446472" y="2331040"/>
            <a:ext cx="0" cy="118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 flipV="1">
            <a:off x="4529022" y="2244203"/>
            <a:ext cx="0" cy="12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90495" y="2398472"/>
            <a:ext cx="275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…</a:t>
            </a:r>
            <a:endParaRPr lang="ko-KR" altLang="en-US" sz="3600" b="1"/>
          </a:p>
        </p:txBody>
      </p:sp>
      <p:sp>
        <p:nvSpPr>
          <p:cNvPr id="291" name="타원 290"/>
          <p:cNvSpPr/>
          <p:nvPr/>
        </p:nvSpPr>
        <p:spPr>
          <a:xfrm>
            <a:off x="5319887" y="4362716"/>
            <a:ext cx="340017" cy="329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5319887" y="5193296"/>
            <a:ext cx="340017" cy="329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812304" y="4342990"/>
            <a:ext cx="368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극점 </a:t>
            </a:r>
            <a:r>
              <a:rPr lang="en-US" altLang="ko-KR" b="1" smtClean="0"/>
              <a:t>O</a:t>
            </a:r>
            <a:endParaRPr lang="ko-KR" altLang="en-US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5812304" y="5173570"/>
            <a:ext cx="368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극점 </a:t>
            </a:r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cxnSp>
        <p:nvCxnSpPr>
          <p:cNvPr id="295" name="직선 화살표 연결선 294"/>
          <p:cNvCxnSpPr/>
          <p:nvPr/>
        </p:nvCxnSpPr>
        <p:spPr>
          <a:xfrm flipV="1">
            <a:off x="7664925" y="3525531"/>
            <a:ext cx="29345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자유형 295"/>
          <p:cNvSpPr/>
          <p:nvPr/>
        </p:nvSpPr>
        <p:spPr>
          <a:xfrm>
            <a:off x="7664924" y="2033429"/>
            <a:ext cx="2934585" cy="1165860"/>
          </a:xfrm>
          <a:custGeom>
            <a:avLst/>
            <a:gdLst>
              <a:gd name="connsiteX0" fmla="*/ 0 w 2331720"/>
              <a:gd name="connsiteY0" fmla="*/ 1165860 h 1165860"/>
              <a:gd name="connsiteX1" fmla="*/ 609600 w 2331720"/>
              <a:gd name="connsiteY1" fmla="*/ 434340 h 1165860"/>
              <a:gd name="connsiteX2" fmla="*/ 1531620 w 2331720"/>
              <a:gd name="connsiteY2" fmla="*/ 914400 h 1165860"/>
              <a:gd name="connsiteX3" fmla="*/ 2331720 w 2331720"/>
              <a:gd name="connsiteY3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720" h="1165860">
                <a:moveTo>
                  <a:pt x="0" y="1165860"/>
                </a:moveTo>
                <a:cubicBezTo>
                  <a:pt x="177165" y="821055"/>
                  <a:pt x="354330" y="476250"/>
                  <a:pt x="609600" y="434340"/>
                </a:cubicBezTo>
                <a:cubicBezTo>
                  <a:pt x="864870" y="392430"/>
                  <a:pt x="1244600" y="986790"/>
                  <a:pt x="1531620" y="914400"/>
                </a:cubicBezTo>
                <a:cubicBezTo>
                  <a:pt x="1818640" y="842010"/>
                  <a:pt x="2075180" y="421005"/>
                  <a:pt x="2331720" y="0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화살표 연결선 296"/>
          <p:cNvCxnSpPr/>
          <p:nvPr/>
        </p:nvCxnSpPr>
        <p:spPr>
          <a:xfrm flipH="1" flipV="1">
            <a:off x="7821459" y="2992279"/>
            <a:ext cx="9525" cy="53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/>
          <p:nvPr/>
        </p:nvCxnSpPr>
        <p:spPr>
          <a:xfrm flipH="1" flipV="1">
            <a:off x="8097687" y="2616359"/>
            <a:ext cx="2" cy="909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 flipV="1">
            <a:off x="8364390" y="2477929"/>
            <a:ext cx="0" cy="104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/>
          <p:cNvCxnSpPr/>
          <p:nvPr/>
        </p:nvCxnSpPr>
        <p:spPr>
          <a:xfrm flipV="1">
            <a:off x="8634259" y="2500156"/>
            <a:ext cx="3181" cy="102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 flipV="1">
            <a:off x="8880677" y="2625848"/>
            <a:ext cx="1" cy="890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/>
          <p:nvPr/>
        </p:nvCxnSpPr>
        <p:spPr>
          <a:xfrm flipV="1">
            <a:off x="9125787" y="2789501"/>
            <a:ext cx="0" cy="73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/>
          <p:nvPr/>
        </p:nvCxnSpPr>
        <p:spPr>
          <a:xfrm flipV="1">
            <a:off x="9370262" y="2914604"/>
            <a:ext cx="0" cy="601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/>
          <p:cNvCxnSpPr/>
          <p:nvPr/>
        </p:nvCxnSpPr>
        <p:spPr>
          <a:xfrm flipV="1">
            <a:off x="9636962" y="2929098"/>
            <a:ext cx="0" cy="59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/>
          <p:cNvCxnSpPr/>
          <p:nvPr/>
        </p:nvCxnSpPr>
        <p:spPr>
          <a:xfrm flipV="1">
            <a:off x="9910012" y="2809086"/>
            <a:ext cx="0" cy="706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/>
          <p:nvPr/>
        </p:nvCxnSpPr>
        <p:spPr>
          <a:xfrm flipV="1">
            <a:off x="10151312" y="2588666"/>
            <a:ext cx="0" cy="927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/>
          <p:cNvCxnSpPr/>
          <p:nvPr/>
        </p:nvCxnSpPr>
        <p:spPr>
          <a:xfrm flipV="1">
            <a:off x="10367212" y="2331040"/>
            <a:ext cx="0" cy="118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8410497" y="2388785"/>
            <a:ext cx="147150" cy="135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9439012" y="2894490"/>
            <a:ext cx="147150" cy="135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8278600" y="2395063"/>
            <a:ext cx="147150" cy="1350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9589389" y="2852066"/>
            <a:ext cx="147150" cy="1350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2475480" y="2388785"/>
            <a:ext cx="147150" cy="135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3503995" y="2894490"/>
            <a:ext cx="147150" cy="135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343583" y="2395063"/>
            <a:ext cx="147150" cy="1350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654372" y="2852066"/>
            <a:ext cx="147150" cy="1350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149" name="직사각형 148"/>
          <p:cNvSpPr/>
          <p:nvPr/>
        </p:nvSpPr>
        <p:spPr>
          <a:xfrm>
            <a:off x="418492" y="565957"/>
            <a:ext cx="30446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err="1" smtClean="0"/>
              <a:t>Keypoint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localization</a:t>
            </a:r>
            <a:endParaRPr lang="en-US" altLang="ko-KR" sz="2000" b="1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43362"/>
            <a:ext cx="2362200" cy="75247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50" y="2143125"/>
            <a:ext cx="3238500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712" y="3102768"/>
            <a:ext cx="1933575" cy="6477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461250" y="2143125"/>
            <a:ext cx="2419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mtClean="0"/>
              <a:t>…</a:t>
            </a:r>
            <a:endParaRPr lang="ko-KR" altLang="en-US" sz="2400" b="1"/>
          </a:p>
        </p:txBody>
      </p:sp>
      <p:sp>
        <p:nvSpPr>
          <p:cNvPr id="352" name="TextBox 351"/>
          <p:cNvSpPr txBox="1"/>
          <p:nvPr/>
        </p:nvSpPr>
        <p:spPr>
          <a:xfrm>
            <a:off x="7092950" y="3102768"/>
            <a:ext cx="2419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mtClean="0"/>
              <a:t>…</a:t>
            </a:r>
            <a:endParaRPr lang="ko-KR" altLang="en-US" sz="2400" b="1"/>
          </a:p>
        </p:txBody>
      </p:sp>
      <p:sp>
        <p:nvSpPr>
          <p:cNvPr id="353" name="TextBox 352"/>
          <p:cNvSpPr txBox="1"/>
          <p:nvPr/>
        </p:nvSpPr>
        <p:spPr>
          <a:xfrm>
            <a:off x="7092950" y="4043362"/>
            <a:ext cx="2419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mtClean="0"/>
              <a:t>…</a:t>
            </a:r>
            <a:endParaRPr lang="ko-KR" altLang="en-US" sz="2400" b="1"/>
          </a:p>
        </p:txBody>
      </p:sp>
      <p:sp>
        <p:nvSpPr>
          <p:cNvPr id="65" name="TextBox 64"/>
          <p:cNvSpPr txBox="1"/>
          <p:nvPr/>
        </p:nvSpPr>
        <p:spPr>
          <a:xfrm>
            <a:off x="8089900" y="2254507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(1)</a:t>
            </a:r>
            <a:endParaRPr lang="ko-KR" altLang="en-US" b="1"/>
          </a:p>
        </p:txBody>
      </p:sp>
      <p:sp>
        <p:nvSpPr>
          <p:cNvPr id="356" name="TextBox 355"/>
          <p:cNvSpPr txBox="1"/>
          <p:nvPr/>
        </p:nvSpPr>
        <p:spPr>
          <a:xfrm>
            <a:off x="7810500" y="3195101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(2)</a:t>
            </a:r>
            <a:endParaRPr lang="ko-KR" altLang="en-US" b="1"/>
          </a:p>
        </p:txBody>
      </p:sp>
      <p:sp>
        <p:nvSpPr>
          <p:cNvPr id="357" name="TextBox 356"/>
          <p:cNvSpPr txBox="1"/>
          <p:nvPr/>
        </p:nvSpPr>
        <p:spPr>
          <a:xfrm>
            <a:off x="7810500" y="4119967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(3)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109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149" name="직사각형 148"/>
          <p:cNvSpPr/>
          <p:nvPr/>
        </p:nvSpPr>
        <p:spPr>
          <a:xfrm>
            <a:off x="418492" y="565957"/>
            <a:ext cx="30446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err="1" smtClean="0"/>
              <a:t>Keypoint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localization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16" y="3225800"/>
            <a:ext cx="2152650" cy="762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86286" y="1803400"/>
            <a:ext cx="1952625" cy="10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25936" y="1600200"/>
            <a:ext cx="520700" cy="40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72073" y="2006600"/>
            <a:ext cx="520700" cy="40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78560" y="2044700"/>
            <a:ext cx="520700" cy="40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8907" y="1193800"/>
            <a:ext cx="10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coner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190" y="2413000"/>
            <a:ext cx="10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flat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3464" y="2064266"/>
            <a:ext cx="10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edge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085" y="4205288"/>
            <a:ext cx="3381375" cy="723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300" y="5324475"/>
            <a:ext cx="4267200" cy="552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00" y="5286375"/>
            <a:ext cx="1905000" cy="590550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endCxn id="14" idx="1"/>
          </p:cNvCxnSpPr>
          <p:nvPr/>
        </p:nvCxnSpPr>
        <p:spPr>
          <a:xfrm>
            <a:off x="7383460" y="4775299"/>
            <a:ext cx="49212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5585" y="4621411"/>
            <a:ext cx="250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음수면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극점이 아님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9535" y="3059248"/>
            <a:ext cx="4392930" cy="7395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 b="1" dirty="0" smtClean="0"/>
              <a:t>5-4 SIFT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6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27425" y="887831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SIFT(Scale-Invariant Feature Transform)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14525" y="2079625"/>
            <a:ext cx="62579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Scale-space extrema detection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smtClean="0"/>
              <a:t>→ 다중 스케일 영상에서 미분을 통한 극점 검출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Keypoint</a:t>
            </a:r>
            <a:r>
              <a:rPr lang="en-US" altLang="ko-KR" b="1" dirty="0" smtClean="0"/>
              <a:t> localization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→ 극점에서 </a:t>
            </a:r>
            <a:r>
              <a:rPr lang="ko-KR" altLang="en-US" dirty="0" err="1" smtClean="0"/>
              <a:t>특징점</a:t>
            </a:r>
            <a:r>
              <a:rPr lang="ko-KR" altLang="en-US" smtClean="0"/>
              <a:t> 검출</a:t>
            </a:r>
            <a:endParaRPr lang="en-US" altLang="ko-KR" dirty="0" smtClean="0"/>
          </a:p>
        </p:txBody>
      </p:sp>
      <p:sp>
        <p:nvSpPr>
          <p:cNvPr id="5" name="아래쪽 화살표 4"/>
          <p:cNvSpPr/>
          <p:nvPr/>
        </p:nvSpPr>
        <p:spPr>
          <a:xfrm>
            <a:off x="5713412" y="1504813"/>
            <a:ext cx="361950" cy="3831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/>
          <p:cNvSpPr/>
          <p:nvPr/>
        </p:nvSpPr>
        <p:spPr>
          <a:xfrm>
            <a:off x="6894368" y="2171411"/>
            <a:ext cx="533400" cy="1685925"/>
          </a:xfrm>
          <a:prstGeom prst="arc">
            <a:avLst>
              <a:gd name="adj1" fmla="val 16200000"/>
              <a:gd name="adj2" fmla="val 5405927"/>
            </a:avLst>
          </a:prstGeom>
          <a:noFill/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83499" y="2386409"/>
            <a:ext cx="373149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특징점</a:t>
            </a:r>
            <a:r>
              <a:rPr lang="ko-KR" altLang="en-US" b="1" dirty="0" smtClean="0">
                <a:solidFill>
                  <a:srgbClr val="FF0000"/>
                </a:solidFill>
              </a:rPr>
              <a:t> 검출</a:t>
            </a:r>
            <a:endParaRPr lang="en-US" altLang="ko-KR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→ 스케일에 불변한 특징 검출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908838" y="4441426"/>
            <a:ext cx="533400" cy="1605766"/>
          </a:xfrm>
          <a:prstGeom prst="arc">
            <a:avLst>
              <a:gd name="adj1" fmla="val 16200000"/>
              <a:gd name="adj2" fmla="val 5426687"/>
            </a:avLst>
          </a:prstGeom>
          <a:noFill/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07062" y="4761060"/>
            <a:ext cx="4878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기술자 추출</a:t>
            </a:r>
            <a:endParaRPr lang="en-US" altLang="ko-KR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→ 회전 및 조명에 불변한 특징 검출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647825" y="4164120"/>
            <a:ext cx="9372600" cy="190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14525" y="428529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3. Orientation assignment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 → </a:t>
            </a:r>
            <a:r>
              <a:rPr lang="en-US" altLang="ko-KR" b="1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4. </a:t>
            </a:r>
            <a:r>
              <a:rPr lang="en-US" altLang="ko-KR" b="1" dirty="0" err="1"/>
              <a:t>Keypoint</a:t>
            </a:r>
            <a:r>
              <a:rPr lang="en-US" altLang="ko-KR" b="1" dirty="0"/>
              <a:t> descriptor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→ </a:t>
            </a:r>
            <a:r>
              <a:rPr lang="en-US" altLang="ko-KR" b="1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83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4" name="직사각형 3"/>
          <p:cNvSpPr/>
          <p:nvPr/>
        </p:nvSpPr>
        <p:spPr>
          <a:xfrm>
            <a:off x="418492" y="565957"/>
            <a:ext cx="422038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Scale-space extrema detection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8878" y="719693"/>
            <a:ext cx="818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→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다중 스케일 영상</a:t>
            </a:r>
            <a:r>
              <a:rPr lang="ko-KR" altLang="en-US" sz="1600" b="1" dirty="0" smtClean="0"/>
              <a:t>을 구축하고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미분</a:t>
            </a:r>
            <a:r>
              <a:rPr lang="ko-KR" altLang="en-US" sz="1600" b="1" dirty="0" smtClean="0"/>
              <a:t>을 통해 극점을 검출하는 과정</a:t>
            </a:r>
            <a:endParaRPr lang="ko-KR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직사각형 168"/>
              <p:cNvSpPr/>
              <p:nvPr/>
            </p:nvSpPr>
            <p:spPr>
              <a:xfrm>
                <a:off x="524282" y="3180986"/>
                <a:ext cx="6975381" cy="603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200" b="1" dirty="0"/>
                  <a:t>→ </a:t>
                </a:r>
                <a:r>
                  <a:rPr lang="ko-KR" altLang="en-US" sz="1200" b="1" dirty="0" err="1"/>
                  <a:t>옥타브내</a:t>
                </a:r>
                <a:r>
                  <a:rPr lang="ko-KR" altLang="en-US" sz="1200" b="1" dirty="0"/>
                  <a:t> 이미지의 시그마 증가 폭은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200" b="1"/>
                  <a:t>일때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1200" b="1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200" b="1" dirty="0"/>
                  <a:t>→ 옥타브 내 이미지의 수는 </a:t>
                </a:r>
                <a:r>
                  <a:rPr lang="en-US" altLang="ko-KR" sz="1200" b="1" dirty="0"/>
                  <a:t>s+3</a:t>
                </a:r>
                <a:r>
                  <a:rPr lang="ko-KR" altLang="en-US" sz="1200" b="1"/>
                  <a:t>개로 샘플링 </a:t>
                </a:r>
                <a:r>
                  <a:rPr lang="ko-KR" altLang="en-US" sz="1200" b="1"/>
                  <a:t>진행</a:t>
                </a:r>
                <a:endParaRPr lang="en-US" altLang="ko-KR" sz="1200" b="1" dirty="0"/>
              </a:p>
            </p:txBody>
          </p:sp>
        </mc:Choice>
        <mc:Fallback>
          <p:sp>
            <p:nvSpPr>
              <p:cNvPr id="169" name="직사각형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2" y="3180986"/>
                <a:ext cx="6975381" cy="603820"/>
              </a:xfrm>
              <a:prstGeom prst="rect">
                <a:avLst/>
              </a:prstGeom>
              <a:blipFill>
                <a:blip r:embed="rId3"/>
                <a:stretch>
                  <a:fillRect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직사각형 170"/>
          <p:cNvSpPr/>
          <p:nvPr/>
        </p:nvSpPr>
        <p:spPr>
          <a:xfrm>
            <a:off x="790488" y="1447308"/>
            <a:ext cx="63502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000" b="1" smtClean="0">
                <a:solidFill>
                  <a:srgbClr val="FF0000"/>
                </a:solidFill>
              </a:rPr>
              <a:t>다중 스케일 영상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= </a:t>
            </a:r>
            <a:r>
              <a:rPr lang="ko-KR" altLang="en-US" sz="1000" b="1" smtClean="0">
                <a:solidFill>
                  <a:srgbClr val="FF0000"/>
                </a:solidFill>
              </a:rPr>
              <a:t>가우시안 스무딩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</a:rPr>
              <a:t>스무딩 영상들을 옥타브라함</a:t>
            </a:r>
            <a:r>
              <a:rPr lang="en-US" altLang="ko-KR" sz="1000" b="1" smtClean="0">
                <a:solidFill>
                  <a:srgbClr val="FF0000"/>
                </a:solidFill>
              </a:rPr>
              <a:t>)</a:t>
            </a:r>
            <a:r>
              <a:rPr lang="ko-KR" altLang="en-US" sz="1000" b="1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/>
              <a:t>+</a:t>
            </a:r>
            <a:r>
              <a:rPr lang="ko-KR" altLang="en-US" sz="1000" b="1"/>
              <a:t> </a:t>
            </a:r>
            <a:r>
              <a:rPr lang="ko-KR" altLang="en-US" sz="1000" b="1">
                <a:solidFill>
                  <a:srgbClr val="FF0000"/>
                </a:solidFill>
              </a:rPr>
              <a:t>이미지 </a:t>
            </a:r>
            <a:r>
              <a:rPr lang="ko-KR" altLang="en-US" sz="1000" b="1" smtClean="0">
                <a:solidFill>
                  <a:srgbClr val="FF0000"/>
                </a:solidFill>
              </a:rPr>
              <a:t>피라미드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218" name="그림 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42" y="4374385"/>
            <a:ext cx="2953999" cy="2079493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052" y="4374384"/>
            <a:ext cx="5795511" cy="2079493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82" y="2194693"/>
            <a:ext cx="6229350" cy="6259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282" y="1795388"/>
            <a:ext cx="255390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a. </a:t>
            </a:r>
            <a:r>
              <a:rPr lang="ko-KR" altLang="en-US" sz="1400" b="1" smtClean="0"/>
              <a:t>입력 </a:t>
            </a:r>
            <a:r>
              <a:rPr lang="ko-KR" altLang="en-US" sz="1400" b="1" dirty="0"/>
              <a:t>영상을 두배로 확장함</a:t>
            </a:r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524282" y="2199519"/>
            <a:ext cx="3885793" cy="184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502370" y="2860491"/>
                <a:ext cx="2398413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smtClean="0"/>
                  <a:t>b. </a:t>
                </a:r>
                <a:r>
                  <a:rPr lang="ko-KR" altLang="en-US" sz="1400" b="1" smtClean="0"/>
                  <a:t>옥타브내 </a:t>
                </a:r>
                <a:r>
                  <a:rPr lang="ko-KR" altLang="en-US" sz="1400" b="1" dirty="0"/>
                  <a:t>시작 </a:t>
                </a:r>
                <a14:m>
                  <m:oMath xmlns:m="http://schemas.openxmlformats.org/officeDocument/2006/math">
                    <m:r>
                      <a:rPr lang="ko-KR" altLang="en-US" sz="1400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1400" b="1" dirty="0"/>
                  <a:t>값은 </a:t>
                </a:r>
                <a:r>
                  <a:rPr lang="en-US" altLang="ko-KR" sz="1400" b="1" dirty="0"/>
                  <a:t>1.6</a:t>
                </a: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70" y="2860491"/>
                <a:ext cx="2398413" cy="374461"/>
              </a:xfrm>
              <a:prstGeom prst="rect">
                <a:avLst/>
              </a:prstGeom>
              <a:blipFill>
                <a:blip r:embed="rId7"/>
                <a:stretch>
                  <a:fillRect l="-761"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502370" y="3824530"/>
                <a:ext cx="990931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/>
                  <a:t>c. </a:t>
                </a:r>
                <a:r>
                  <a:rPr lang="ko-KR" altLang="en-US" sz="1400" b="1" smtClean="0"/>
                  <a:t>한 </a:t>
                </a:r>
                <a:r>
                  <a:rPr lang="ko-KR" altLang="en-US" sz="1400" b="1" dirty="0"/>
                  <a:t>옥타브 완료 후 초기 </a:t>
                </a:r>
                <a14:m>
                  <m:oMath xmlns:m="http://schemas.openxmlformats.org/officeDocument/2006/math">
                    <m:r>
                      <a:rPr lang="ko-KR" altLang="en-US" sz="1400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1400" b="1" dirty="0"/>
                  <a:t>값의 두배를 가진 </a:t>
                </a:r>
                <a:r>
                  <a:rPr lang="ko-KR" altLang="en-US" sz="1400" b="1" dirty="0" err="1"/>
                  <a:t>가우시안</a:t>
                </a:r>
                <a:r>
                  <a:rPr lang="ko-KR" altLang="en-US" sz="1400" b="1" dirty="0"/>
                  <a:t> 이미지 </a:t>
                </a:r>
                <a:r>
                  <a:rPr lang="en-US" altLang="ko-KR" sz="1400" b="1" dirty="0"/>
                  <a:t>½</a:t>
                </a:r>
                <a:r>
                  <a:rPr lang="ko-KR" altLang="en-US" sz="1400" b="1"/>
                  <a:t>하여 다음 옥타브의 첫이미지로 사용</a:t>
                </a:r>
                <a:endParaRPr lang="en-US" altLang="ko-KR" sz="1400" b="1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70" y="3824530"/>
                <a:ext cx="9909313" cy="415498"/>
              </a:xfrm>
              <a:prstGeom prst="rect">
                <a:avLst/>
              </a:prstGeom>
              <a:blipFill>
                <a:blip r:embed="rId8"/>
                <a:stretch>
                  <a:fillRect l="-185" b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91767" y="6453877"/>
            <a:ext cx="2873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▲ 그림 </a:t>
            </a:r>
            <a:r>
              <a:rPr lang="en-US" altLang="ko-KR" sz="1000" b="1" smtClean="0"/>
              <a:t>1 </a:t>
            </a:r>
            <a:endParaRPr lang="ko-KR" altLang="en-US" sz="1000" b="1"/>
          </a:p>
        </p:txBody>
      </p:sp>
      <p:sp>
        <p:nvSpPr>
          <p:cNvPr id="18" name="TextBox 17"/>
          <p:cNvSpPr txBox="1"/>
          <p:nvPr/>
        </p:nvSpPr>
        <p:spPr>
          <a:xfrm>
            <a:off x="4686052" y="6426821"/>
            <a:ext cx="2873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▲ 그림 </a:t>
            </a:r>
            <a:r>
              <a:rPr lang="en-US" altLang="ko-KR" sz="1000" b="1" smtClean="0"/>
              <a:t>2 </a:t>
            </a:r>
            <a:endParaRPr lang="ko-KR" alt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418492" y="1028403"/>
            <a:ext cx="12630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(1) </a:t>
            </a:r>
            <a:r>
              <a:rPr lang="ko-KR" altLang="en-US" b="1" smtClean="0">
                <a:solidFill>
                  <a:srgbClr val="FF0000"/>
                </a:solidFill>
              </a:rPr>
              <a:t>다중 스케일 영상 </a:t>
            </a:r>
            <a:r>
              <a:rPr lang="ko-KR" altLang="en-US" b="1" smtClean="0"/>
              <a:t>구축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969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4" name="직사각형 3"/>
          <p:cNvSpPr/>
          <p:nvPr/>
        </p:nvSpPr>
        <p:spPr>
          <a:xfrm>
            <a:off x="418492" y="565957"/>
            <a:ext cx="422038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Scale-space extrema detection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492" y="1028403"/>
            <a:ext cx="12630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(1) </a:t>
            </a:r>
            <a:r>
              <a:rPr lang="ko-KR" altLang="en-US" b="1" smtClean="0">
                <a:solidFill>
                  <a:srgbClr val="FF0000"/>
                </a:solidFill>
              </a:rPr>
              <a:t>다중 스케일 영상 </a:t>
            </a:r>
            <a:r>
              <a:rPr lang="ko-KR" altLang="en-US" b="1" smtClean="0"/>
              <a:t>구축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58849" y="1522897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Octave 1</a:t>
            </a:r>
            <a:endParaRPr lang="ko-KR" alt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2138603" y="1527674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Octave 2</a:t>
            </a:r>
            <a:endParaRPr lang="ko-KR" altLang="en-US" sz="1200" b="1"/>
          </a:p>
        </p:txBody>
      </p:sp>
      <p:sp>
        <p:nvSpPr>
          <p:cNvPr id="20" name="TextBox 19"/>
          <p:cNvSpPr txBox="1"/>
          <p:nvPr/>
        </p:nvSpPr>
        <p:spPr>
          <a:xfrm>
            <a:off x="3286617" y="1537935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Octave 3</a:t>
            </a:r>
            <a:endParaRPr lang="ko-KR" altLang="en-US" sz="1000" b="1"/>
          </a:p>
        </p:txBody>
      </p:sp>
      <p:sp>
        <p:nvSpPr>
          <p:cNvPr id="21" name="TextBox 20"/>
          <p:cNvSpPr txBox="1"/>
          <p:nvPr/>
        </p:nvSpPr>
        <p:spPr>
          <a:xfrm>
            <a:off x="4212333" y="1553434"/>
            <a:ext cx="102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/>
              <a:t>Octave 4</a:t>
            </a:r>
            <a:endParaRPr lang="ko-KR" altLang="en-US" sz="800" b="1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9" y="1964348"/>
            <a:ext cx="720000" cy="72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9" y="2737602"/>
            <a:ext cx="720000" cy="72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9" y="3510856"/>
            <a:ext cx="720000" cy="72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9" y="4284110"/>
            <a:ext cx="720000" cy="72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9" y="5057364"/>
            <a:ext cx="720000" cy="72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9" y="5830618"/>
            <a:ext cx="720000" cy="72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07" y="1969125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19" y="2377500"/>
            <a:ext cx="360000" cy="36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19" y="2785875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16" y="3194250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16" y="3602625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16" y="4006578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5" y="1963998"/>
            <a:ext cx="180000" cy="18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5" y="2192373"/>
            <a:ext cx="180000" cy="18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5" y="2421261"/>
            <a:ext cx="180000" cy="18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5" y="2650149"/>
            <a:ext cx="180000" cy="1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5" y="2879550"/>
            <a:ext cx="180000" cy="1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3" y="3108951"/>
            <a:ext cx="180000" cy="18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61" y="1964109"/>
            <a:ext cx="90000" cy="9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61" y="2082263"/>
            <a:ext cx="90000" cy="9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61" y="2204340"/>
            <a:ext cx="90000" cy="9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61" y="2331372"/>
            <a:ext cx="90000" cy="9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61" y="2458404"/>
            <a:ext cx="90000" cy="9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61" y="2585436"/>
            <a:ext cx="90000" cy="90000"/>
          </a:xfrm>
          <a:prstGeom prst="rect">
            <a:avLst/>
          </a:prstGeom>
        </p:spPr>
      </p:pic>
      <p:cxnSp>
        <p:nvCxnSpPr>
          <p:cNvPr id="46" name="직선 화살표 연결선 45"/>
          <p:cNvCxnSpPr>
            <a:stCxn id="25" idx="3"/>
            <a:endCxn id="28" idx="1"/>
          </p:cNvCxnSpPr>
          <p:nvPr/>
        </p:nvCxnSpPr>
        <p:spPr>
          <a:xfrm flipV="1">
            <a:off x="1599439" y="2149125"/>
            <a:ext cx="783268" cy="2494985"/>
          </a:xfrm>
          <a:prstGeom prst="straightConnector1">
            <a:avLst/>
          </a:prstGeom>
          <a:ln w="190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1" idx="3"/>
            <a:endCxn id="34" idx="1"/>
          </p:cNvCxnSpPr>
          <p:nvPr/>
        </p:nvCxnSpPr>
        <p:spPr>
          <a:xfrm flipV="1">
            <a:off x="2745416" y="2053998"/>
            <a:ext cx="772259" cy="1320252"/>
          </a:xfrm>
          <a:prstGeom prst="straightConnector1">
            <a:avLst/>
          </a:prstGeom>
          <a:ln w="190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3"/>
            <a:endCxn id="40" idx="1"/>
          </p:cNvCxnSpPr>
          <p:nvPr/>
        </p:nvCxnSpPr>
        <p:spPr>
          <a:xfrm flipV="1">
            <a:off x="3697675" y="2009109"/>
            <a:ext cx="755086" cy="731040"/>
          </a:xfrm>
          <a:prstGeom prst="straightConnector1">
            <a:avLst/>
          </a:prstGeom>
          <a:ln w="1905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89" y="1124897"/>
            <a:ext cx="2683181" cy="26831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89" y="3952106"/>
            <a:ext cx="2693493" cy="26934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59" y="1130474"/>
            <a:ext cx="2687216" cy="268721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79439" y="1964348"/>
            <a:ext cx="722710" cy="7113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84188" y="1120862"/>
            <a:ext cx="2683181" cy="26872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85416" y="1969125"/>
            <a:ext cx="352204" cy="36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62179" y="1130474"/>
            <a:ext cx="2697096" cy="268721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79439" y="4292783"/>
            <a:ext cx="722710" cy="71132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281478" y="3968957"/>
            <a:ext cx="2696203" cy="26754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6761880" y="174709"/>
            <a:ext cx="5314231" cy="5577465"/>
            <a:chOff x="6761880" y="174709"/>
            <a:chExt cx="5314231" cy="5577465"/>
          </a:xfrm>
        </p:grpSpPr>
        <p:sp>
          <p:nvSpPr>
            <p:cNvPr id="78" name="자유형 77"/>
            <p:cNvSpPr/>
            <p:nvPr/>
          </p:nvSpPr>
          <p:spPr>
            <a:xfrm>
              <a:off x="6761880" y="1117865"/>
              <a:ext cx="1574998" cy="1855450"/>
            </a:xfrm>
            <a:custGeom>
              <a:avLst/>
              <a:gdLst>
                <a:gd name="connsiteX0" fmla="*/ 66676 w 1574998"/>
                <a:gd name="connsiteY0" fmla="*/ 0 h 1855450"/>
                <a:gd name="connsiteX1" fmla="*/ 1574998 w 1574998"/>
                <a:gd name="connsiteY1" fmla="*/ 714375 h 1855450"/>
                <a:gd name="connsiteX2" fmla="*/ 818762 w 1574998"/>
                <a:gd name="connsiteY2" fmla="*/ 1618063 h 1855450"/>
                <a:gd name="connsiteX3" fmla="*/ 795122 w 1574998"/>
                <a:gd name="connsiteY3" fmla="*/ 1662021 h 1855450"/>
                <a:gd name="connsiteX4" fmla="*/ 434679 w 1574998"/>
                <a:gd name="connsiteY4" fmla="*/ 1855450 h 1855450"/>
                <a:gd name="connsiteX5" fmla="*/ 0 w 1574998"/>
                <a:gd name="connsiteY5" fmla="*/ 1416726 h 1855450"/>
                <a:gd name="connsiteX6" fmla="*/ 8831 w 1574998"/>
                <a:gd name="connsiteY6" fmla="*/ 1328308 h 1855450"/>
                <a:gd name="connsiteX7" fmla="*/ 10263 w 1574998"/>
                <a:gd name="connsiteY7" fmla="*/ 1323653 h 185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998" h="1855450">
                  <a:moveTo>
                    <a:pt x="66676" y="0"/>
                  </a:moveTo>
                  <a:lnTo>
                    <a:pt x="1574998" y="714375"/>
                  </a:lnTo>
                  <a:lnTo>
                    <a:pt x="818762" y="1618063"/>
                  </a:lnTo>
                  <a:lnTo>
                    <a:pt x="795122" y="1662021"/>
                  </a:lnTo>
                  <a:cubicBezTo>
                    <a:pt x="717007" y="1778722"/>
                    <a:pt x="584721" y="1855450"/>
                    <a:pt x="434679" y="1855450"/>
                  </a:cubicBezTo>
                  <a:cubicBezTo>
                    <a:pt x="194612" y="1855450"/>
                    <a:pt x="0" y="1659027"/>
                    <a:pt x="0" y="1416726"/>
                  </a:cubicBezTo>
                  <a:cubicBezTo>
                    <a:pt x="0" y="1386439"/>
                    <a:pt x="3041" y="1356868"/>
                    <a:pt x="8831" y="1328308"/>
                  </a:cubicBezTo>
                  <a:lnTo>
                    <a:pt x="10263" y="1323653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0620" r="12016" b="32118"/>
            <a:stretch>
              <a:fillRect/>
            </a:stretch>
          </p:blipFill>
          <p:spPr>
            <a:xfrm>
              <a:off x="6844731" y="212437"/>
              <a:ext cx="1834837" cy="1800000"/>
            </a:xfrm>
            <a:custGeom>
              <a:avLst/>
              <a:gdLst>
                <a:gd name="connsiteX0" fmla="*/ 509588 w 1019176"/>
                <a:gd name="connsiteY0" fmla="*/ 0 h 999826"/>
                <a:gd name="connsiteX1" fmla="*/ 1019176 w 1019176"/>
                <a:gd name="connsiteY1" fmla="*/ 499913 h 999826"/>
                <a:gd name="connsiteX2" fmla="*/ 509588 w 1019176"/>
                <a:gd name="connsiteY2" fmla="*/ 999826 h 999826"/>
                <a:gd name="connsiteX3" fmla="*/ 0 w 1019176"/>
                <a:gd name="connsiteY3" fmla="*/ 499913 h 999826"/>
                <a:gd name="connsiteX4" fmla="*/ 509588 w 1019176"/>
                <a:gd name="connsiteY4" fmla="*/ 0 h 9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6" h="999826">
                  <a:moveTo>
                    <a:pt x="509588" y="0"/>
                  </a:moveTo>
                  <a:cubicBezTo>
                    <a:pt x="791026" y="0"/>
                    <a:pt x="1019176" y="223819"/>
                    <a:pt x="1019176" y="499913"/>
                  </a:cubicBezTo>
                  <a:cubicBezTo>
                    <a:pt x="1019176" y="776007"/>
                    <a:pt x="791026" y="999826"/>
                    <a:pt x="509588" y="999826"/>
                  </a:cubicBezTo>
                  <a:cubicBezTo>
                    <a:pt x="228150" y="999826"/>
                    <a:pt x="0" y="776007"/>
                    <a:pt x="0" y="499913"/>
                  </a:cubicBezTo>
                  <a:cubicBezTo>
                    <a:pt x="0" y="223819"/>
                    <a:pt x="228150" y="0"/>
                    <a:pt x="509588" y="0"/>
                  </a:cubicBezTo>
                  <a:close/>
                </a:path>
              </a:pathLst>
            </a:custGeom>
          </p:spPr>
        </p:pic>
        <p:sp>
          <p:nvSpPr>
            <p:cNvPr id="50" name="타원 49"/>
            <p:cNvSpPr/>
            <p:nvPr/>
          </p:nvSpPr>
          <p:spPr>
            <a:xfrm>
              <a:off x="6844731" y="207197"/>
              <a:ext cx="1836000" cy="1800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10166849" y="1079472"/>
              <a:ext cx="1574998" cy="1855450"/>
            </a:xfrm>
            <a:custGeom>
              <a:avLst/>
              <a:gdLst>
                <a:gd name="connsiteX0" fmla="*/ 66676 w 1574998"/>
                <a:gd name="connsiteY0" fmla="*/ 0 h 1855450"/>
                <a:gd name="connsiteX1" fmla="*/ 1574998 w 1574998"/>
                <a:gd name="connsiteY1" fmla="*/ 714375 h 1855450"/>
                <a:gd name="connsiteX2" fmla="*/ 818762 w 1574998"/>
                <a:gd name="connsiteY2" fmla="*/ 1618063 h 1855450"/>
                <a:gd name="connsiteX3" fmla="*/ 795122 w 1574998"/>
                <a:gd name="connsiteY3" fmla="*/ 1662021 h 1855450"/>
                <a:gd name="connsiteX4" fmla="*/ 434679 w 1574998"/>
                <a:gd name="connsiteY4" fmla="*/ 1855450 h 1855450"/>
                <a:gd name="connsiteX5" fmla="*/ 0 w 1574998"/>
                <a:gd name="connsiteY5" fmla="*/ 1416726 h 1855450"/>
                <a:gd name="connsiteX6" fmla="*/ 8831 w 1574998"/>
                <a:gd name="connsiteY6" fmla="*/ 1328308 h 1855450"/>
                <a:gd name="connsiteX7" fmla="*/ 10263 w 1574998"/>
                <a:gd name="connsiteY7" fmla="*/ 1323653 h 185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998" h="1855450">
                  <a:moveTo>
                    <a:pt x="66676" y="0"/>
                  </a:moveTo>
                  <a:lnTo>
                    <a:pt x="1574998" y="714375"/>
                  </a:lnTo>
                  <a:lnTo>
                    <a:pt x="818762" y="1618063"/>
                  </a:lnTo>
                  <a:lnTo>
                    <a:pt x="795122" y="1662021"/>
                  </a:lnTo>
                  <a:cubicBezTo>
                    <a:pt x="717007" y="1778722"/>
                    <a:pt x="584721" y="1855450"/>
                    <a:pt x="434679" y="1855450"/>
                  </a:cubicBezTo>
                  <a:cubicBezTo>
                    <a:pt x="194612" y="1855450"/>
                    <a:pt x="0" y="1659027"/>
                    <a:pt x="0" y="1416726"/>
                  </a:cubicBezTo>
                  <a:cubicBezTo>
                    <a:pt x="0" y="1386439"/>
                    <a:pt x="3041" y="1356868"/>
                    <a:pt x="8831" y="1328308"/>
                  </a:cubicBezTo>
                  <a:lnTo>
                    <a:pt x="10263" y="1323653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2104" r="12073" b="30690"/>
            <a:stretch>
              <a:fillRect/>
            </a:stretch>
          </p:blipFill>
          <p:spPr>
            <a:xfrm>
              <a:off x="10241275" y="177457"/>
              <a:ext cx="1834836" cy="1800000"/>
            </a:xfrm>
            <a:custGeom>
              <a:avLst/>
              <a:gdLst>
                <a:gd name="connsiteX0" fmla="*/ 509588 w 1019176"/>
                <a:gd name="connsiteY0" fmla="*/ 0 h 999826"/>
                <a:gd name="connsiteX1" fmla="*/ 1019176 w 1019176"/>
                <a:gd name="connsiteY1" fmla="*/ 499913 h 999826"/>
                <a:gd name="connsiteX2" fmla="*/ 509588 w 1019176"/>
                <a:gd name="connsiteY2" fmla="*/ 999826 h 999826"/>
                <a:gd name="connsiteX3" fmla="*/ 0 w 1019176"/>
                <a:gd name="connsiteY3" fmla="*/ 499913 h 999826"/>
                <a:gd name="connsiteX4" fmla="*/ 509588 w 1019176"/>
                <a:gd name="connsiteY4" fmla="*/ 0 h 9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6" h="999826">
                  <a:moveTo>
                    <a:pt x="509588" y="0"/>
                  </a:moveTo>
                  <a:cubicBezTo>
                    <a:pt x="791026" y="0"/>
                    <a:pt x="1019176" y="223819"/>
                    <a:pt x="1019176" y="499913"/>
                  </a:cubicBezTo>
                  <a:cubicBezTo>
                    <a:pt x="1019176" y="776007"/>
                    <a:pt x="791026" y="999826"/>
                    <a:pt x="509588" y="999826"/>
                  </a:cubicBezTo>
                  <a:cubicBezTo>
                    <a:pt x="228150" y="999826"/>
                    <a:pt x="0" y="776007"/>
                    <a:pt x="0" y="499913"/>
                  </a:cubicBezTo>
                  <a:cubicBezTo>
                    <a:pt x="0" y="223819"/>
                    <a:pt x="228150" y="0"/>
                    <a:pt x="509588" y="0"/>
                  </a:cubicBezTo>
                  <a:close/>
                </a:path>
              </a:pathLst>
            </a:custGeom>
          </p:spPr>
        </p:pic>
        <p:sp>
          <p:nvSpPr>
            <p:cNvPr id="73" name="타원 72"/>
            <p:cNvSpPr/>
            <p:nvPr/>
          </p:nvSpPr>
          <p:spPr>
            <a:xfrm>
              <a:off x="10240111" y="174709"/>
              <a:ext cx="1836000" cy="18000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6761880" y="3896724"/>
              <a:ext cx="1574998" cy="1855450"/>
            </a:xfrm>
            <a:custGeom>
              <a:avLst/>
              <a:gdLst>
                <a:gd name="connsiteX0" fmla="*/ 66676 w 1574998"/>
                <a:gd name="connsiteY0" fmla="*/ 0 h 1855450"/>
                <a:gd name="connsiteX1" fmla="*/ 1574998 w 1574998"/>
                <a:gd name="connsiteY1" fmla="*/ 714375 h 1855450"/>
                <a:gd name="connsiteX2" fmla="*/ 818762 w 1574998"/>
                <a:gd name="connsiteY2" fmla="*/ 1618063 h 1855450"/>
                <a:gd name="connsiteX3" fmla="*/ 795122 w 1574998"/>
                <a:gd name="connsiteY3" fmla="*/ 1662021 h 1855450"/>
                <a:gd name="connsiteX4" fmla="*/ 434679 w 1574998"/>
                <a:gd name="connsiteY4" fmla="*/ 1855450 h 1855450"/>
                <a:gd name="connsiteX5" fmla="*/ 0 w 1574998"/>
                <a:gd name="connsiteY5" fmla="*/ 1416726 h 1855450"/>
                <a:gd name="connsiteX6" fmla="*/ 8831 w 1574998"/>
                <a:gd name="connsiteY6" fmla="*/ 1328308 h 1855450"/>
                <a:gd name="connsiteX7" fmla="*/ 10263 w 1574998"/>
                <a:gd name="connsiteY7" fmla="*/ 1323653 h 185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998" h="1855450">
                  <a:moveTo>
                    <a:pt x="66676" y="0"/>
                  </a:moveTo>
                  <a:lnTo>
                    <a:pt x="1574998" y="714375"/>
                  </a:lnTo>
                  <a:lnTo>
                    <a:pt x="818762" y="1618063"/>
                  </a:lnTo>
                  <a:lnTo>
                    <a:pt x="795122" y="1662021"/>
                  </a:lnTo>
                  <a:cubicBezTo>
                    <a:pt x="717007" y="1778722"/>
                    <a:pt x="584721" y="1855450"/>
                    <a:pt x="434679" y="1855450"/>
                  </a:cubicBezTo>
                  <a:cubicBezTo>
                    <a:pt x="194612" y="1855450"/>
                    <a:pt x="0" y="1659027"/>
                    <a:pt x="0" y="1416726"/>
                  </a:cubicBezTo>
                  <a:cubicBezTo>
                    <a:pt x="0" y="1386439"/>
                    <a:pt x="3041" y="1356868"/>
                    <a:pt x="8831" y="1328308"/>
                  </a:cubicBezTo>
                  <a:lnTo>
                    <a:pt x="10263" y="1323653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2029" r="12162" b="30851"/>
            <a:stretch>
              <a:fillRect/>
            </a:stretch>
          </p:blipFill>
          <p:spPr>
            <a:xfrm>
              <a:off x="6844731" y="3022470"/>
              <a:ext cx="1834836" cy="1800000"/>
            </a:xfrm>
            <a:custGeom>
              <a:avLst/>
              <a:gdLst>
                <a:gd name="connsiteX0" fmla="*/ 509588 w 1019176"/>
                <a:gd name="connsiteY0" fmla="*/ 0 h 999826"/>
                <a:gd name="connsiteX1" fmla="*/ 1019176 w 1019176"/>
                <a:gd name="connsiteY1" fmla="*/ 499913 h 999826"/>
                <a:gd name="connsiteX2" fmla="*/ 509588 w 1019176"/>
                <a:gd name="connsiteY2" fmla="*/ 999826 h 999826"/>
                <a:gd name="connsiteX3" fmla="*/ 0 w 1019176"/>
                <a:gd name="connsiteY3" fmla="*/ 499913 h 999826"/>
                <a:gd name="connsiteX4" fmla="*/ 509588 w 1019176"/>
                <a:gd name="connsiteY4" fmla="*/ 0 h 9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6" h="999826">
                  <a:moveTo>
                    <a:pt x="509588" y="0"/>
                  </a:moveTo>
                  <a:cubicBezTo>
                    <a:pt x="791026" y="0"/>
                    <a:pt x="1019176" y="223819"/>
                    <a:pt x="1019176" y="499913"/>
                  </a:cubicBezTo>
                  <a:cubicBezTo>
                    <a:pt x="1019176" y="776007"/>
                    <a:pt x="791026" y="999826"/>
                    <a:pt x="509588" y="999826"/>
                  </a:cubicBezTo>
                  <a:cubicBezTo>
                    <a:pt x="228150" y="999826"/>
                    <a:pt x="0" y="776007"/>
                    <a:pt x="0" y="499913"/>
                  </a:cubicBezTo>
                  <a:cubicBezTo>
                    <a:pt x="0" y="223819"/>
                    <a:pt x="228150" y="0"/>
                    <a:pt x="509588" y="0"/>
                  </a:cubicBezTo>
                  <a:close/>
                </a:path>
              </a:pathLst>
            </a:custGeom>
          </p:spPr>
        </p:pic>
        <p:sp>
          <p:nvSpPr>
            <p:cNvPr id="74" name="타원 73"/>
            <p:cNvSpPr/>
            <p:nvPr/>
          </p:nvSpPr>
          <p:spPr>
            <a:xfrm>
              <a:off x="6823958" y="3026361"/>
              <a:ext cx="1836000" cy="18000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07818" y="2005396"/>
            <a:ext cx="1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1.6</a:t>
            </a:r>
            <a:endParaRPr lang="ko-KR" altLang="en-US" b="1"/>
          </a:p>
        </p:txBody>
      </p:sp>
      <p:sp>
        <p:nvSpPr>
          <p:cNvPr id="87" name="TextBox 86"/>
          <p:cNvSpPr txBox="1"/>
          <p:nvPr/>
        </p:nvSpPr>
        <p:spPr>
          <a:xfrm>
            <a:off x="313200" y="4486071"/>
            <a:ext cx="1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06721" y="2006644"/>
            <a:ext cx="12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763" y="1100738"/>
            <a:ext cx="11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(S=3)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785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8492" y="1028403"/>
            <a:ext cx="12630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/>
              <a:t>(2) </a:t>
            </a:r>
            <a:r>
              <a:rPr lang="ko-KR" altLang="en-US" b="1" smtClean="0">
                <a:solidFill>
                  <a:srgbClr val="FF0000"/>
                </a:solidFill>
              </a:rPr>
              <a:t>미분 </a:t>
            </a:r>
            <a:r>
              <a:rPr lang="ko-KR" altLang="en-US" b="1" smtClean="0"/>
              <a:t>통해 극점 검출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418492" y="565957"/>
            <a:ext cx="422038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Scale-space extrema detection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474" y="1522897"/>
            <a:ext cx="893661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→ 스케일 불변한 </a:t>
            </a:r>
            <a:r>
              <a:rPr lang="ko-KR" altLang="en-US" sz="1400" b="1" dirty="0" err="1" smtClean="0"/>
              <a:t>특징점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검출시에</a:t>
            </a:r>
            <a:r>
              <a:rPr lang="ko-KR" altLang="en-US" sz="1400" b="1" dirty="0" smtClean="0"/>
              <a:t> 미분 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LOG</a:t>
            </a:r>
            <a:r>
              <a:rPr lang="ko-KR" altLang="en-US" sz="1400" b="1" smtClean="0"/>
              <a:t>가 아닌 </a:t>
            </a:r>
            <a:r>
              <a:rPr lang="ko-KR" altLang="en-US" sz="1400" b="1" smtClean="0">
                <a:solidFill>
                  <a:srgbClr val="FF0000"/>
                </a:solidFill>
              </a:rPr>
              <a:t>정규화된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LOG</a:t>
            </a:r>
            <a:r>
              <a:rPr lang="ko-KR" altLang="en-US" sz="1400" b="1" smtClean="0"/>
              <a:t>를 사용함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smtClean="0"/>
              <a:t>→ 하지만 계산량이 많음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 smtClean="0"/>
              <a:t>	</a:t>
            </a:r>
            <a:r>
              <a:rPr lang="ko-KR" altLang="en-US" sz="1400" b="1" smtClean="0"/>
              <a:t>→ 그렇기에 </a:t>
            </a:r>
            <a:r>
              <a:rPr lang="en-US" altLang="ko-KR" sz="1400" b="1" dirty="0" smtClean="0"/>
              <a:t>SIFT</a:t>
            </a:r>
            <a:r>
              <a:rPr lang="ko-KR" altLang="en-US" sz="1400" b="1" smtClean="0"/>
              <a:t>에서는 계산하기 훨씬 편리한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DOG</a:t>
            </a:r>
            <a:r>
              <a:rPr lang="ko-KR" altLang="en-US" sz="1400" b="1" smtClean="0"/>
              <a:t>를 사용함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14525" y="2470930"/>
                <a:ext cx="2196446" cy="61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25" y="2470930"/>
                <a:ext cx="2196446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3733899" y="282695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solidFill>
                  <a:srgbClr val="374151"/>
                </a:solidFill>
                <a:latin typeface="Söhne"/>
              </a:rPr>
              <a:t>열 확산 방정식의 개념을 이미지의 스케일 공간 분석에 적용</a:t>
            </a:r>
            <a:endParaRPr lang="ko-KR" altLang="en-US" sz="12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33899" y="2779540"/>
            <a:ext cx="43080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7664876" y="2475786"/>
                <a:ext cx="2196446" cy="61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76" y="2475786"/>
                <a:ext cx="2196446" cy="61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349576" y="4750616"/>
                <a:ext cx="60897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76" y="4750616"/>
                <a:ext cx="6089716" cy="681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95919" y="5431636"/>
                <a:ext cx="11478135" cy="903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9" y="5431636"/>
                <a:ext cx="11478135" cy="903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/>
              <p:cNvSpPr txBox="1"/>
              <p:nvPr/>
            </p:nvSpPr>
            <p:spPr>
              <a:xfrm>
                <a:off x="2528685" y="3234634"/>
                <a:ext cx="6089716" cy="72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85" y="3234634"/>
                <a:ext cx="6089716" cy="729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/>
              <p:cNvSpPr txBox="1"/>
              <p:nvPr/>
            </p:nvSpPr>
            <p:spPr>
              <a:xfrm>
                <a:off x="2528685" y="4021465"/>
                <a:ext cx="6089716" cy="72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85" y="4021465"/>
                <a:ext cx="6089716" cy="729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꺾인 연결선 23"/>
          <p:cNvCxnSpPr>
            <a:endCxn id="177" idx="3"/>
          </p:cNvCxnSpPr>
          <p:nvPr/>
        </p:nvCxnSpPr>
        <p:spPr>
          <a:xfrm>
            <a:off x="7375057" y="4386052"/>
            <a:ext cx="4198997" cy="1497535"/>
          </a:xfrm>
          <a:prstGeom prst="bentConnector3">
            <a:avLst>
              <a:gd name="adj1" fmla="val 10544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520413" y="4040715"/>
            <a:ext cx="558265" cy="63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=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969996" y="2013467"/>
            <a:ext cx="481264" cy="52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8492" y="1028403"/>
            <a:ext cx="12630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/>
              <a:t>(2) </a:t>
            </a:r>
            <a:r>
              <a:rPr lang="ko-KR" altLang="en-US" b="1" smtClean="0">
                <a:solidFill>
                  <a:srgbClr val="FF0000"/>
                </a:solidFill>
              </a:rPr>
              <a:t>미분 </a:t>
            </a:r>
            <a:r>
              <a:rPr lang="ko-KR" altLang="en-US" b="1" smtClean="0"/>
              <a:t>통해 극점 검출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418492" y="565957"/>
            <a:ext cx="422038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Scale-space extrema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14525" y="1945141"/>
                <a:ext cx="2196446" cy="61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25" y="1945141"/>
                <a:ext cx="2196446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3733899" y="230116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solidFill>
                  <a:srgbClr val="374151"/>
                </a:solidFill>
                <a:latin typeface="Söhne"/>
              </a:rPr>
              <a:t>열 확산 방정식의 개념을 이미지의 스케일 공간 분석에 적용</a:t>
            </a:r>
            <a:endParaRPr lang="ko-KR" altLang="en-US" sz="12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33899" y="2253751"/>
            <a:ext cx="43080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7664876" y="1949997"/>
                <a:ext cx="2196446" cy="61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76" y="1949997"/>
                <a:ext cx="2196446" cy="61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910747" y="3307797"/>
                <a:ext cx="3954352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47" y="3307797"/>
                <a:ext cx="3954352" cy="629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꺾인 연결선 4"/>
          <p:cNvCxnSpPr>
            <a:stCxn id="7" idx="3"/>
            <a:endCxn id="2" idx="1"/>
          </p:cNvCxnSpPr>
          <p:nvPr/>
        </p:nvCxnSpPr>
        <p:spPr>
          <a:xfrm flipH="1">
            <a:off x="3910747" y="2277460"/>
            <a:ext cx="5540513" cy="1345295"/>
          </a:xfrm>
          <a:prstGeom prst="bentConnector5">
            <a:avLst>
              <a:gd name="adj1" fmla="val -4126"/>
              <a:gd name="adj2" fmla="val 48106"/>
              <a:gd name="adj3" fmla="val 1041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4151301" y="4218403"/>
                <a:ext cx="3371949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01" y="4218403"/>
                <a:ext cx="3371949" cy="629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3655940" y="5205209"/>
                <a:ext cx="436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940" y="5205209"/>
                <a:ext cx="436266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3655940" y="5701675"/>
                <a:ext cx="4386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940" y="5701675"/>
                <a:ext cx="4386008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8022290" y="5654050"/>
                <a:ext cx="807209" cy="352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smtClean="0"/>
                  <a:t>**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sup>
                    </m:sSup>
                  </m:oMath>
                </a14:m>
                <a:endParaRPr lang="ko-KR" altLang="en-US" sz="1200" b="1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90" y="5654050"/>
                <a:ext cx="807209" cy="352148"/>
              </a:xfrm>
              <a:prstGeom prst="rect">
                <a:avLst/>
              </a:prstGeom>
              <a:blipFill>
                <a:blip r:embed="rId9"/>
                <a:stretch>
                  <a:fillRect l="-758" b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2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grpSp>
        <p:nvGrpSpPr>
          <p:cNvPr id="278" name="그룹 277"/>
          <p:cNvGrpSpPr/>
          <p:nvPr/>
        </p:nvGrpSpPr>
        <p:grpSpPr>
          <a:xfrm>
            <a:off x="2170008" y="1522897"/>
            <a:ext cx="8212242" cy="5076804"/>
            <a:chOff x="1969983" y="1299536"/>
            <a:chExt cx="8464526" cy="5303950"/>
          </a:xfrm>
        </p:grpSpPr>
        <p:grpSp>
          <p:nvGrpSpPr>
            <p:cNvPr id="26" name="그룹 25"/>
            <p:cNvGrpSpPr/>
            <p:nvPr/>
          </p:nvGrpSpPr>
          <p:grpSpPr>
            <a:xfrm>
              <a:off x="1969983" y="1299536"/>
              <a:ext cx="8464526" cy="5303950"/>
              <a:chOff x="2292374" y="1522897"/>
              <a:chExt cx="7982208" cy="502772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292374" y="1522897"/>
                <a:ext cx="1028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smtClean="0"/>
                  <a:t>Octave 1</a:t>
                </a:r>
                <a:endParaRPr lang="ko-KR" altLang="en-US" sz="1400" b="1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56054" y="1522897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/>
                  <a:t>Octave 2</a:t>
                </a:r>
                <a:endParaRPr lang="ko-KR" altLang="en-US" sz="1200" b="1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39003" y="1533158"/>
                <a:ext cx="1028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Octave 3</a:t>
                </a:r>
                <a:endParaRPr lang="ko-KR" altLang="en-US" sz="1000" b="1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26429" y="1533158"/>
                <a:ext cx="10287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smtClean="0"/>
                  <a:t>Octave 4</a:t>
                </a:r>
                <a:endParaRPr lang="ko-KR" altLang="en-US" sz="800" b="1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964" y="196434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964" y="273760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964" y="3510856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964" y="428411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964" y="505736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964" y="583061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0158" y="196434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070" y="237272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070" y="278109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2867" y="318947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2867" y="359784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2867" y="400180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0061" y="195922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0061" y="21875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0061" y="24164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0061" y="264537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0061" y="287477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5479" y="310417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857" y="1943833"/>
                <a:ext cx="90000" cy="90000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857" y="2061987"/>
                <a:ext cx="90000" cy="90000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857" y="2184064"/>
                <a:ext cx="90000" cy="9000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857" y="2311096"/>
                <a:ext cx="90000" cy="90000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857" y="2438128"/>
                <a:ext cx="90000" cy="90000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857" y="2565160"/>
                <a:ext cx="90000" cy="90000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101" y="233477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332" y="311717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332" y="389956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332" y="468196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332" y="547061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525" y="213906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526" y="253336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526" y="293060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526" y="332784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526" y="371956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3720" y="20913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3720" y="232481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3720" y="25559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3720" y="278824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3720" y="302056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582" y="1999707"/>
                <a:ext cx="90000" cy="9000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582" y="2123606"/>
                <a:ext cx="90000" cy="9000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582" y="2251174"/>
                <a:ext cx="90000" cy="900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582" y="2378330"/>
                <a:ext cx="90000" cy="900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582" y="2503923"/>
                <a:ext cx="90000" cy="90000"/>
              </a:xfrm>
              <a:prstGeom prst="rect">
                <a:avLst/>
              </a:prstGeom>
            </p:spPr>
          </p:pic>
        </p:grpSp>
        <p:cxnSp>
          <p:nvCxnSpPr>
            <p:cNvPr id="164" name="직선 화살표 연결선 163"/>
            <p:cNvCxnSpPr/>
            <p:nvPr/>
          </p:nvCxnSpPr>
          <p:spPr>
            <a:xfrm>
              <a:off x="2861365" y="2145020"/>
              <a:ext cx="413793" cy="287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endCxn id="167" idx="3"/>
            </p:cNvCxnSpPr>
            <p:nvPr/>
          </p:nvCxnSpPr>
          <p:spPr>
            <a:xfrm flipV="1">
              <a:off x="2861365" y="2598865"/>
              <a:ext cx="402285" cy="36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3228434" y="2391753"/>
              <a:ext cx="240473" cy="2426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mtClean="0"/>
                <a:t>-</a:t>
              </a:r>
              <a:endParaRPr lang="ko-KR" altLang="en-US" sz="2400" b="1"/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>
              <a:off x="3468907" y="2513076"/>
              <a:ext cx="173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>
              <a:off x="2864238" y="2963592"/>
              <a:ext cx="413793" cy="287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endCxn id="173" idx="3"/>
            </p:cNvCxnSpPr>
            <p:nvPr/>
          </p:nvCxnSpPr>
          <p:spPr>
            <a:xfrm flipV="1">
              <a:off x="2864238" y="3417437"/>
              <a:ext cx="402285" cy="36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72"/>
            <p:cNvSpPr/>
            <p:nvPr/>
          </p:nvSpPr>
          <p:spPr>
            <a:xfrm>
              <a:off x="3231307" y="3210325"/>
              <a:ext cx="240473" cy="2426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mtClean="0"/>
                <a:t>-</a:t>
              </a:r>
              <a:endParaRPr lang="ko-KR" altLang="en-US" sz="2400" b="1"/>
            </a:p>
          </p:txBody>
        </p:sp>
        <p:cxnSp>
          <p:nvCxnSpPr>
            <p:cNvPr id="174" name="직선 화살표 연결선 173"/>
            <p:cNvCxnSpPr/>
            <p:nvPr/>
          </p:nvCxnSpPr>
          <p:spPr>
            <a:xfrm>
              <a:off x="3471780" y="3331648"/>
              <a:ext cx="173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2859698" y="3782164"/>
              <a:ext cx="413793" cy="287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endCxn id="186" idx="3"/>
            </p:cNvCxnSpPr>
            <p:nvPr/>
          </p:nvCxnSpPr>
          <p:spPr>
            <a:xfrm flipV="1">
              <a:off x="2859698" y="4236009"/>
              <a:ext cx="402285" cy="36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3226767" y="4028897"/>
              <a:ext cx="240473" cy="2426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mtClean="0"/>
                <a:t>-</a:t>
              </a:r>
              <a:endParaRPr lang="ko-KR" altLang="en-US" sz="2400" b="1"/>
            </a:p>
          </p:txBody>
        </p:sp>
        <p:cxnSp>
          <p:nvCxnSpPr>
            <p:cNvPr id="187" name="직선 화살표 연결선 186"/>
            <p:cNvCxnSpPr/>
            <p:nvPr/>
          </p:nvCxnSpPr>
          <p:spPr>
            <a:xfrm>
              <a:off x="3467240" y="4150220"/>
              <a:ext cx="173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2859461" y="4592233"/>
              <a:ext cx="413793" cy="287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>
              <a:endCxn id="190" idx="3"/>
            </p:cNvCxnSpPr>
            <p:nvPr/>
          </p:nvCxnSpPr>
          <p:spPr>
            <a:xfrm flipV="1">
              <a:off x="2859461" y="5046078"/>
              <a:ext cx="402285" cy="36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3226530" y="4838966"/>
              <a:ext cx="240473" cy="2426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mtClean="0"/>
                <a:t>-</a:t>
              </a:r>
              <a:endParaRPr lang="ko-KR" altLang="en-US" sz="2400" b="1"/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3467003" y="4960289"/>
              <a:ext cx="173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2849765" y="5407970"/>
              <a:ext cx="413793" cy="287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endCxn id="194" idx="3"/>
            </p:cNvCxnSpPr>
            <p:nvPr/>
          </p:nvCxnSpPr>
          <p:spPr>
            <a:xfrm flipV="1">
              <a:off x="2849765" y="5861815"/>
              <a:ext cx="402285" cy="36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타원 193"/>
            <p:cNvSpPr/>
            <p:nvPr/>
          </p:nvSpPr>
          <p:spPr>
            <a:xfrm>
              <a:off x="3216834" y="5654703"/>
              <a:ext cx="240473" cy="2426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mtClean="0"/>
                <a:t>-</a:t>
              </a:r>
              <a:endParaRPr lang="ko-KR" altLang="en-US" sz="2400" b="1"/>
            </a:p>
          </p:txBody>
        </p:sp>
        <p:cxnSp>
          <p:nvCxnSpPr>
            <p:cNvPr id="195" name="직선 화살표 연결선 194"/>
            <p:cNvCxnSpPr/>
            <p:nvPr/>
          </p:nvCxnSpPr>
          <p:spPr>
            <a:xfrm>
              <a:off x="3457307" y="5776026"/>
              <a:ext cx="173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/>
            <p:cNvGrpSpPr/>
            <p:nvPr/>
          </p:nvGrpSpPr>
          <p:grpSpPr>
            <a:xfrm>
              <a:off x="5641910" y="1955131"/>
              <a:ext cx="786254" cy="430809"/>
              <a:chOff x="5803040" y="2024169"/>
              <a:chExt cx="1161409" cy="695318"/>
            </a:xfrm>
          </p:grpSpPr>
          <p:cxnSp>
            <p:nvCxnSpPr>
              <p:cNvPr id="196" name="직선 화살표 연결선 195"/>
              <p:cNvCxnSpPr>
                <a:stCxn id="52" idx="3"/>
                <a:endCxn id="198" idx="1"/>
              </p:cNvCxnSpPr>
              <p:nvPr/>
            </p:nvCxnSpPr>
            <p:spPr>
              <a:xfrm>
                <a:off x="5811009" y="2024167"/>
                <a:ext cx="476253" cy="236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화살표 연결선 196"/>
              <p:cNvCxnSpPr>
                <a:stCxn id="53" idx="3"/>
                <a:endCxn id="198" idx="3"/>
              </p:cNvCxnSpPr>
              <p:nvPr/>
            </p:nvCxnSpPr>
            <p:spPr>
              <a:xfrm flipV="1">
                <a:off x="5803040" y="2432107"/>
                <a:ext cx="484222" cy="287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타원 197"/>
              <p:cNvSpPr/>
              <p:nvPr/>
            </p:nvSpPr>
            <p:spPr>
              <a:xfrm>
                <a:off x="6252045" y="2224995"/>
                <a:ext cx="240473" cy="2426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2400" b="1" smtClean="0"/>
                  <a:t>-</a:t>
                </a:r>
                <a:endParaRPr lang="ko-KR" altLang="en-US" sz="2400" b="1"/>
              </a:p>
            </p:txBody>
          </p:sp>
          <p:cxnSp>
            <p:nvCxnSpPr>
              <p:cNvPr id="199" name="직선 화살표 연결선 198"/>
              <p:cNvCxnSpPr/>
              <p:nvPr/>
            </p:nvCxnSpPr>
            <p:spPr>
              <a:xfrm>
                <a:off x="6492529" y="2346318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5641910" y="2383459"/>
              <a:ext cx="786254" cy="430811"/>
              <a:chOff x="5803040" y="2024167"/>
              <a:chExt cx="1161409" cy="695320"/>
            </a:xfrm>
          </p:grpSpPr>
          <p:cxnSp>
            <p:nvCxnSpPr>
              <p:cNvPr id="201" name="직선 화살표 연결선 200"/>
              <p:cNvCxnSpPr>
                <a:endCxn id="203" idx="1"/>
              </p:cNvCxnSpPr>
              <p:nvPr/>
            </p:nvCxnSpPr>
            <p:spPr>
              <a:xfrm>
                <a:off x="5811009" y="2024167"/>
                <a:ext cx="476253" cy="236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/>
              <p:cNvCxnSpPr>
                <a:endCxn id="203" idx="3"/>
              </p:cNvCxnSpPr>
              <p:nvPr/>
            </p:nvCxnSpPr>
            <p:spPr>
              <a:xfrm flipV="1">
                <a:off x="5803040" y="2432107"/>
                <a:ext cx="484222" cy="287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타원 202"/>
              <p:cNvSpPr/>
              <p:nvPr/>
            </p:nvSpPr>
            <p:spPr>
              <a:xfrm>
                <a:off x="6252045" y="2224995"/>
                <a:ext cx="240473" cy="2426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2400" b="1" smtClean="0"/>
                  <a:t>-</a:t>
                </a:r>
                <a:endParaRPr lang="ko-KR" altLang="en-US" sz="2400" b="1"/>
              </a:p>
            </p:txBody>
          </p:sp>
          <p:cxnSp>
            <p:nvCxnSpPr>
              <p:cNvPr id="204" name="직선 화살표 연결선 203"/>
              <p:cNvCxnSpPr/>
              <p:nvPr/>
            </p:nvCxnSpPr>
            <p:spPr>
              <a:xfrm>
                <a:off x="6492529" y="2346318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그룹 204"/>
            <p:cNvGrpSpPr/>
            <p:nvPr/>
          </p:nvGrpSpPr>
          <p:grpSpPr>
            <a:xfrm>
              <a:off x="5639039" y="2816876"/>
              <a:ext cx="780859" cy="430689"/>
              <a:chOff x="5811009" y="2024167"/>
              <a:chExt cx="1153440" cy="695122"/>
            </a:xfrm>
          </p:grpSpPr>
          <p:cxnSp>
            <p:nvCxnSpPr>
              <p:cNvPr id="206" name="직선 화살표 연결선 205"/>
              <p:cNvCxnSpPr>
                <a:endCxn id="208" idx="1"/>
              </p:cNvCxnSpPr>
              <p:nvPr/>
            </p:nvCxnSpPr>
            <p:spPr>
              <a:xfrm>
                <a:off x="5811009" y="2024167"/>
                <a:ext cx="476253" cy="236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화살표 연결선 206"/>
              <p:cNvCxnSpPr>
                <a:stCxn id="55" idx="3"/>
                <a:endCxn id="208" idx="3"/>
              </p:cNvCxnSpPr>
              <p:nvPr/>
            </p:nvCxnSpPr>
            <p:spPr>
              <a:xfrm flipV="1">
                <a:off x="5827462" y="2432107"/>
                <a:ext cx="459800" cy="2871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타원 207"/>
              <p:cNvSpPr/>
              <p:nvPr/>
            </p:nvSpPr>
            <p:spPr>
              <a:xfrm>
                <a:off x="6252045" y="2224995"/>
                <a:ext cx="240473" cy="2426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2400" b="1" smtClean="0"/>
                  <a:t>-</a:t>
                </a:r>
                <a:endParaRPr lang="ko-KR" altLang="en-US" sz="2400" b="1"/>
              </a:p>
            </p:txBody>
          </p:sp>
          <p:cxnSp>
            <p:nvCxnSpPr>
              <p:cNvPr id="209" name="직선 화살표 연결선 208"/>
              <p:cNvCxnSpPr/>
              <p:nvPr/>
            </p:nvCxnSpPr>
            <p:spPr>
              <a:xfrm>
                <a:off x="6492529" y="2346318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/>
            <p:cNvGrpSpPr/>
            <p:nvPr/>
          </p:nvGrpSpPr>
          <p:grpSpPr>
            <a:xfrm>
              <a:off x="5647784" y="3247567"/>
              <a:ext cx="786254" cy="422029"/>
              <a:chOff x="5803040" y="2038342"/>
              <a:chExt cx="1161409" cy="681145"/>
            </a:xfrm>
          </p:grpSpPr>
          <p:cxnSp>
            <p:nvCxnSpPr>
              <p:cNvPr id="211" name="직선 화살표 연결선 210"/>
              <p:cNvCxnSpPr>
                <a:stCxn id="55" idx="3"/>
                <a:endCxn id="213" idx="1"/>
              </p:cNvCxnSpPr>
              <p:nvPr/>
            </p:nvCxnSpPr>
            <p:spPr>
              <a:xfrm>
                <a:off x="5806576" y="2038344"/>
                <a:ext cx="480686" cy="2221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/>
              <p:cNvCxnSpPr>
                <a:endCxn id="213" idx="3"/>
              </p:cNvCxnSpPr>
              <p:nvPr/>
            </p:nvCxnSpPr>
            <p:spPr>
              <a:xfrm flipV="1">
                <a:off x="5803040" y="2432107"/>
                <a:ext cx="484222" cy="287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타원 212"/>
              <p:cNvSpPr/>
              <p:nvPr/>
            </p:nvSpPr>
            <p:spPr>
              <a:xfrm>
                <a:off x="6252045" y="2224995"/>
                <a:ext cx="240473" cy="2426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2400" b="1" smtClean="0"/>
                  <a:t>-</a:t>
                </a:r>
                <a:endParaRPr lang="ko-KR" altLang="en-US" sz="2400" b="1"/>
              </a:p>
            </p:txBody>
          </p:sp>
          <p:cxnSp>
            <p:nvCxnSpPr>
              <p:cNvPr id="214" name="직선 화살표 연결선 213"/>
              <p:cNvCxnSpPr/>
              <p:nvPr/>
            </p:nvCxnSpPr>
            <p:spPr>
              <a:xfrm>
                <a:off x="6492529" y="2346318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그룹 214"/>
            <p:cNvGrpSpPr/>
            <p:nvPr/>
          </p:nvGrpSpPr>
          <p:grpSpPr>
            <a:xfrm>
              <a:off x="5646370" y="3675893"/>
              <a:ext cx="786254" cy="422027"/>
              <a:chOff x="5803040" y="2038344"/>
              <a:chExt cx="1161409" cy="681143"/>
            </a:xfrm>
          </p:grpSpPr>
          <p:cxnSp>
            <p:nvCxnSpPr>
              <p:cNvPr id="216" name="직선 화살표 연결선 215"/>
              <p:cNvCxnSpPr>
                <a:endCxn id="218" idx="1"/>
              </p:cNvCxnSpPr>
              <p:nvPr/>
            </p:nvCxnSpPr>
            <p:spPr>
              <a:xfrm>
                <a:off x="5806576" y="2038344"/>
                <a:ext cx="480686" cy="2221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화살표 연결선 216"/>
              <p:cNvCxnSpPr>
                <a:endCxn id="218" idx="3"/>
              </p:cNvCxnSpPr>
              <p:nvPr/>
            </p:nvCxnSpPr>
            <p:spPr>
              <a:xfrm flipV="1">
                <a:off x="5803040" y="2432107"/>
                <a:ext cx="484222" cy="2873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타원 217"/>
              <p:cNvSpPr/>
              <p:nvPr/>
            </p:nvSpPr>
            <p:spPr>
              <a:xfrm>
                <a:off x="6252045" y="2224995"/>
                <a:ext cx="240473" cy="2426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2400" b="1" smtClean="0"/>
                  <a:t>-</a:t>
                </a:r>
                <a:endParaRPr lang="ko-KR" altLang="en-US" sz="2400" b="1"/>
              </a:p>
            </p:txBody>
          </p:sp>
          <p:cxnSp>
            <p:nvCxnSpPr>
              <p:cNvPr id="219" name="직선 화살표 연결선 218"/>
              <p:cNvCxnSpPr/>
              <p:nvPr/>
            </p:nvCxnSpPr>
            <p:spPr>
              <a:xfrm>
                <a:off x="6492529" y="2346318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그룹 219"/>
            <p:cNvGrpSpPr/>
            <p:nvPr/>
          </p:nvGrpSpPr>
          <p:grpSpPr>
            <a:xfrm>
              <a:off x="7863493" y="1854777"/>
              <a:ext cx="770801" cy="240917"/>
              <a:chOff x="5776488" y="2094172"/>
              <a:chExt cx="1138580" cy="388836"/>
            </a:xfrm>
          </p:grpSpPr>
          <p:cxnSp>
            <p:nvCxnSpPr>
              <p:cNvPr id="221" name="직선 화살표 연결선 220"/>
              <p:cNvCxnSpPr>
                <a:stCxn id="58" idx="3"/>
                <a:endCxn id="223" idx="1"/>
              </p:cNvCxnSpPr>
              <p:nvPr/>
            </p:nvCxnSpPr>
            <p:spPr>
              <a:xfrm>
                <a:off x="5776492" y="2094167"/>
                <a:ext cx="501225" cy="130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화살표 연결선 221"/>
              <p:cNvCxnSpPr>
                <a:stCxn id="59" idx="3"/>
                <a:endCxn id="223" idx="3"/>
              </p:cNvCxnSpPr>
              <p:nvPr/>
            </p:nvCxnSpPr>
            <p:spPr>
              <a:xfrm flipV="1">
                <a:off x="5776492" y="2380732"/>
                <a:ext cx="501225" cy="102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/>
              <p:cNvSpPr/>
              <p:nvPr/>
            </p:nvSpPr>
            <p:spPr>
              <a:xfrm>
                <a:off x="6249334" y="2192521"/>
                <a:ext cx="193814" cy="2205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b="1" smtClean="0"/>
                  <a:t>-</a:t>
                </a:r>
                <a:endParaRPr lang="ko-KR" altLang="en-US" b="1"/>
              </a:p>
            </p:txBody>
          </p:sp>
          <p:cxnSp>
            <p:nvCxnSpPr>
              <p:cNvPr id="224" name="직선 화살표 연결선 223"/>
              <p:cNvCxnSpPr/>
              <p:nvPr/>
            </p:nvCxnSpPr>
            <p:spPr>
              <a:xfrm>
                <a:off x="6443148" y="2302772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그룹 224"/>
            <p:cNvGrpSpPr/>
            <p:nvPr/>
          </p:nvGrpSpPr>
          <p:grpSpPr>
            <a:xfrm>
              <a:off x="7863489" y="2105524"/>
              <a:ext cx="770797" cy="240921"/>
              <a:chOff x="5776492" y="2094167"/>
              <a:chExt cx="1138576" cy="388841"/>
            </a:xfrm>
          </p:grpSpPr>
          <p:cxnSp>
            <p:nvCxnSpPr>
              <p:cNvPr id="226" name="직선 화살표 연결선 225"/>
              <p:cNvCxnSpPr>
                <a:endCxn id="228" idx="1"/>
              </p:cNvCxnSpPr>
              <p:nvPr/>
            </p:nvCxnSpPr>
            <p:spPr>
              <a:xfrm>
                <a:off x="5776492" y="2094167"/>
                <a:ext cx="501225" cy="130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화살표 연결선 226"/>
              <p:cNvCxnSpPr>
                <a:endCxn id="228" idx="3"/>
              </p:cNvCxnSpPr>
              <p:nvPr/>
            </p:nvCxnSpPr>
            <p:spPr>
              <a:xfrm flipV="1">
                <a:off x="5776492" y="2380732"/>
                <a:ext cx="501225" cy="102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타원 227"/>
              <p:cNvSpPr/>
              <p:nvPr/>
            </p:nvSpPr>
            <p:spPr>
              <a:xfrm>
                <a:off x="6249334" y="2192521"/>
                <a:ext cx="193814" cy="2205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b="1" smtClean="0"/>
                  <a:t>-</a:t>
                </a:r>
                <a:endParaRPr lang="ko-KR" altLang="en-US" b="1"/>
              </a:p>
            </p:txBody>
          </p:sp>
          <p:cxnSp>
            <p:nvCxnSpPr>
              <p:cNvPr id="229" name="직선 화살표 연결선 228"/>
              <p:cNvCxnSpPr/>
              <p:nvPr/>
            </p:nvCxnSpPr>
            <p:spPr>
              <a:xfrm>
                <a:off x="6443148" y="2302772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그룹 229"/>
            <p:cNvGrpSpPr/>
            <p:nvPr/>
          </p:nvGrpSpPr>
          <p:grpSpPr>
            <a:xfrm>
              <a:off x="7863489" y="2345796"/>
              <a:ext cx="770797" cy="240921"/>
              <a:chOff x="5776492" y="2094167"/>
              <a:chExt cx="1138576" cy="388841"/>
            </a:xfrm>
          </p:grpSpPr>
          <p:cxnSp>
            <p:nvCxnSpPr>
              <p:cNvPr id="231" name="직선 화살표 연결선 230"/>
              <p:cNvCxnSpPr>
                <a:endCxn id="233" idx="1"/>
              </p:cNvCxnSpPr>
              <p:nvPr/>
            </p:nvCxnSpPr>
            <p:spPr>
              <a:xfrm>
                <a:off x="5776492" y="2094167"/>
                <a:ext cx="501225" cy="130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화살표 연결선 231"/>
              <p:cNvCxnSpPr>
                <a:endCxn id="233" idx="3"/>
              </p:cNvCxnSpPr>
              <p:nvPr/>
            </p:nvCxnSpPr>
            <p:spPr>
              <a:xfrm flipV="1">
                <a:off x="5776492" y="2380732"/>
                <a:ext cx="501225" cy="102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타원 232"/>
              <p:cNvSpPr/>
              <p:nvPr/>
            </p:nvSpPr>
            <p:spPr>
              <a:xfrm>
                <a:off x="6249334" y="2192521"/>
                <a:ext cx="193814" cy="2205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b="1" smtClean="0"/>
                  <a:t>-</a:t>
                </a:r>
                <a:endParaRPr lang="ko-KR" altLang="en-US" b="1"/>
              </a:p>
            </p:txBody>
          </p:sp>
          <p:cxnSp>
            <p:nvCxnSpPr>
              <p:cNvPr id="234" name="직선 화살표 연결선 233"/>
              <p:cNvCxnSpPr/>
              <p:nvPr/>
            </p:nvCxnSpPr>
            <p:spPr>
              <a:xfrm>
                <a:off x="6443148" y="2302772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그룹 234"/>
            <p:cNvGrpSpPr/>
            <p:nvPr/>
          </p:nvGrpSpPr>
          <p:grpSpPr>
            <a:xfrm>
              <a:off x="7863489" y="2588651"/>
              <a:ext cx="770797" cy="240921"/>
              <a:chOff x="5776492" y="2094167"/>
              <a:chExt cx="1138576" cy="388841"/>
            </a:xfrm>
          </p:grpSpPr>
          <p:cxnSp>
            <p:nvCxnSpPr>
              <p:cNvPr id="236" name="직선 화살표 연결선 235"/>
              <p:cNvCxnSpPr>
                <a:endCxn id="238" idx="1"/>
              </p:cNvCxnSpPr>
              <p:nvPr/>
            </p:nvCxnSpPr>
            <p:spPr>
              <a:xfrm>
                <a:off x="5776492" y="2094167"/>
                <a:ext cx="501225" cy="130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화살표 연결선 236"/>
              <p:cNvCxnSpPr>
                <a:endCxn id="238" idx="3"/>
              </p:cNvCxnSpPr>
              <p:nvPr/>
            </p:nvCxnSpPr>
            <p:spPr>
              <a:xfrm flipV="1">
                <a:off x="5776492" y="2380732"/>
                <a:ext cx="501225" cy="102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타원 237"/>
              <p:cNvSpPr/>
              <p:nvPr/>
            </p:nvSpPr>
            <p:spPr>
              <a:xfrm>
                <a:off x="6249334" y="2192521"/>
                <a:ext cx="193814" cy="2205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b="1" smtClean="0"/>
                  <a:t>-</a:t>
                </a:r>
                <a:endParaRPr lang="ko-KR" altLang="en-US" b="1"/>
              </a:p>
            </p:txBody>
          </p:sp>
          <p:cxnSp>
            <p:nvCxnSpPr>
              <p:cNvPr id="239" name="직선 화살표 연결선 238"/>
              <p:cNvCxnSpPr/>
              <p:nvPr/>
            </p:nvCxnSpPr>
            <p:spPr>
              <a:xfrm>
                <a:off x="6443148" y="2302772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그룹 239"/>
            <p:cNvGrpSpPr/>
            <p:nvPr/>
          </p:nvGrpSpPr>
          <p:grpSpPr>
            <a:xfrm>
              <a:off x="7863489" y="2829386"/>
              <a:ext cx="770797" cy="240921"/>
              <a:chOff x="5776492" y="2094167"/>
              <a:chExt cx="1138576" cy="388841"/>
            </a:xfrm>
          </p:grpSpPr>
          <p:cxnSp>
            <p:nvCxnSpPr>
              <p:cNvPr id="241" name="직선 화살표 연결선 240"/>
              <p:cNvCxnSpPr>
                <a:endCxn id="243" idx="1"/>
              </p:cNvCxnSpPr>
              <p:nvPr/>
            </p:nvCxnSpPr>
            <p:spPr>
              <a:xfrm>
                <a:off x="5776492" y="2094167"/>
                <a:ext cx="501225" cy="130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화살표 연결선 241"/>
              <p:cNvCxnSpPr>
                <a:endCxn id="243" idx="3"/>
              </p:cNvCxnSpPr>
              <p:nvPr/>
            </p:nvCxnSpPr>
            <p:spPr>
              <a:xfrm flipV="1">
                <a:off x="5776492" y="2380732"/>
                <a:ext cx="501225" cy="102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/>
              <p:cNvSpPr/>
              <p:nvPr/>
            </p:nvSpPr>
            <p:spPr>
              <a:xfrm>
                <a:off x="6249334" y="2192521"/>
                <a:ext cx="193814" cy="2205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b="1" smtClean="0"/>
                  <a:t>-</a:t>
                </a:r>
                <a:endParaRPr lang="ko-KR" altLang="en-US" b="1"/>
              </a:p>
            </p:txBody>
          </p:sp>
          <p:cxnSp>
            <p:nvCxnSpPr>
              <p:cNvPr id="244" name="직선 화살표 연결선 243"/>
              <p:cNvCxnSpPr/>
              <p:nvPr/>
            </p:nvCxnSpPr>
            <p:spPr>
              <a:xfrm>
                <a:off x="6443148" y="2302772"/>
                <a:ext cx="47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그룹 244"/>
            <p:cNvGrpSpPr/>
            <p:nvPr/>
          </p:nvGrpSpPr>
          <p:grpSpPr>
            <a:xfrm>
              <a:off x="9567372" y="1791078"/>
              <a:ext cx="771703" cy="124642"/>
              <a:chOff x="5528796" y="2067964"/>
              <a:chExt cx="1139915" cy="201168"/>
            </a:xfrm>
          </p:grpSpPr>
          <p:cxnSp>
            <p:nvCxnSpPr>
              <p:cNvPr id="246" name="직선 화살표 연결선 245"/>
              <p:cNvCxnSpPr>
                <a:stCxn id="64" idx="3"/>
                <a:endCxn id="248" idx="1"/>
              </p:cNvCxnSpPr>
              <p:nvPr/>
            </p:nvCxnSpPr>
            <p:spPr>
              <a:xfrm>
                <a:off x="5528802" y="2067959"/>
                <a:ext cx="489231" cy="54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화살표 연결선 246"/>
              <p:cNvCxnSpPr>
                <a:stCxn id="65" idx="3"/>
                <a:endCxn id="248" idx="3"/>
              </p:cNvCxnSpPr>
              <p:nvPr/>
            </p:nvCxnSpPr>
            <p:spPr>
              <a:xfrm flipV="1">
                <a:off x="5528802" y="2210527"/>
                <a:ext cx="489231" cy="5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타원 247"/>
              <p:cNvSpPr/>
              <p:nvPr/>
            </p:nvSpPr>
            <p:spPr>
              <a:xfrm>
                <a:off x="6003586" y="2104209"/>
                <a:ext cx="98646" cy="1245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1000" b="1" smtClean="0"/>
                  <a:t>-</a:t>
                </a:r>
                <a:endParaRPr lang="ko-KR" altLang="en-US" sz="1000" b="1"/>
              </a:p>
            </p:txBody>
          </p:sp>
          <p:cxnSp>
            <p:nvCxnSpPr>
              <p:cNvPr id="249" name="직선 화살표 연결선 248"/>
              <p:cNvCxnSpPr>
                <a:stCxn id="248" idx="6"/>
                <a:endCxn id="21" idx="1"/>
              </p:cNvCxnSpPr>
              <p:nvPr/>
            </p:nvCxnSpPr>
            <p:spPr>
              <a:xfrm flipV="1">
                <a:off x="6102233" y="2163091"/>
                <a:ext cx="566478" cy="3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그룹 255"/>
            <p:cNvGrpSpPr/>
            <p:nvPr/>
          </p:nvGrpSpPr>
          <p:grpSpPr>
            <a:xfrm>
              <a:off x="9567372" y="1921705"/>
              <a:ext cx="771699" cy="124645"/>
              <a:chOff x="5528802" y="2067959"/>
              <a:chExt cx="1139909" cy="201173"/>
            </a:xfrm>
          </p:grpSpPr>
          <p:cxnSp>
            <p:nvCxnSpPr>
              <p:cNvPr id="257" name="직선 화살표 연결선 256"/>
              <p:cNvCxnSpPr>
                <a:endCxn id="259" idx="1"/>
              </p:cNvCxnSpPr>
              <p:nvPr/>
            </p:nvCxnSpPr>
            <p:spPr>
              <a:xfrm>
                <a:off x="5528802" y="2067959"/>
                <a:ext cx="489231" cy="54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화살표 연결선 257"/>
              <p:cNvCxnSpPr>
                <a:endCxn id="259" idx="3"/>
              </p:cNvCxnSpPr>
              <p:nvPr/>
            </p:nvCxnSpPr>
            <p:spPr>
              <a:xfrm flipV="1">
                <a:off x="5528802" y="2210527"/>
                <a:ext cx="489231" cy="5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타원 258"/>
              <p:cNvSpPr/>
              <p:nvPr/>
            </p:nvSpPr>
            <p:spPr>
              <a:xfrm>
                <a:off x="6003586" y="2104209"/>
                <a:ext cx="98646" cy="1245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1000" b="1" smtClean="0"/>
                  <a:t>-</a:t>
                </a:r>
                <a:endParaRPr lang="ko-KR" altLang="en-US" sz="1000" b="1"/>
              </a:p>
            </p:txBody>
          </p:sp>
          <p:cxnSp>
            <p:nvCxnSpPr>
              <p:cNvPr id="260" name="직선 화살표 연결선 259"/>
              <p:cNvCxnSpPr>
                <a:stCxn id="259" idx="6"/>
              </p:cNvCxnSpPr>
              <p:nvPr/>
            </p:nvCxnSpPr>
            <p:spPr>
              <a:xfrm flipV="1">
                <a:off x="6102233" y="2163091"/>
                <a:ext cx="566478" cy="3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그룹 260"/>
            <p:cNvGrpSpPr/>
            <p:nvPr/>
          </p:nvGrpSpPr>
          <p:grpSpPr>
            <a:xfrm>
              <a:off x="9567372" y="2050586"/>
              <a:ext cx="771699" cy="124645"/>
              <a:chOff x="5528802" y="2067959"/>
              <a:chExt cx="1139909" cy="201173"/>
            </a:xfrm>
          </p:grpSpPr>
          <p:cxnSp>
            <p:nvCxnSpPr>
              <p:cNvPr id="262" name="직선 화살표 연결선 261"/>
              <p:cNvCxnSpPr>
                <a:endCxn id="264" idx="1"/>
              </p:cNvCxnSpPr>
              <p:nvPr/>
            </p:nvCxnSpPr>
            <p:spPr>
              <a:xfrm>
                <a:off x="5528802" y="2067959"/>
                <a:ext cx="489231" cy="54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화살표 연결선 262"/>
              <p:cNvCxnSpPr>
                <a:endCxn id="264" idx="3"/>
              </p:cNvCxnSpPr>
              <p:nvPr/>
            </p:nvCxnSpPr>
            <p:spPr>
              <a:xfrm flipV="1">
                <a:off x="5528802" y="2210527"/>
                <a:ext cx="489231" cy="5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타원 263"/>
              <p:cNvSpPr/>
              <p:nvPr/>
            </p:nvSpPr>
            <p:spPr>
              <a:xfrm>
                <a:off x="6003586" y="2104209"/>
                <a:ext cx="98646" cy="1245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1000" b="1" smtClean="0"/>
                  <a:t>-</a:t>
                </a:r>
                <a:endParaRPr lang="ko-KR" altLang="en-US" sz="1000" b="1"/>
              </a:p>
            </p:txBody>
          </p:sp>
          <p:cxnSp>
            <p:nvCxnSpPr>
              <p:cNvPr id="265" name="직선 화살표 연결선 264"/>
              <p:cNvCxnSpPr>
                <a:stCxn id="264" idx="6"/>
              </p:cNvCxnSpPr>
              <p:nvPr/>
            </p:nvCxnSpPr>
            <p:spPr>
              <a:xfrm flipV="1">
                <a:off x="6102233" y="2163091"/>
                <a:ext cx="566478" cy="3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그룹 265"/>
            <p:cNvGrpSpPr/>
            <p:nvPr/>
          </p:nvGrpSpPr>
          <p:grpSpPr>
            <a:xfrm>
              <a:off x="9567372" y="2176300"/>
              <a:ext cx="771699" cy="124645"/>
              <a:chOff x="5528802" y="2067959"/>
              <a:chExt cx="1139909" cy="201173"/>
            </a:xfrm>
          </p:grpSpPr>
          <p:cxnSp>
            <p:nvCxnSpPr>
              <p:cNvPr id="267" name="직선 화살표 연결선 266"/>
              <p:cNvCxnSpPr>
                <a:endCxn id="269" idx="1"/>
              </p:cNvCxnSpPr>
              <p:nvPr/>
            </p:nvCxnSpPr>
            <p:spPr>
              <a:xfrm>
                <a:off x="5528802" y="2067959"/>
                <a:ext cx="489231" cy="54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화살표 연결선 267"/>
              <p:cNvCxnSpPr>
                <a:endCxn id="269" idx="3"/>
              </p:cNvCxnSpPr>
              <p:nvPr/>
            </p:nvCxnSpPr>
            <p:spPr>
              <a:xfrm flipV="1">
                <a:off x="5528802" y="2210527"/>
                <a:ext cx="489231" cy="5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타원 268"/>
              <p:cNvSpPr/>
              <p:nvPr/>
            </p:nvSpPr>
            <p:spPr>
              <a:xfrm>
                <a:off x="6003586" y="2104209"/>
                <a:ext cx="98646" cy="1245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1000" b="1" smtClean="0"/>
                  <a:t>-</a:t>
                </a:r>
                <a:endParaRPr lang="ko-KR" altLang="en-US" sz="1000" b="1"/>
              </a:p>
            </p:txBody>
          </p:sp>
          <p:cxnSp>
            <p:nvCxnSpPr>
              <p:cNvPr id="270" name="직선 화살표 연결선 269"/>
              <p:cNvCxnSpPr>
                <a:stCxn id="269" idx="6"/>
              </p:cNvCxnSpPr>
              <p:nvPr/>
            </p:nvCxnSpPr>
            <p:spPr>
              <a:xfrm flipV="1">
                <a:off x="6102233" y="2163091"/>
                <a:ext cx="566478" cy="3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그룹 270"/>
            <p:cNvGrpSpPr/>
            <p:nvPr/>
          </p:nvGrpSpPr>
          <p:grpSpPr>
            <a:xfrm>
              <a:off x="9567372" y="2307462"/>
              <a:ext cx="771699" cy="124645"/>
              <a:chOff x="5528802" y="2067959"/>
              <a:chExt cx="1139909" cy="201173"/>
            </a:xfrm>
          </p:grpSpPr>
          <p:cxnSp>
            <p:nvCxnSpPr>
              <p:cNvPr id="272" name="직선 화살표 연결선 271"/>
              <p:cNvCxnSpPr>
                <a:endCxn id="274" idx="1"/>
              </p:cNvCxnSpPr>
              <p:nvPr/>
            </p:nvCxnSpPr>
            <p:spPr>
              <a:xfrm>
                <a:off x="5528802" y="2067959"/>
                <a:ext cx="489231" cy="54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화살표 연결선 272"/>
              <p:cNvCxnSpPr>
                <a:endCxn id="274" idx="3"/>
              </p:cNvCxnSpPr>
              <p:nvPr/>
            </p:nvCxnSpPr>
            <p:spPr>
              <a:xfrm flipV="1">
                <a:off x="5528802" y="2210527"/>
                <a:ext cx="489231" cy="5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타원 273"/>
              <p:cNvSpPr/>
              <p:nvPr/>
            </p:nvSpPr>
            <p:spPr>
              <a:xfrm>
                <a:off x="6003586" y="2104209"/>
                <a:ext cx="98646" cy="1245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1000" b="1" smtClean="0"/>
                  <a:t>-</a:t>
                </a:r>
                <a:endParaRPr lang="ko-KR" altLang="en-US" sz="1000" b="1"/>
              </a:p>
            </p:txBody>
          </p:sp>
          <p:cxnSp>
            <p:nvCxnSpPr>
              <p:cNvPr id="275" name="직선 화살표 연결선 274"/>
              <p:cNvCxnSpPr>
                <a:stCxn id="274" idx="6"/>
              </p:cNvCxnSpPr>
              <p:nvPr/>
            </p:nvCxnSpPr>
            <p:spPr>
              <a:xfrm flipV="1">
                <a:off x="6102233" y="2163091"/>
                <a:ext cx="566478" cy="3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6" name="TextBox 275"/>
          <p:cNvSpPr txBox="1"/>
          <p:nvPr/>
        </p:nvSpPr>
        <p:spPr>
          <a:xfrm>
            <a:off x="418492" y="1028403"/>
            <a:ext cx="12630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/>
              <a:t>(2) </a:t>
            </a:r>
            <a:r>
              <a:rPr lang="ko-KR" altLang="en-US" b="1" smtClean="0">
                <a:solidFill>
                  <a:srgbClr val="FF0000"/>
                </a:solidFill>
              </a:rPr>
              <a:t>미분 </a:t>
            </a:r>
            <a:r>
              <a:rPr lang="ko-KR" altLang="en-US" b="1" smtClean="0"/>
              <a:t>통해 극점 검출</a:t>
            </a:r>
            <a:endParaRPr lang="en-US" altLang="ko-KR" b="1" dirty="0" smtClean="0"/>
          </a:p>
        </p:txBody>
      </p:sp>
      <p:sp>
        <p:nvSpPr>
          <p:cNvPr id="277" name="직사각형 276"/>
          <p:cNvSpPr/>
          <p:nvPr/>
        </p:nvSpPr>
        <p:spPr>
          <a:xfrm>
            <a:off x="418492" y="565957"/>
            <a:ext cx="422038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Scale-space extrema detection</a:t>
            </a:r>
          </a:p>
        </p:txBody>
      </p:sp>
    </p:spTree>
    <p:extLst>
      <p:ext uri="{BB962C8B-B14F-4D97-AF65-F5344CB8AC3E}">
        <p14:creationId xmlns:p14="http://schemas.microsoft.com/office/powerpoint/2010/main" val="25717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149" name="직사각형 148"/>
          <p:cNvSpPr/>
          <p:nvPr/>
        </p:nvSpPr>
        <p:spPr>
          <a:xfrm>
            <a:off x="418492" y="565957"/>
            <a:ext cx="30446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err="1" smtClean="0"/>
              <a:t>Keypoint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localization</a:t>
            </a:r>
            <a:endParaRPr lang="en-US" altLang="ko-KR" sz="2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3463108" y="692729"/>
            <a:ext cx="818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→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극점</a:t>
            </a:r>
            <a:r>
              <a:rPr lang="ko-KR" altLang="en-US" sz="1600" b="1" dirty="0" smtClean="0"/>
              <a:t>에서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특징점</a:t>
            </a:r>
            <a:r>
              <a:rPr lang="ko-KR" altLang="en-US" sz="1600" b="1" dirty="0" smtClean="0"/>
              <a:t> 검출</a:t>
            </a:r>
            <a:endParaRPr lang="ko-KR" altLang="en-US" sz="1600" b="1" dirty="0"/>
          </a:p>
        </p:txBody>
      </p:sp>
      <p:sp>
        <p:nvSpPr>
          <p:cNvPr id="342" name="TextBox 341"/>
          <p:cNvSpPr txBox="1"/>
          <p:nvPr/>
        </p:nvSpPr>
        <p:spPr>
          <a:xfrm>
            <a:off x="7469619" y="1291904"/>
            <a:ext cx="1058345" cy="31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Octave 1</a:t>
            </a:r>
            <a:endParaRPr lang="ko-KR" altLang="en-US" sz="1400" b="1"/>
          </a:p>
        </p:txBody>
      </p:sp>
      <p:pic>
        <p:nvPicPr>
          <p:cNvPr id="346" name="그림 3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10" y="1719501"/>
            <a:ext cx="740749" cy="727029"/>
          </a:xfrm>
          <a:prstGeom prst="rect">
            <a:avLst/>
          </a:prstGeom>
        </p:spPr>
      </p:pic>
      <p:pic>
        <p:nvPicPr>
          <p:cNvPr id="347" name="그림 3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10" y="2500304"/>
            <a:ext cx="740749" cy="727029"/>
          </a:xfrm>
          <a:prstGeom prst="rect">
            <a:avLst/>
          </a:prstGeom>
        </p:spPr>
      </p:pic>
      <p:pic>
        <p:nvPicPr>
          <p:cNvPr id="348" name="그림 3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10" y="3281106"/>
            <a:ext cx="740749" cy="727029"/>
          </a:xfrm>
          <a:prstGeom prst="rect">
            <a:avLst/>
          </a:prstGeom>
        </p:spPr>
      </p:pic>
      <p:pic>
        <p:nvPicPr>
          <p:cNvPr id="349" name="그림 3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10" y="4061909"/>
            <a:ext cx="740749" cy="727029"/>
          </a:xfrm>
          <a:prstGeom prst="rect">
            <a:avLst/>
          </a:prstGeom>
        </p:spPr>
      </p:pic>
      <p:pic>
        <p:nvPicPr>
          <p:cNvPr id="350" name="그림 3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10" y="4842712"/>
            <a:ext cx="740749" cy="727029"/>
          </a:xfrm>
          <a:prstGeom prst="rect">
            <a:avLst/>
          </a:prstGeom>
        </p:spPr>
      </p:pic>
      <p:pic>
        <p:nvPicPr>
          <p:cNvPr id="351" name="그림 3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10" y="5623515"/>
            <a:ext cx="740749" cy="727029"/>
          </a:xfrm>
          <a:prstGeom prst="rect">
            <a:avLst/>
          </a:prstGeom>
        </p:spPr>
      </p:pic>
      <p:pic>
        <p:nvPicPr>
          <p:cNvPr id="370" name="그림 3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84" y="2093542"/>
            <a:ext cx="740749" cy="727029"/>
          </a:xfrm>
          <a:prstGeom prst="rect">
            <a:avLst/>
          </a:prstGeom>
        </p:spPr>
      </p:pic>
      <p:pic>
        <p:nvPicPr>
          <p:cNvPr id="371" name="그림 3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48" y="2883577"/>
            <a:ext cx="740749" cy="727029"/>
          </a:xfrm>
          <a:prstGeom prst="rect">
            <a:avLst/>
          </a:prstGeom>
        </p:spPr>
      </p:pic>
      <p:pic>
        <p:nvPicPr>
          <p:cNvPr id="372" name="그림 3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48" y="3673612"/>
            <a:ext cx="740749" cy="727029"/>
          </a:xfrm>
          <a:prstGeom prst="rect">
            <a:avLst/>
          </a:prstGeom>
        </p:spPr>
      </p:pic>
      <p:pic>
        <p:nvPicPr>
          <p:cNvPr id="373" name="그림 3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48" y="4463647"/>
            <a:ext cx="740749" cy="727029"/>
          </a:xfrm>
          <a:prstGeom prst="rect">
            <a:avLst/>
          </a:prstGeom>
        </p:spPr>
      </p:pic>
      <p:pic>
        <p:nvPicPr>
          <p:cNvPr id="374" name="그림 37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48" y="5260001"/>
            <a:ext cx="740749" cy="727029"/>
          </a:xfrm>
          <a:prstGeom prst="rect">
            <a:avLst/>
          </a:prstGeom>
        </p:spPr>
      </p:pic>
      <p:cxnSp>
        <p:nvCxnSpPr>
          <p:cNvPr id="153" name="직선 화살표 연결선 152"/>
          <p:cNvCxnSpPr/>
          <p:nvPr/>
        </p:nvCxnSpPr>
        <p:spPr>
          <a:xfrm>
            <a:off x="8260559" y="2083015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endCxn id="155" idx="3"/>
          </p:cNvCxnSpPr>
          <p:nvPr/>
        </p:nvCxnSpPr>
        <p:spPr>
          <a:xfrm flipV="1">
            <a:off x="8260559" y="2517424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8616688" y="2319182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8849994" y="2435309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8263347" y="2866531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endCxn id="159" idx="3"/>
          </p:cNvCxnSpPr>
          <p:nvPr/>
        </p:nvCxnSpPr>
        <p:spPr>
          <a:xfrm flipV="1">
            <a:off x="8263347" y="3300940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8619475" y="3102698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8852781" y="3218825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8258942" y="3650047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endCxn id="163" idx="3"/>
          </p:cNvCxnSpPr>
          <p:nvPr/>
        </p:nvCxnSpPr>
        <p:spPr>
          <a:xfrm flipV="1">
            <a:off x="8258942" y="4084456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8615071" y="3886214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8848376" y="4002341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8258712" y="4425425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endCxn id="175" idx="3"/>
          </p:cNvCxnSpPr>
          <p:nvPr/>
        </p:nvCxnSpPr>
        <p:spPr>
          <a:xfrm flipV="1">
            <a:off x="8258712" y="4859833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>
          <a:xfrm>
            <a:off x="8614841" y="4661591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8848147" y="4777718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8249305" y="5206227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79" idx="3"/>
          </p:cNvCxnSpPr>
          <p:nvPr/>
        </p:nvCxnSpPr>
        <p:spPr>
          <a:xfrm flipV="1">
            <a:off x="8249305" y="5640636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605434" y="5442393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8838740" y="5558521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/>
          <p:cNvCxnSpPr>
            <a:stCxn id="370" idx="3"/>
          </p:cNvCxnSpPr>
          <p:nvPr/>
        </p:nvCxnSpPr>
        <p:spPr>
          <a:xfrm>
            <a:off x="9764833" y="2457057"/>
            <a:ext cx="797315" cy="64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/>
          <p:cNvCxnSpPr>
            <a:stCxn id="372" idx="3"/>
          </p:cNvCxnSpPr>
          <p:nvPr/>
        </p:nvCxnSpPr>
        <p:spPr>
          <a:xfrm flipV="1">
            <a:off x="9758897" y="3373518"/>
            <a:ext cx="803251" cy="66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/>
          <p:cNvCxnSpPr>
            <a:stCxn id="371" idx="3"/>
            <a:endCxn id="10" idx="1"/>
          </p:cNvCxnSpPr>
          <p:nvPr/>
        </p:nvCxnSpPr>
        <p:spPr>
          <a:xfrm>
            <a:off x="9758897" y="3247092"/>
            <a:ext cx="803251" cy="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9090847" y="1638094"/>
            <a:ext cx="1058345" cy="31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DOG</a:t>
            </a:r>
            <a:endParaRPr lang="ko-KR" altLang="en-US" sz="14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48" y="2849927"/>
            <a:ext cx="805535" cy="80553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513" y="3748221"/>
            <a:ext cx="805535" cy="805535"/>
          </a:xfrm>
          <a:prstGeom prst="rect">
            <a:avLst/>
          </a:prstGeom>
        </p:spPr>
      </p:pic>
      <p:cxnSp>
        <p:nvCxnSpPr>
          <p:cNvPr id="398" name="직선 화살표 연결선 397"/>
          <p:cNvCxnSpPr/>
          <p:nvPr/>
        </p:nvCxnSpPr>
        <p:spPr>
          <a:xfrm>
            <a:off x="9760198" y="3348388"/>
            <a:ext cx="797315" cy="64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화살표 연결선 398"/>
          <p:cNvCxnSpPr/>
          <p:nvPr/>
        </p:nvCxnSpPr>
        <p:spPr>
          <a:xfrm flipV="1">
            <a:off x="9754262" y="4264849"/>
            <a:ext cx="803251" cy="66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화살표 연결선 399"/>
          <p:cNvCxnSpPr/>
          <p:nvPr/>
        </p:nvCxnSpPr>
        <p:spPr>
          <a:xfrm>
            <a:off x="9754262" y="4138423"/>
            <a:ext cx="803251" cy="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화살표 연결선 400"/>
          <p:cNvCxnSpPr/>
          <p:nvPr/>
        </p:nvCxnSpPr>
        <p:spPr>
          <a:xfrm>
            <a:off x="9764833" y="4256368"/>
            <a:ext cx="797315" cy="64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/>
          <p:cNvCxnSpPr/>
          <p:nvPr/>
        </p:nvCxnSpPr>
        <p:spPr>
          <a:xfrm flipV="1">
            <a:off x="9758897" y="5172829"/>
            <a:ext cx="803251" cy="66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/>
          <p:nvPr/>
        </p:nvCxnSpPr>
        <p:spPr>
          <a:xfrm>
            <a:off x="9758897" y="5046403"/>
            <a:ext cx="803251" cy="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98" y="4654686"/>
            <a:ext cx="805330" cy="805330"/>
          </a:xfrm>
          <a:prstGeom prst="rect">
            <a:avLst/>
          </a:prstGeom>
        </p:spPr>
      </p:pic>
      <p:sp>
        <p:nvSpPr>
          <p:cNvPr id="404" name="TextBox 403"/>
          <p:cNvSpPr txBox="1"/>
          <p:nvPr/>
        </p:nvSpPr>
        <p:spPr>
          <a:xfrm>
            <a:off x="542208" y="1356898"/>
            <a:ext cx="1058345" cy="31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Octave 1</a:t>
            </a:r>
            <a:endParaRPr lang="ko-KR" altLang="en-US" sz="1400" b="1"/>
          </a:p>
        </p:txBody>
      </p:sp>
      <p:pic>
        <p:nvPicPr>
          <p:cNvPr id="405" name="그림 4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9" y="1784495"/>
            <a:ext cx="740749" cy="727029"/>
          </a:xfrm>
          <a:prstGeom prst="rect">
            <a:avLst/>
          </a:prstGeom>
        </p:spPr>
      </p:pic>
      <p:pic>
        <p:nvPicPr>
          <p:cNvPr id="406" name="그림 4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9" y="2565298"/>
            <a:ext cx="740749" cy="727029"/>
          </a:xfrm>
          <a:prstGeom prst="rect">
            <a:avLst/>
          </a:prstGeom>
        </p:spPr>
      </p:pic>
      <p:pic>
        <p:nvPicPr>
          <p:cNvPr id="407" name="그림 4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9" y="3346100"/>
            <a:ext cx="740749" cy="727029"/>
          </a:xfrm>
          <a:prstGeom prst="rect">
            <a:avLst/>
          </a:prstGeom>
        </p:spPr>
      </p:pic>
      <p:pic>
        <p:nvPicPr>
          <p:cNvPr id="408" name="그림 4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9" y="4126903"/>
            <a:ext cx="740749" cy="727029"/>
          </a:xfrm>
          <a:prstGeom prst="rect">
            <a:avLst/>
          </a:prstGeom>
        </p:spPr>
      </p:pic>
      <p:pic>
        <p:nvPicPr>
          <p:cNvPr id="409" name="그림 4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9" y="4907706"/>
            <a:ext cx="740749" cy="727029"/>
          </a:xfrm>
          <a:prstGeom prst="rect">
            <a:avLst/>
          </a:prstGeom>
        </p:spPr>
      </p:pic>
      <p:pic>
        <p:nvPicPr>
          <p:cNvPr id="410" name="그림 4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9" y="5688509"/>
            <a:ext cx="740749" cy="727029"/>
          </a:xfrm>
          <a:prstGeom prst="rect">
            <a:avLst/>
          </a:prstGeom>
        </p:spPr>
      </p:pic>
      <p:pic>
        <p:nvPicPr>
          <p:cNvPr id="411" name="그림 4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73" y="2158536"/>
            <a:ext cx="740749" cy="727029"/>
          </a:xfrm>
          <a:prstGeom prst="rect">
            <a:avLst/>
          </a:prstGeom>
        </p:spPr>
      </p:pic>
      <p:pic>
        <p:nvPicPr>
          <p:cNvPr id="412" name="그림 4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2948571"/>
            <a:ext cx="740749" cy="727029"/>
          </a:xfrm>
          <a:prstGeom prst="rect">
            <a:avLst/>
          </a:prstGeom>
        </p:spPr>
      </p:pic>
      <p:pic>
        <p:nvPicPr>
          <p:cNvPr id="413" name="그림 4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3738606"/>
            <a:ext cx="740749" cy="727029"/>
          </a:xfrm>
          <a:prstGeom prst="rect">
            <a:avLst/>
          </a:prstGeom>
        </p:spPr>
      </p:pic>
      <p:pic>
        <p:nvPicPr>
          <p:cNvPr id="414" name="그림 4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4528641"/>
            <a:ext cx="740749" cy="727029"/>
          </a:xfrm>
          <a:prstGeom prst="rect">
            <a:avLst/>
          </a:prstGeom>
        </p:spPr>
      </p:pic>
      <p:pic>
        <p:nvPicPr>
          <p:cNvPr id="415" name="그림 4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5324995"/>
            <a:ext cx="740749" cy="727029"/>
          </a:xfrm>
          <a:prstGeom prst="rect">
            <a:avLst/>
          </a:prstGeom>
        </p:spPr>
      </p:pic>
      <p:cxnSp>
        <p:nvCxnSpPr>
          <p:cNvPr id="416" name="직선 화살표 연결선 415"/>
          <p:cNvCxnSpPr/>
          <p:nvPr/>
        </p:nvCxnSpPr>
        <p:spPr>
          <a:xfrm>
            <a:off x="1333148" y="2148009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화살표 연결선 416"/>
          <p:cNvCxnSpPr>
            <a:endCxn id="418" idx="3"/>
          </p:cNvCxnSpPr>
          <p:nvPr/>
        </p:nvCxnSpPr>
        <p:spPr>
          <a:xfrm flipV="1">
            <a:off x="1333148" y="2582418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타원 417"/>
          <p:cNvSpPr/>
          <p:nvPr/>
        </p:nvSpPr>
        <p:spPr>
          <a:xfrm>
            <a:off x="1689277" y="2384176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419" name="직선 화살표 연결선 418"/>
          <p:cNvCxnSpPr/>
          <p:nvPr/>
        </p:nvCxnSpPr>
        <p:spPr>
          <a:xfrm>
            <a:off x="1922583" y="2500303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화살표 연결선 419"/>
          <p:cNvCxnSpPr/>
          <p:nvPr/>
        </p:nvCxnSpPr>
        <p:spPr>
          <a:xfrm>
            <a:off x="1335936" y="2931525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화살표 연결선 420"/>
          <p:cNvCxnSpPr>
            <a:endCxn id="422" idx="3"/>
          </p:cNvCxnSpPr>
          <p:nvPr/>
        </p:nvCxnSpPr>
        <p:spPr>
          <a:xfrm flipV="1">
            <a:off x="1335936" y="3365934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타원 421"/>
          <p:cNvSpPr/>
          <p:nvPr/>
        </p:nvSpPr>
        <p:spPr>
          <a:xfrm>
            <a:off x="1692064" y="3167692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423" name="직선 화살표 연결선 422"/>
          <p:cNvCxnSpPr/>
          <p:nvPr/>
        </p:nvCxnSpPr>
        <p:spPr>
          <a:xfrm>
            <a:off x="1925370" y="3283819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화살표 연결선 423"/>
          <p:cNvCxnSpPr/>
          <p:nvPr/>
        </p:nvCxnSpPr>
        <p:spPr>
          <a:xfrm>
            <a:off x="1331531" y="3715041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endCxn id="426" idx="3"/>
          </p:cNvCxnSpPr>
          <p:nvPr/>
        </p:nvCxnSpPr>
        <p:spPr>
          <a:xfrm flipV="1">
            <a:off x="1331531" y="4149450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타원 425"/>
          <p:cNvSpPr/>
          <p:nvPr/>
        </p:nvSpPr>
        <p:spPr>
          <a:xfrm>
            <a:off x="1687660" y="3951208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427" name="직선 화살표 연결선 426"/>
          <p:cNvCxnSpPr/>
          <p:nvPr/>
        </p:nvCxnSpPr>
        <p:spPr>
          <a:xfrm>
            <a:off x="1920965" y="4067335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/>
          <p:cNvCxnSpPr/>
          <p:nvPr/>
        </p:nvCxnSpPr>
        <p:spPr>
          <a:xfrm>
            <a:off x="1331301" y="4490419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화살표 연결선 428"/>
          <p:cNvCxnSpPr>
            <a:endCxn id="430" idx="3"/>
          </p:cNvCxnSpPr>
          <p:nvPr/>
        </p:nvCxnSpPr>
        <p:spPr>
          <a:xfrm flipV="1">
            <a:off x="1331301" y="4924827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타원 429"/>
          <p:cNvSpPr/>
          <p:nvPr/>
        </p:nvSpPr>
        <p:spPr>
          <a:xfrm>
            <a:off x="1687430" y="4726585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431" name="직선 화살표 연결선 430"/>
          <p:cNvCxnSpPr/>
          <p:nvPr/>
        </p:nvCxnSpPr>
        <p:spPr>
          <a:xfrm>
            <a:off x="1920736" y="4842712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화살표 연결선 431"/>
          <p:cNvCxnSpPr/>
          <p:nvPr/>
        </p:nvCxnSpPr>
        <p:spPr>
          <a:xfrm>
            <a:off x="1321894" y="5271221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화살표 연결선 432"/>
          <p:cNvCxnSpPr>
            <a:endCxn id="434" idx="3"/>
          </p:cNvCxnSpPr>
          <p:nvPr/>
        </p:nvCxnSpPr>
        <p:spPr>
          <a:xfrm flipV="1">
            <a:off x="1321894" y="5705630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타원 433"/>
          <p:cNvSpPr/>
          <p:nvPr/>
        </p:nvSpPr>
        <p:spPr>
          <a:xfrm>
            <a:off x="1678023" y="5507387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435" name="직선 화살표 연결선 434"/>
          <p:cNvCxnSpPr/>
          <p:nvPr/>
        </p:nvCxnSpPr>
        <p:spPr>
          <a:xfrm>
            <a:off x="1911329" y="5623515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2163436" y="1651956"/>
            <a:ext cx="1058345" cy="31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DOG</a:t>
            </a:r>
            <a:endParaRPr lang="ko-KR" altLang="en-US" sz="1400" b="1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00307"/>
              </p:ext>
            </p:extLst>
          </p:nvPr>
        </p:nvGraphicFramePr>
        <p:xfrm>
          <a:off x="3913834" y="1580114"/>
          <a:ext cx="1612570" cy="147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14">
                  <a:extLst>
                    <a:ext uri="{9D8B030D-6E8A-4147-A177-3AD203B41FA5}">
                      <a16:colId xmlns:a16="http://schemas.microsoft.com/office/drawing/2014/main" val="3132284411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2733981698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1748920349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486907916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3565639928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79663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77392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45533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614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148906"/>
                  </a:ext>
                </a:extLst>
              </a:tr>
            </a:tbl>
          </a:graphicData>
        </a:graphic>
      </p:graphicFrame>
      <p:graphicFrame>
        <p:nvGraphicFramePr>
          <p:cNvPr id="437" name="표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80387"/>
              </p:ext>
            </p:extLst>
          </p:nvPr>
        </p:nvGraphicFramePr>
        <p:xfrm>
          <a:off x="3913834" y="3219875"/>
          <a:ext cx="1612570" cy="147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14">
                  <a:extLst>
                    <a:ext uri="{9D8B030D-6E8A-4147-A177-3AD203B41FA5}">
                      <a16:colId xmlns:a16="http://schemas.microsoft.com/office/drawing/2014/main" val="3132284411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2733981698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1748920349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486907916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3565639928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79663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77392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45533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614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148906"/>
                  </a:ext>
                </a:extLst>
              </a:tr>
            </a:tbl>
          </a:graphicData>
        </a:graphic>
      </p:graphicFrame>
      <p:graphicFrame>
        <p:nvGraphicFramePr>
          <p:cNvPr id="438" name="표 4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14254"/>
              </p:ext>
            </p:extLst>
          </p:nvPr>
        </p:nvGraphicFramePr>
        <p:xfrm>
          <a:off x="3913834" y="4853932"/>
          <a:ext cx="1612570" cy="147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14">
                  <a:extLst>
                    <a:ext uri="{9D8B030D-6E8A-4147-A177-3AD203B41FA5}">
                      <a16:colId xmlns:a16="http://schemas.microsoft.com/office/drawing/2014/main" val="3132284411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2733981698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1748920349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486907916"/>
                    </a:ext>
                  </a:extLst>
                </a:gridCol>
                <a:gridCol w="322514">
                  <a:extLst>
                    <a:ext uri="{9D8B030D-6E8A-4147-A177-3AD203B41FA5}">
                      <a16:colId xmlns:a16="http://schemas.microsoft.com/office/drawing/2014/main" val="3565639928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79663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77392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45533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614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148906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079483" y="2948571"/>
            <a:ext cx="752003" cy="70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3923878" y="3217948"/>
            <a:ext cx="1613097" cy="1478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2079483" y="2162694"/>
            <a:ext cx="752003" cy="70689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079483" y="3747017"/>
            <a:ext cx="752003" cy="7068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3923878" y="1579150"/>
            <a:ext cx="1613097" cy="147845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3923878" y="4858178"/>
            <a:ext cx="1613097" cy="14784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3177617" y="3015074"/>
            <a:ext cx="403037" cy="3310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오른쪽 화살표 443"/>
          <p:cNvSpPr/>
          <p:nvPr/>
        </p:nvSpPr>
        <p:spPr>
          <a:xfrm>
            <a:off x="6125047" y="3610606"/>
            <a:ext cx="785549" cy="5572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1750</Words>
  <Application>Microsoft Office PowerPoint</Application>
  <PresentationFormat>와이드스크린</PresentationFormat>
  <Paragraphs>223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Söhne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325</cp:revision>
  <dcterms:created xsi:type="dcterms:W3CDTF">2023-12-04T10:06:45Z</dcterms:created>
  <dcterms:modified xsi:type="dcterms:W3CDTF">2024-01-07T17:05:40Z</dcterms:modified>
  <cp:version/>
</cp:coreProperties>
</file>