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Viga"/>
      <p:regular r:id="rId18"/>
    </p:embeddedFont>
    <p:embeddedFont>
      <p:font typeface="Abel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Abel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Vig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bd081bc7e_2_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3bd081bc7e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bd081bc7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bd081bc7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bd081bc7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bd081bc7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bd081bc7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bd081bc7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bd081bc7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bd081bc7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bd081bc7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bd081bc7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/>
          </a:p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Basics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7"/>
          <p:cNvPicPr preferRelativeResize="0"/>
          <p:nvPr/>
        </p:nvPicPr>
        <p:blipFill rotWithShape="1">
          <a:blip r:embed="rId3">
            <a:alphaModFix/>
          </a:blip>
          <a:srcRect b="-71317" l="-18266" r="-18252" t="-71341"/>
          <a:stretch/>
        </p:blipFill>
        <p:spPr>
          <a:xfrm>
            <a:off x="5276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69" name="Google Shape;69;p17"/>
          <p:cNvPicPr preferRelativeResize="0"/>
          <p:nvPr/>
        </p:nvPicPr>
        <p:blipFill rotWithShape="1">
          <a:blip r:embed="rId4">
            <a:alphaModFix/>
          </a:blip>
          <a:srcRect b="-31094" l="-27232" r="-27232" t="-31111"/>
          <a:stretch/>
        </p:blipFill>
        <p:spPr>
          <a:xfrm>
            <a:off x="25850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0" name="Google Shape;70;p17"/>
          <p:cNvPicPr preferRelativeResize="0"/>
          <p:nvPr/>
        </p:nvPicPr>
        <p:blipFill rotWithShape="1">
          <a:blip r:embed="rId5">
            <a:alphaModFix/>
          </a:blip>
          <a:srcRect b="-27688" l="-27688" r="-27688" t="-27688"/>
          <a:stretch/>
        </p:blipFill>
        <p:spPr>
          <a:xfrm>
            <a:off x="46424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1" name="Google Shape;71;p17"/>
          <p:cNvPicPr preferRelativeResize="0"/>
          <p:nvPr/>
        </p:nvPicPr>
        <p:blipFill rotWithShape="1">
          <a:blip r:embed="rId6">
            <a:alphaModFix/>
          </a:blip>
          <a:srcRect b="-29613" l="-29597" r="-29613" t="-29597"/>
          <a:stretch/>
        </p:blipFill>
        <p:spPr>
          <a:xfrm>
            <a:off x="66998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72" name="Google Shape;72;p17"/>
          <p:cNvGrpSpPr/>
          <p:nvPr/>
        </p:nvGrpSpPr>
        <p:grpSpPr>
          <a:xfrm>
            <a:off x="628650" y="431827"/>
            <a:ext cx="7886700" cy="789851"/>
            <a:chOff x="838200" y="575769"/>
            <a:chExt cx="10515600" cy="1053134"/>
          </a:xfrm>
        </p:grpSpPr>
        <p:sp>
          <p:nvSpPr>
            <p:cNvPr id="73" name="Google Shape;73;p17"/>
            <p:cNvSpPr txBox="1"/>
            <p:nvPr/>
          </p:nvSpPr>
          <p:spPr>
            <a:xfrm>
              <a:off x="838200" y="575769"/>
              <a:ext cx="10515600" cy="768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1"/>
                  </a:solidFill>
                  <a:latin typeface="Viga"/>
                  <a:ea typeface="Viga"/>
                  <a:cs typeface="Viga"/>
                  <a:sym typeface="Viga"/>
                </a:rPr>
                <a:t>Preparing Tools</a:t>
              </a:r>
              <a:endParaRPr sz="27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74" name="Google Shape;74;p17"/>
            <p:cNvSpPr txBox="1"/>
            <p:nvPr/>
          </p:nvSpPr>
          <p:spPr>
            <a:xfrm>
              <a:off x="838200" y="1216482"/>
              <a:ext cx="10515600" cy="41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Apa saja yang akan digunakan pada lesson ke-3 ini</a:t>
              </a:r>
              <a:endParaRPr sz="1100"/>
            </a:p>
          </p:txBody>
        </p:sp>
      </p:grpSp>
      <p:grpSp>
        <p:nvGrpSpPr>
          <p:cNvPr id="75" name="Google Shape;75;p17"/>
          <p:cNvGrpSpPr/>
          <p:nvPr/>
        </p:nvGrpSpPr>
        <p:grpSpPr>
          <a:xfrm>
            <a:off x="628650" y="3467761"/>
            <a:ext cx="1714500" cy="1028885"/>
            <a:chOff x="838200" y="4623681"/>
            <a:chExt cx="2286000" cy="1371846"/>
          </a:xfrm>
        </p:grpSpPr>
        <p:sp>
          <p:nvSpPr>
            <p:cNvPr id="76" name="Google Shape;76;p17"/>
            <p:cNvSpPr/>
            <p:nvPr/>
          </p:nvSpPr>
          <p:spPr>
            <a:xfrm>
              <a:off x="8382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Github digunakan untuk kepentingan menyimpan code kita dan dokumentasi code kita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77" name="Google Shape;77;p17"/>
            <p:cNvSpPr txBox="1"/>
            <p:nvPr/>
          </p:nvSpPr>
          <p:spPr>
            <a:xfrm>
              <a:off x="838200" y="4623681"/>
              <a:ext cx="2286000" cy="452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Github</a:t>
              </a:r>
              <a:endParaRPr sz="1100"/>
            </a:p>
          </p:txBody>
        </p:sp>
      </p:grpSp>
      <p:grpSp>
        <p:nvGrpSpPr>
          <p:cNvPr id="78" name="Google Shape;78;p17"/>
          <p:cNvGrpSpPr/>
          <p:nvPr/>
        </p:nvGrpSpPr>
        <p:grpSpPr>
          <a:xfrm>
            <a:off x="2686050" y="3467761"/>
            <a:ext cx="1714500" cy="1028885"/>
            <a:chOff x="3581400" y="4623681"/>
            <a:chExt cx="2286000" cy="1371846"/>
          </a:xfrm>
        </p:grpSpPr>
        <p:sp>
          <p:nvSpPr>
            <p:cNvPr id="79" name="Google Shape;79;p17"/>
            <p:cNvSpPr/>
            <p:nvPr/>
          </p:nvSpPr>
          <p:spPr>
            <a:xfrm>
              <a:off x="35814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Remix IDE akan digunakan selama lesson 3 sebagai code editor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0" name="Google Shape;80;p17"/>
            <p:cNvSpPr txBox="1"/>
            <p:nvPr/>
          </p:nvSpPr>
          <p:spPr>
            <a:xfrm>
              <a:off x="35814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Remix IDE</a:t>
              </a:r>
              <a:endParaRPr sz="1100"/>
            </a:p>
          </p:txBody>
        </p:sp>
      </p:grpSp>
      <p:grpSp>
        <p:nvGrpSpPr>
          <p:cNvPr id="81" name="Google Shape;81;p17"/>
          <p:cNvGrpSpPr/>
          <p:nvPr/>
        </p:nvGrpSpPr>
        <p:grpSpPr>
          <a:xfrm>
            <a:off x="4743450" y="3467761"/>
            <a:ext cx="1714500" cy="1028885"/>
            <a:chOff x="6324600" y="4623681"/>
            <a:chExt cx="2286000" cy="1371846"/>
          </a:xfrm>
        </p:grpSpPr>
        <p:sp>
          <p:nvSpPr>
            <p:cNvPr id="82" name="Google Shape;82;p17"/>
            <p:cNvSpPr/>
            <p:nvPr/>
          </p:nvSpPr>
          <p:spPr>
            <a:xfrm>
              <a:off x="63246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Bahasa Solidity akan digunakan selama kita belajar blockchain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3" name="Google Shape;83;p17"/>
            <p:cNvSpPr txBox="1"/>
            <p:nvPr/>
          </p:nvSpPr>
          <p:spPr>
            <a:xfrm>
              <a:off x="63246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Solidity</a:t>
              </a:r>
              <a:endParaRPr sz="1400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</p:grpSp>
      <p:grpSp>
        <p:nvGrpSpPr>
          <p:cNvPr id="84" name="Google Shape;84;p17"/>
          <p:cNvGrpSpPr/>
          <p:nvPr/>
        </p:nvGrpSpPr>
        <p:grpSpPr>
          <a:xfrm>
            <a:off x="6800850" y="3467761"/>
            <a:ext cx="1714500" cy="1028885"/>
            <a:chOff x="9067800" y="4623681"/>
            <a:chExt cx="2286000" cy="1371846"/>
          </a:xfrm>
        </p:grpSpPr>
        <p:sp>
          <p:nvSpPr>
            <p:cNvPr id="85" name="Google Shape;85;p17"/>
            <p:cNvSpPr/>
            <p:nvPr/>
          </p:nvSpPr>
          <p:spPr>
            <a:xfrm>
              <a:off x="90678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Pada pembelajaran blockchain akan memakan waktu jadi siapkan waktu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90678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Waktu</a:t>
              </a:r>
              <a:endParaRPr sz="1100"/>
            </a:p>
          </p:txBody>
        </p:sp>
      </p:grpSp>
      <p:sp>
        <p:nvSpPr>
          <p:cNvPr id="87" name="Google Shape;87;p17"/>
          <p:cNvSpPr/>
          <p:nvPr/>
        </p:nvSpPr>
        <p:spPr>
          <a:xfrm>
            <a:off x="628649" y="1487469"/>
            <a:ext cx="1714501" cy="1714501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686049" y="1487469"/>
            <a:ext cx="1714501" cy="1714500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743449" y="1487469"/>
            <a:ext cx="1714501" cy="1714500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6800849" y="1487469"/>
            <a:ext cx="1714501" cy="1714500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192975" y="319150"/>
            <a:ext cx="21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Meta Mask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25" y="971700"/>
            <a:ext cx="4738149" cy="27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447800" y="1821725"/>
            <a:ext cx="306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 dapat untuk lihat ke website metamask langsung atau pada add-ons pada browser kita untuk download metamask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92975" y="319150"/>
            <a:ext cx="21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Meta Mask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47800" y="1821725"/>
            <a:ext cx="306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Setelah kita mendownload metamask, langkah selanjutnya adalah untuk login atau mendaftar pada metamask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75" y="719350"/>
            <a:ext cx="5143000" cy="3853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92975" y="319150"/>
            <a:ext cx="21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Meta Mask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5447800" y="1821725"/>
            <a:ext cx="3065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Pilih </a:t>
            </a:r>
            <a:r>
              <a:rPr lang="en"/>
              <a:t>create a wallet jika kita ingin membuat wallet yang baru, tetapi jika sudah memiliki wallet sebelumnya pilih import wallet. Pada kesempatan ini kita akan membuat wallet yang baru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5" y="921038"/>
            <a:ext cx="5143000" cy="2848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192975" y="319150"/>
            <a:ext cx="21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Meta Mask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5447800" y="1821725"/>
            <a:ext cx="3065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Setelah kita membuat akun, metamask menginkan kita untuk membuka secret word dan menyimpan pada device kita dengan aman. Hal ini bersifat rahasia jadi simpan dengan baik-baik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50" y="1086525"/>
            <a:ext cx="2154600" cy="2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5650" y="1538950"/>
            <a:ext cx="2605449" cy="310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192975" y="319150"/>
            <a:ext cx="21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Meta Mask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5447800" y="1821725"/>
            <a:ext cx="306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Setelah kita melakukan hal yang sebelumnya kita sudah dapat melihat account wallet kita dalam metamask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1750"/>
            <a:ext cx="3919490" cy="41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keting Plan PowerPoint Template by SlideWin">
  <a:themeElements>
    <a:clrScheme name="SlideWin Future 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64AEC"/>
      </a:accent1>
      <a:accent2>
        <a:srgbClr val="C93D94"/>
      </a:accent2>
      <a:accent3>
        <a:srgbClr val="164AEC"/>
      </a:accent3>
      <a:accent4>
        <a:srgbClr val="C93D94"/>
      </a:accent4>
      <a:accent5>
        <a:srgbClr val="164AEC"/>
      </a:accent5>
      <a:accent6>
        <a:srgbClr val="C93D94"/>
      </a:accent6>
      <a:hlink>
        <a:srgbClr val="7392F3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