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5"/>
  </p:notesMasterIdLst>
  <p:handoutMasterIdLst>
    <p:handoutMasterId r:id="rId16"/>
  </p:handoutMasterIdLst>
  <p:sldIdLst>
    <p:sldId id="256" r:id="rId5"/>
    <p:sldId id="257" r:id="rId6"/>
    <p:sldId id="330" r:id="rId7"/>
    <p:sldId id="305" r:id="rId8"/>
    <p:sldId id="338" r:id="rId9"/>
    <p:sldId id="339" r:id="rId10"/>
    <p:sldId id="340" r:id="rId11"/>
    <p:sldId id="274" r:id="rId12"/>
    <p:sldId id="341" r:id="rId13"/>
    <p:sldId id="34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7" d="100"/>
          <a:sy n="117" d="100"/>
        </p:scale>
        <p:origin x="29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7/9/2022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7/9/2022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Blockchain Lesson 7</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Hardhat Fund Me </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Path Configuration</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7" y="2560320"/>
            <a:ext cx="10443255" cy="3446463"/>
          </a:xfrm>
        </p:spPr>
        <p:txBody>
          <a:bodyPr>
            <a:noAutofit/>
          </a:bodyPr>
          <a:lstStyle/>
          <a:p>
            <a:r>
              <a:rPr lang="en-US" dirty="0"/>
              <a:t>You can customize the different paths that Hardhat uses by providing an object to the paths field with the following keys:</a:t>
            </a:r>
          </a:p>
          <a:p>
            <a:r>
              <a:rPr lang="en-US" dirty="0"/>
              <a:t>root: The root of the Hardhat project. This path is resolved from </a:t>
            </a:r>
            <a:r>
              <a:rPr lang="en-US" dirty="0" err="1"/>
              <a:t>hardhat.config.js's</a:t>
            </a:r>
            <a:r>
              <a:rPr lang="en-US" dirty="0"/>
              <a:t> directory. Default value: the directory containing the config file.</a:t>
            </a:r>
          </a:p>
          <a:p>
            <a:r>
              <a:rPr lang="en-US" dirty="0"/>
              <a:t>sources: The directory where your contract are stored. This path is resolved from the project's root. Default value: './contracts'.</a:t>
            </a:r>
          </a:p>
          <a:p>
            <a:r>
              <a:rPr lang="en-US" dirty="0"/>
              <a:t>tests: The directory where your tests are located. This path is resolved from the project's root. Default value: './test'.</a:t>
            </a:r>
          </a:p>
          <a:p>
            <a:r>
              <a:rPr lang="en-US" dirty="0"/>
              <a:t>cache: The directory used by Hardhat to cache its internal stuff. This path is resolved from the project's root. Default value: './cache'.</a:t>
            </a:r>
          </a:p>
          <a:p>
            <a:r>
              <a:rPr lang="en-US" dirty="0"/>
              <a:t>artifacts: The directory where the compilation artifacts are stored. This path is resolved from the project's root. Default value: './artifacts'.</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r>
              <a:rPr lang="en-US"/>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291126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fontScale="62500" lnSpcReduction="20000"/>
          </a:bodyPr>
          <a:lstStyle/>
          <a:p>
            <a:r>
              <a:rPr lang="en-US" dirty="0"/>
              <a:t>When Hardhat is run, it searches for the closest hardhat.config.js file starting from the Current Working Directory. This file normally lives in the root of your project. An empty hardhat.config.js is enough for Hardhat to work.</a:t>
            </a:r>
          </a:p>
          <a:p>
            <a:endParaRPr lang="en-US" dirty="0"/>
          </a:p>
          <a:p>
            <a:r>
              <a:rPr lang="en-US" dirty="0"/>
              <a:t>The entirety of your Hardhat setup (i.e. your config, plugins and custom tasks) is contained in this file.</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789215" y="-571499"/>
            <a:ext cx="5914937" cy="2076450"/>
          </a:xfrm>
        </p:spPr>
        <p:txBody>
          <a:bodyPr/>
          <a:lstStyle/>
          <a:p>
            <a:r>
              <a:rPr lang="en-US" dirty="0"/>
              <a:t>Config Hardhat</a:t>
            </a:r>
          </a:p>
        </p:txBody>
      </p:sp>
      <p:pic>
        <p:nvPicPr>
          <p:cNvPr id="5" name="Content Placeholder 4">
            <a:extLst>
              <a:ext uri="{FF2B5EF4-FFF2-40B4-BE49-F238E27FC236}">
                <a16:creationId xmlns:a16="http://schemas.microsoft.com/office/drawing/2014/main" id="{C1001757-643C-A63B-1664-51E7CF035D9D}"/>
              </a:ext>
            </a:extLst>
          </p:cNvPr>
          <p:cNvPicPr>
            <a:picLocks noGrp="1" noChangeAspect="1"/>
          </p:cNvPicPr>
          <p:nvPr>
            <p:ph idx="1"/>
          </p:nvPr>
        </p:nvPicPr>
        <p:blipFill>
          <a:blip r:embed="rId2"/>
          <a:stretch>
            <a:fillRect/>
          </a:stretch>
        </p:blipFill>
        <p:spPr>
          <a:xfrm>
            <a:off x="2045066" y="1578748"/>
            <a:ext cx="5355771" cy="5215752"/>
          </a:xfrm>
        </p:spPr>
      </p:pic>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Network Configuration</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normAutofit fontScale="55000" lnSpcReduction="20000"/>
          </a:bodyPr>
          <a:lstStyle/>
          <a:p>
            <a:r>
              <a:rPr lang="en-US" dirty="0"/>
              <a:t>The networks config field is an optional object where network names map to their configuration.</a:t>
            </a:r>
          </a:p>
          <a:p>
            <a:endParaRPr lang="en-US" dirty="0"/>
          </a:p>
          <a:p>
            <a:r>
              <a:rPr lang="en-US" dirty="0"/>
              <a:t>There are two kinds of networks in Hardhat: JSON-RPC based networks, and the built-in Hardhat Network.</a:t>
            </a:r>
          </a:p>
          <a:p>
            <a:endParaRPr lang="en-US" dirty="0"/>
          </a:p>
          <a:p>
            <a:r>
              <a:rPr lang="en-US" dirty="0"/>
              <a:t>You can customize which network is used by default when running Hardhat by setting the config's </a:t>
            </a:r>
            <a:r>
              <a:rPr lang="en-US" dirty="0" err="1"/>
              <a:t>defaultNetwork</a:t>
            </a:r>
            <a:r>
              <a:rPr lang="en-US" dirty="0"/>
              <a:t> field. If you omit this config, its default value is "hardhat".</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t>Hardhat Network</a:t>
            </a:r>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4" name="Content Placeholder 3">
            <a:extLst>
              <a:ext uri="{FF2B5EF4-FFF2-40B4-BE49-F238E27FC236}">
                <a16:creationId xmlns:a16="http://schemas.microsoft.com/office/drawing/2014/main" id="{2D6C00DA-B1C0-B6D2-DCE9-9C4D7176E8D7}"/>
              </a:ext>
            </a:extLst>
          </p:cNvPr>
          <p:cNvSpPr>
            <a:spLocks noGrp="1"/>
          </p:cNvSpPr>
          <p:nvPr>
            <p:ph idx="1"/>
          </p:nvPr>
        </p:nvSpPr>
        <p:spPr/>
        <p:txBody>
          <a:bodyPr>
            <a:normAutofit fontScale="70000" lnSpcReduction="20000"/>
          </a:bodyPr>
          <a:lstStyle/>
          <a:p>
            <a:r>
              <a:rPr lang="en-US" dirty="0"/>
              <a:t>Hardhat comes built-in with a special network called hardhat. When using this network, an instance of the Hardhat Network will be automatically created when you run a task, script or test your smart contracts.</a:t>
            </a:r>
          </a:p>
          <a:p>
            <a:endParaRPr lang="en-US" dirty="0"/>
          </a:p>
          <a:p>
            <a:r>
              <a:rPr lang="en-US" dirty="0"/>
              <a:t>Hardhat Network has first-class support of Solidity. It always knows which smart contracts are being run and exactly what they do and why they fail. Learn more about it here.</a:t>
            </a:r>
          </a:p>
          <a:p>
            <a:endParaRPr lang="en-US" dirty="0"/>
          </a:p>
          <a:p>
            <a:r>
              <a:rPr lang="en-US" dirty="0"/>
              <a:t>See the Hardhat Network Configuration Reference for details on what can be configured.</a:t>
            </a:r>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56544"/>
            <a:ext cx="10515600" cy="1325563"/>
          </a:xfrm>
        </p:spPr>
        <p:txBody>
          <a:bodyPr/>
          <a:lstStyle/>
          <a:p>
            <a:r>
              <a:rPr lang="en-US" dirty="0"/>
              <a:t>JSON-RPC Network</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
        <p:nvSpPr>
          <p:cNvPr id="8" name="Content Placeholder 7">
            <a:extLst>
              <a:ext uri="{FF2B5EF4-FFF2-40B4-BE49-F238E27FC236}">
                <a16:creationId xmlns:a16="http://schemas.microsoft.com/office/drawing/2014/main" id="{7893583F-EEE5-FCFE-DF65-D4633B1948A1}"/>
              </a:ext>
            </a:extLst>
          </p:cNvPr>
          <p:cNvSpPr>
            <a:spLocks noGrp="1"/>
          </p:cNvSpPr>
          <p:nvPr>
            <p:ph idx="1"/>
          </p:nvPr>
        </p:nvSpPr>
        <p:spPr>
          <a:xfrm>
            <a:off x="1036864" y="1657350"/>
            <a:ext cx="8629650" cy="2988128"/>
          </a:xfrm>
        </p:spPr>
        <p:txBody>
          <a:bodyPr>
            <a:noAutofit/>
          </a:bodyPr>
          <a:lstStyle/>
          <a:p>
            <a:r>
              <a:rPr lang="en-US" sz="1050" dirty="0"/>
              <a:t>These are networks that connect to an external node. Nodes can be running in your computer, like Ganache, or remotely, like Alchemy or </a:t>
            </a:r>
            <a:r>
              <a:rPr lang="en-US" sz="1050" dirty="0" err="1"/>
              <a:t>Infura</a:t>
            </a:r>
            <a:r>
              <a:rPr lang="en-US" sz="1050" dirty="0"/>
              <a:t>.</a:t>
            </a:r>
          </a:p>
          <a:p>
            <a:pPr marL="228600" indent="0">
              <a:buNone/>
            </a:pPr>
            <a:r>
              <a:rPr lang="en-US" sz="1050" dirty="0"/>
              <a:t>his kind of network is configured with objects with the following fields:</a:t>
            </a:r>
          </a:p>
          <a:p>
            <a:r>
              <a:rPr lang="en-US" sz="1050" dirty="0"/>
              <a:t>url: The </a:t>
            </a:r>
            <a:r>
              <a:rPr lang="en-US" sz="1050" dirty="0" err="1"/>
              <a:t>url</a:t>
            </a:r>
            <a:r>
              <a:rPr lang="en-US" sz="1050" dirty="0"/>
              <a:t> of the node. This argument is required for custom networks.</a:t>
            </a:r>
          </a:p>
          <a:p>
            <a:r>
              <a:rPr lang="en-US" sz="1050" dirty="0" err="1"/>
              <a:t>chainId</a:t>
            </a:r>
            <a:r>
              <a:rPr lang="en-US" sz="1050" dirty="0"/>
              <a:t>: An optional number, used to validate the network Hardhat connects to. If not present, this validation is omitted.</a:t>
            </a:r>
          </a:p>
          <a:p>
            <a:r>
              <a:rPr lang="en-US" sz="1050" dirty="0"/>
              <a:t>from: The address to use as default sender. If not present the first account of the node is used.</a:t>
            </a:r>
          </a:p>
          <a:p>
            <a:r>
              <a:rPr lang="en-US" sz="1050" dirty="0"/>
              <a:t>gas: Its value should be "auto" or a number. If a number is used, it will be the gas limit used by default in every transaction. If "auto" is used, the gas limit will be automatically estimated. Default value: "auto".</a:t>
            </a:r>
          </a:p>
          <a:p>
            <a:r>
              <a:rPr lang="en-US" sz="1050" dirty="0" err="1"/>
              <a:t>gasPrice</a:t>
            </a:r>
            <a:r>
              <a:rPr lang="en-US" sz="1050" dirty="0"/>
              <a:t>: Its value should be "auto" or a number. This parameter behaves like gas. Default value: "auto".</a:t>
            </a:r>
          </a:p>
          <a:p>
            <a:r>
              <a:rPr lang="en-US" sz="1050" dirty="0" err="1"/>
              <a:t>gasMultiplier</a:t>
            </a:r>
            <a:r>
              <a:rPr lang="en-US" sz="1050" dirty="0"/>
              <a:t>: A number used to multiply the results of gas estimation to give it some slack due to the uncertainty of the estimation process. Default value: 1.</a:t>
            </a:r>
          </a:p>
          <a:p>
            <a:r>
              <a:rPr lang="en-US" sz="1050" dirty="0"/>
              <a:t>accounts: This field controls which accounts Hardhat uses. It can use the node's accounts (by setting it to "remote"), a list of local accounts (by setting it to an array of hex-encoded private keys), or use an HD Wallet. Default value: "remote".</a:t>
            </a:r>
          </a:p>
          <a:p>
            <a:r>
              <a:rPr lang="en-US" sz="1050" dirty="0" err="1"/>
              <a:t>httpHeaders</a:t>
            </a:r>
            <a:r>
              <a:rPr lang="en-US" sz="1050" dirty="0"/>
              <a:t>: You can use this field to set extra HTTP Headers to be used when making JSON-RPC requests. It accepts a JavaScript object which maps header names to their values. Default value: undefined.</a:t>
            </a:r>
          </a:p>
          <a:p>
            <a:r>
              <a:rPr lang="en-US" sz="1050" dirty="0"/>
              <a:t>timeout: Timeout in </a:t>
            </a:r>
            <a:r>
              <a:rPr lang="en-US" sz="1050" dirty="0" err="1"/>
              <a:t>ms</a:t>
            </a:r>
            <a:r>
              <a:rPr lang="en-US" sz="1050" dirty="0"/>
              <a:t> for requests sent to the JSON-RPC server. If the request takes longer than this, it will be cancelled. Default value: 40000 for the localhost network, 20000 for the rest.</a:t>
            </a:r>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dirty="0"/>
              <a:t>HD WALLET CONIG</a:t>
            </a:r>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pic>
        <p:nvPicPr>
          <p:cNvPr id="43" name="Picture 42">
            <a:extLst>
              <a:ext uri="{FF2B5EF4-FFF2-40B4-BE49-F238E27FC236}">
                <a16:creationId xmlns:a16="http://schemas.microsoft.com/office/drawing/2014/main" id="{718C8522-832E-2B51-B41A-2E158E0AED52}"/>
              </a:ext>
            </a:extLst>
          </p:cNvPr>
          <p:cNvPicPr>
            <a:picLocks noChangeAspect="1"/>
          </p:cNvPicPr>
          <p:nvPr/>
        </p:nvPicPr>
        <p:blipFill>
          <a:blip r:embed="rId2"/>
          <a:stretch>
            <a:fillRect/>
          </a:stretch>
        </p:blipFill>
        <p:spPr>
          <a:xfrm>
            <a:off x="903515" y="1642187"/>
            <a:ext cx="8417767" cy="4698336"/>
          </a:xfrm>
          <a:prstGeom prst="rect">
            <a:avLst/>
          </a:prstGeom>
        </p:spPr>
      </p:pic>
    </p:spTree>
    <p:extLst>
      <p:ext uri="{BB962C8B-B14F-4D97-AF65-F5344CB8AC3E}">
        <p14:creationId xmlns:p14="http://schemas.microsoft.com/office/powerpoint/2010/main" val="8676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pic>
        <p:nvPicPr>
          <p:cNvPr id="10" name="Content Placeholder 9">
            <a:extLst>
              <a:ext uri="{FF2B5EF4-FFF2-40B4-BE49-F238E27FC236}">
                <a16:creationId xmlns:a16="http://schemas.microsoft.com/office/drawing/2014/main" id="{3409B909-74BE-9A04-4D25-A16BA3A651A3}"/>
              </a:ext>
            </a:extLst>
          </p:cNvPr>
          <p:cNvPicPr>
            <a:picLocks noGrp="1" noChangeAspect="1"/>
          </p:cNvPicPr>
          <p:nvPr>
            <p:ph idx="1"/>
          </p:nvPr>
        </p:nvPicPr>
        <p:blipFill>
          <a:blip r:embed="rId3"/>
          <a:stretch>
            <a:fillRect/>
          </a:stretch>
        </p:blipFill>
        <p:spPr>
          <a:xfrm>
            <a:off x="2452179" y="2192694"/>
            <a:ext cx="7287642" cy="3175603"/>
          </a:xfrm>
        </p:spPr>
      </p:pic>
    </p:spTree>
    <p:extLst>
      <p:ext uri="{BB962C8B-B14F-4D97-AF65-F5344CB8AC3E}">
        <p14:creationId xmlns:p14="http://schemas.microsoft.com/office/powerpoint/2010/main" val="32764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Solidity Configuration</a:t>
            </a:r>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
        <p:nvSpPr>
          <p:cNvPr id="13" name="Content Placeholder 12">
            <a:extLst>
              <a:ext uri="{FF2B5EF4-FFF2-40B4-BE49-F238E27FC236}">
                <a16:creationId xmlns:a16="http://schemas.microsoft.com/office/drawing/2014/main" id="{6997A7C7-8441-A4E2-C25A-E5B41B700E7E}"/>
              </a:ext>
            </a:extLst>
          </p:cNvPr>
          <p:cNvSpPr>
            <a:spLocks noGrp="1"/>
          </p:cNvSpPr>
          <p:nvPr>
            <p:ph sz="half" idx="2"/>
          </p:nvPr>
        </p:nvSpPr>
        <p:spPr>
          <a:xfrm>
            <a:off x="839788" y="2302330"/>
            <a:ext cx="9545183" cy="3704454"/>
          </a:xfrm>
        </p:spPr>
        <p:txBody>
          <a:bodyPr>
            <a:noAutofit/>
          </a:bodyPr>
          <a:lstStyle/>
          <a:p>
            <a:r>
              <a:rPr lang="en-US" sz="1050" dirty="0"/>
              <a:t>The solidity config is an optional field that can be one of the following:</a:t>
            </a:r>
          </a:p>
          <a:p>
            <a:r>
              <a:rPr lang="en-US" sz="1050" dirty="0"/>
              <a:t>A </a:t>
            </a:r>
            <a:r>
              <a:rPr lang="en-US" sz="1050" dirty="0" err="1"/>
              <a:t>solc</a:t>
            </a:r>
            <a:r>
              <a:rPr lang="en-US" sz="1050" dirty="0"/>
              <a:t> version to use, e.g. "0.7.3".</a:t>
            </a:r>
          </a:p>
          <a:p>
            <a:r>
              <a:rPr lang="en-US" sz="1050" dirty="0"/>
              <a:t>An object which describes the configuration for a single compiler. It contains the following keys:</a:t>
            </a:r>
          </a:p>
          <a:p>
            <a:r>
              <a:rPr lang="en-US" sz="1050" dirty="0"/>
              <a:t>version: The </a:t>
            </a:r>
            <a:r>
              <a:rPr lang="en-US" sz="1050" dirty="0" err="1"/>
              <a:t>solc</a:t>
            </a:r>
            <a:r>
              <a:rPr lang="en-US" sz="1050" dirty="0"/>
              <a:t> version to use.</a:t>
            </a:r>
          </a:p>
          <a:p>
            <a:r>
              <a:rPr lang="en-US" sz="1050" dirty="0"/>
              <a:t>settings: An object with the same schema as the settings entry in the Input JSON.</a:t>
            </a:r>
          </a:p>
          <a:p>
            <a:r>
              <a:rPr lang="en-US" sz="1050" dirty="0"/>
              <a:t>An object which describes multiple compilers and their respective configurations. It contains the following:</a:t>
            </a:r>
          </a:p>
          <a:p>
            <a:r>
              <a:rPr lang="en-US" sz="1050" dirty="0"/>
              <a:t>compilers: A list of compiler configuration objects like the one above.</a:t>
            </a:r>
          </a:p>
          <a:p>
            <a:r>
              <a:rPr lang="en-US" sz="1050" dirty="0"/>
              <a:t>overrides: An optional map of compiler configuration override objects. This maps file names to compiler configuration objects. Take a look at the compilation guide to learn more.</a:t>
            </a:r>
          </a:p>
        </p:txBody>
      </p:sp>
    </p:spTree>
    <p:extLst>
      <p:ext uri="{BB962C8B-B14F-4D97-AF65-F5344CB8AC3E}">
        <p14:creationId xmlns:p14="http://schemas.microsoft.com/office/powerpoint/2010/main" val="144847196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{35916B03-2976-4AB0-A767-27C47BA23EF7}tf00537603_win32</Template>
  <TotalTime>501</TotalTime>
  <Words>913</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Sabon Next LT</vt:lpstr>
      <vt:lpstr>Wingdings</vt:lpstr>
      <vt:lpstr>LuminousVTI</vt:lpstr>
      <vt:lpstr>Blockchain Lesson 7</vt:lpstr>
      <vt:lpstr>PowerPoint Presentation</vt:lpstr>
      <vt:lpstr>Config Hardhat</vt:lpstr>
      <vt:lpstr>Network Configuration</vt:lpstr>
      <vt:lpstr>Hardhat Network</vt:lpstr>
      <vt:lpstr>JSON-RPC Network</vt:lpstr>
      <vt:lpstr>HD WALLET CONIG</vt:lpstr>
      <vt:lpstr>PowerPoint Presentation</vt:lpstr>
      <vt:lpstr>Solidity Configuration</vt:lpstr>
      <vt:lpstr>Path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Lesson 7</dc:title>
  <dc:creator>ersan aythamsyach</dc:creator>
  <cp:lastModifiedBy>ersan aythamsyach</cp:lastModifiedBy>
  <cp:revision>1</cp:revision>
  <dcterms:created xsi:type="dcterms:W3CDTF">2022-07-08T18:15:31Z</dcterms:created>
  <dcterms:modified xsi:type="dcterms:W3CDTF">2022-07-09T02:36:57Z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