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sldIdLst>
    <p:sldId id="257" r:id="rId5"/>
    <p:sldId id="272" r:id="rId6"/>
    <p:sldId id="267" r:id="rId7"/>
    <p:sldId id="275" r:id="rId8"/>
    <p:sldId id="268" r:id="rId9"/>
    <p:sldId id="269" r:id="rId10"/>
    <p:sldId id="270" r:id="rId11"/>
    <p:sldId id="271" r:id="rId12"/>
    <p:sldId id="276" r:id="rId13"/>
    <p:sldId id="278"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9" autoAdjust="0"/>
    <p:restoredTop sz="94619" autoAdjust="0"/>
  </p:normalViewPr>
  <p:slideViewPr>
    <p:cSldViewPr snapToGrid="0">
      <p:cViewPr varScale="1">
        <p:scale>
          <a:sx n="63" d="100"/>
          <a:sy n="63" d="100"/>
        </p:scale>
        <p:origin x="9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865C8-1313-416F-860A-B02C572AE53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B3B404D-4B2A-4DFC-9933-B00EC951141E}">
      <dgm:prSet/>
      <dgm:spPr/>
      <dgm:t>
        <a:bodyPr/>
        <a:lstStyle/>
        <a:p>
          <a:r>
            <a:rPr lang="en-US"/>
            <a:t>Decentralized Autonomous Organization (DAO) adalah sebuah organisasi yang dirancang untuk ototmatis dan terdesentralisasi. Ini bertindak sebagai bentuk dana modal ventura,berdasarkan kode sumber terrbuka dan tanpa sturktur manajemen atau dewan direksi yang khas. Maka terjadinya membuat organisasi tersebut pengembang DAO percaya bahwa mereka dapat menghilangkan kesalahan manusia atau manipulasi dana investor dengan menempatkan kekuatan pengambilan keputusan ke tangan system otomatis dan proses crowsourced.</a:t>
          </a:r>
        </a:p>
      </dgm:t>
    </dgm:pt>
    <dgm:pt modelId="{FA50D779-60F0-47D7-BE5E-45B4B1139F8B}" type="parTrans" cxnId="{5CC68773-9DD6-452A-AD75-C742DEAF409A}">
      <dgm:prSet/>
      <dgm:spPr/>
      <dgm:t>
        <a:bodyPr/>
        <a:lstStyle/>
        <a:p>
          <a:endParaRPr lang="en-US"/>
        </a:p>
      </dgm:t>
    </dgm:pt>
    <dgm:pt modelId="{B39A0042-FE8C-478F-B3EF-154F6CA42942}" type="sibTrans" cxnId="{5CC68773-9DD6-452A-AD75-C742DEAF409A}">
      <dgm:prSet/>
      <dgm:spPr/>
      <dgm:t>
        <a:bodyPr/>
        <a:lstStyle/>
        <a:p>
          <a:endParaRPr lang="en-US"/>
        </a:p>
      </dgm:t>
    </dgm:pt>
    <dgm:pt modelId="{2EEB8A23-4514-4EC8-A2C4-AF6D395E12AE}">
      <dgm:prSet/>
      <dgm:spPr/>
      <dgm:t>
        <a:bodyPr/>
        <a:lstStyle/>
        <a:p>
          <a:r>
            <a:rPr lang="en-US" dirty="0"/>
            <a:t>DAO </a:t>
          </a:r>
          <a:r>
            <a:rPr lang="en-US" dirty="0" err="1"/>
            <a:t>ini</a:t>
          </a:r>
          <a:r>
            <a:rPr lang="en-US" dirty="0"/>
            <a:t> </a:t>
          </a:r>
          <a:r>
            <a:rPr lang="en-US" dirty="0" err="1"/>
            <a:t>diluncurkan</a:t>
          </a:r>
          <a:r>
            <a:rPr lang="en-US" dirty="0"/>
            <a:t> pada </a:t>
          </a:r>
          <a:r>
            <a:rPr lang="en-US" dirty="0" err="1"/>
            <a:t>tahun</a:t>
          </a:r>
          <a:r>
            <a:rPr lang="en-US" dirty="0"/>
            <a:t> 2016 </a:t>
          </a:r>
          <a:r>
            <a:rPr lang="en-US" dirty="0" err="1"/>
            <a:t>bulan</a:t>
          </a:r>
          <a:r>
            <a:rPr lang="en-US" dirty="0"/>
            <a:t> April </a:t>
          </a:r>
          <a:r>
            <a:rPr lang="en-US" dirty="0" err="1"/>
            <a:t>akhir</a:t>
          </a:r>
          <a:r>
            <a:rPr lang="en-US" dirty="0"/>
            <a:t> </a:t>
          </a:r>
          <a:r>
            <a:rPr lang="en-US" dirty="0" err="1"/>
            <a:t>berkat</a:t>
          </a:r>
          <a:r>
            <a:rPr lang="en-US" dirty="0"/>
            <a:t> </a:t>
          </a:r>
          <a:r>
            <a:rPr lang="en-US" dirty="0" err="1"/>
            <a:t>adanya</a:t>
          </a:r>
          <a:r>
            <a:rPr lang="en-US" dirty="0"/>
            <a:t> </a:t>
          </a:r>
          <a:r>
            <a:rPr lang="en-US" dirty="0" err="1"/>
            <a:t>crowdsale</a:t>
          </a:r>
          <a:r>
            <a:rPr lang="en-US" dirty="0"/>
            <a:t> token </a:t>
          </a:r>
          <a:r>
            <a:rPr lang="en-US" dirty="0" err="1"/>
            <a:t>selama</a:t>
          </a:r>
          <a:r>
            <a:rPr lang="en-US" dirty="0"/>
            <a:t> </a:t>
          </a:r>
          <a:r>
            <a:rPr lang="en-US" dirty="0" err="1"/>
            <a:t>sebulan</a:t>
          </a:r>
          <a:r>
            <a:rPr lang="en-US" dirty="0"/>
            <a:t> yang </a:t>
          </a:r>
          <a:r>
            <a:rPr lang="en-US" dirty="0" err="1"/>
            <a:t>dapat</a:t>
          </a:r>
          <a:r>
            <a:rPr lang="en-US" dirty="0"/>
            <a:t> </a:t>
          </a:r>
          <a:r>
            <a:rPr lang="en-US" dirty="0" err="1"/>
            <a:t>mengumpulkan</a:t>
          </a:r>
          <a:r>
            <a:rPr lang="en-US" dirty="0"/>
            <a:t> </a:t>
          </a:r>
          <a:r>
            <a:rPr lang="en-US" dirty="0" err="1"/>
            <a:t>lebih</a:t>
          </a:r>
          <a:r>
            <a:rPr lang="en-US" dirty="0"/>
            <a:t> </a:t>
          </a:r>
          <a:r>
            <a:rPr lang="en-US" dirty="0" err="1"/>
            <a:t>dari</a:t>
          </a:r>
          <a:r>
            <a:rPr lang="en-US" dirty="0"/>
            <a:t> $150juta dana.</a:t>
          </a:r>
        </a:p>
      </dgm:t>
    </dgm:pt>
    <dgm:pt modelId="{02143294-2D03-4650-9346-2F34205BB852}" type="parTrans" cxnId="{ADF0CFA9-945F-4DEB-848A-DFD8B0DA187D}">
      <dgm:prSet/>
      <dgm:spPr/>
      <dgm:t>
        <a:bodyPr/>
        <a:lstStyle/>
        <a:p>
          <a:endParaRPr lang="en-US"/>
        </a:p>
      </dgm:t>
    </dgm:pt>
    <dgm:pt modelId="{6CDE2BAC-BFCE-4C7A-8C30-72B41F792ED0}" type="sibTrans" cxnId="{ADF0CFA9-945F-4DEB-848A-DFD8B0DA187D}">
      <dgm:prSet/>
      <dgm:spPr/>
      <dgm:t>
        <a:bodyPr/>
        <a:lstStyle/>
        <a:p>
          <a:endParaRPr lang="en-US"/>
        </a:p>
      </dgm:t>
    </dgm:pt>
    <dgm:pt modelId="{34708F70-27EF-4C2E-85DA-0A78B810F1EA}" type="pres">
      <dgm:prSet presAssocID="{EB1865C8-1313-416F-860A-B02C572AE531}" presName="linear" presStyleCnt="0">
        <dgm:presLayoutVars>
          <dgm:animLvl val="lvl"/>
          <dgm:resizeHandles val="exact"/>
        </dgm:presLayoutVars>
      </dgm:prSet>
      <dgm:spPr/>
    </dgm:pt>
    <dgm:pt modelId="{1FB08ADE-33B9-4C07-ACBA-8F5AB58681FC}" type="pres">
      <dgm:prSet presAssocID="{7B3B404D-4B2A-4DFC-9933-B00EC951141E}" presName="parentText" presStyleLbl="node1" presStyleIdx="0" presStyleCnt="2">
        <dgm:presLayoutVars>
          <dgm:chMax val="0"/>
          <dgm:bulletEnabled val="1"/>
        </dgm:presLayoutVars>
      </dgm:prSet>
      <dgm:spPr/>
    </dgm:pt>
    <dgm:pt modelId="{A3651570-340D-46E8-834F-BEB60DE6C8C5}" type="pres">
      <dgm:prSet presAssocID="{B39A0042-FE8C-478F-B3EF-154F6CA42942}" presName="spacer" presStyleCnt="0"/>
      <dgm:spPr/>
    </dgm:pt>
    <dgm:pt modelId="{38151AB6-EFBE-4BA2-8097-9FEAF0CD51B5}" type="pres">
      <dgm:prSet presAssocID="{2EEB8A23-4514-4EC8-A2C4-AF6D395E12AE}" presName="parentText" presStyleLbl="node1" presStyleIdx="1" presStyleCnt="2">
        <dgm:presLayoutVars>
          <dgm:chMax val="0"/>
          <dgm:bulletEnabled val="1"/>
        </dgm:presLayoutVars>
      </dgm:prSet>
      <dgm:spPr/>
    </dgm:pt>
  </dgm:ptLst>
  <dgm:cxnLst>
    <dgm:cxn modelId="{FF476745-ED1D-463C-B2B8-B20C7DC8D01B}" type="presOf" srcId="{2EEB8A23-4514-4EC8-A2C4-AF6D395E12AE}" destId="{38151AB6-EFBE-4BA2-8097-9FEAF0CD51B5}" srcOrd="0" destOrd="0" presId="urn:microsoft.com/office/officeart/2005/8/layout/vList2"/>
    <dgm:cxn modelId="{5CC68773-9DD6-452A-AD75-C742DEAF409A}" srcId="{EB1865C8-1313-416F-860A-B02C572AE531}" destId="{7B3B404D-4B2A-4DFC-9933-B00EC951141E}" srcOrd="0" destOrd="0" parTransId="{FA50D779-60F0-47D7-BE5E-45B4B1139F8B}" sibTransId="{B39A0042-FE8C-478F-B3EF-154F6CA42942}"/>
    <dgm:cxn modelId="{4E143995-DDB3-4F4F-87B3-C98EF41A2313}" type="presOf" srcId="{7B3B404D-4B2A-4DFC-9933-B00EC951141E}" destId="{1FB08ADE-33B9-4C07-ACBA-8F5AB58681FC}" srcOrd="0" destOrd="0" presId="urn:microsoft.com/office/officeart/2005/8/layout/vList2"/>
    <dgm:cxn modelId="{ADF0CFA9-945F-4DEB-848A-DFD8B0DA187D}" srcId="{EB1865C8-1313-416F-860A-B02C572AE531}" destId="{2EEB8A23-4514-4EC8-A2C4-AF6D395E12AE}" srcOrd="1" destOrd="0" parTransId="{02143294-2D03-4650-9346-2F34205BB852}" sibTransId="{6CDE2BAC-BFCE-4C7A-8C30-72B41F792ED0}"/>
    <dgm:cxn modelId="{BEEDDFCE-39C9-4E2D-8B36-20C79E5CE608}" type="presOf" srcId="{EB1865C8-1313-416F-860A-B02C572AE531}" destId="{34708F70-27EF-4C2E-85DA-0A78B810F1EA}" srcOrd="0" destOrd="0" presId="urn:microsoft.com/office/officeart/2005/8/layout/vList2"/>
    <dgm:cxn modelId="{15529893-6371-4B38-B611-9A8C3998E370}" type="presParOf" srcId="{34708F70-27EF-4C2E-85DA-0A78B810F1EA}" destId="{1FB08ADE-33B9-4C07-ACBA-8F5AB58681FC}" srcOrd="0" destOrd="0" presId="urn:microsoft.com/office/officeart/2005/8/layout/vList2"/>
    <dgm:cxn modelId="{317AB0E0-30D1-4C00-BCD7-06C86A06937F}" type="presParOf" srcId="{34708F70-27EF-4C2E-85DA-0A78B810F1EA}" destId="{A3651570-340D-46E8-834F-BEB60DE6C8C5}" srcOrd="1" destOrd="0" presId="urn:microsoft.com/office/officeart/2005/8/layout/vList2"/>
    <dgm:cxn modelId="{B7B321BB-AD4C-432A-A679-9381BB1BCBE5}" type="presParOf" srcId="{34708F70-27EF-4C2E-85DA-0A78B810F1EA}" destId="{38151AB6-EFBE-4BA2-8097-9FEAF0CD51B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3FC124-55B4-41E0-A73D-4D59DE75FD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76C160-ED7B-47CE-ACE6-480AB50D57D7}">
      <dgm:prSet/>
      <dgm:spPr/>
      <dgm:t>
        <a:bodyPr/>
        <a:lstStyle/>
        <a:p>
          <a:r>
            <a:rPr lang="en-US"/>
            <a:t>Decentralized</a:t>
          </a:r>
        </a:p>
      </dgm:t>
    </dgm:pt>
    <dgm:pt modelId="{0157A603-5330-42DB-A1CC-6572D25FE69D}" type="parTrans" cxnId="{1569E9A7-1845-4FDF-83C9-159FD57D2097}">
      <dgm:prSet/>
      <dgm:spPr/>
      <dgm:t>
        <a:bodyPr/>
        <a:lstStyle/>
        <a:p>
          <a:endParaRPr lang="en-US"/>
        </a:p>
      </dgm:t>
    </dgm:pt>
    <dgm:pt modelId="{D53F999E-6ADD-4606-A2CB-18EBEA46EBEF}" type="sibTrans" cxnId="{1569E9A7-1845-4FDF-83C9-159FD57D2097}">
      <dgm:prSet/>
      <dgm:spPr/>
      <dgm:t>
        <a:bodyPr/>
        <a:lstStyle/>
        <a:p>
          <a:endParaRPr lang="en-US"/>
        </a:p>
      </dgm:t>
    </dgm:pt>
    <dgm:pt modelId="{B151E697-F119-4A37-BF80-3E13B69BD1C1}">
      <dgm:prSet/>
      <dgm:spPr/>
      <dgm:t>
        <a:bodyPr/>
        <a:lstStyle/>
        <a:p>
          <a:r>
            <a:rPr lang="en-US"/>
            <a:t>Autonomous</a:t>
          </a:r>
        </a:p>
      </dgm:t>
    </dgm:pt>
    <dgm:pt modelId="{5A6CA596-CE8E-4F2E-A921-47715CA7ED2B}" type="parTrans" cxnId="{F5F0BD42-8A0C-4295-93CE-039B4F71FF3C}">
      <dgm:prSet/>
      <dgm:spPr/>
      <dgm:t>
        <a:bodyPr/>
        <a:lstStyle/>
        <a:p>
          <a:endParaRPr lang="en-US"/>
        </a:p>
      </dgm:t>
    </dgm:pt>
    <dgm:pt modelId="{190EE015-F141-4AA3-BEBF-52E6D75591BD}" type="sibTrans" cxnId="{F5F0BD42-8A0C-4295-93CE-039B4F71FF3C}">
      <dgm:prSet/>
      <dgm:spPr/>
      <dgm:t>
        <a:bodyPr/>
        <a:lstStyle/>
        <a:p>
          <a:endParaRPr lang="en-US"/>
        </a:p>
      </dgm:t>
    </dgm:pt>
    <dgm:pt modelId="{34A54BBE-10F5-46A6-9C17-428B780F2B43}">
      <dgm:prSet/>
      <dgm:spPr/>
      <dgm:t>
        <a:bodyPr/>
        <a:lstStyle/>
        <a:p>
          <a:r>
            <a:rPr lang="en-US"/>
            <a:t>Organizations</a:t>
          </a:r>
        </a:p>
      </dgm:t>
    </dgm:pt>
    <dgm:pt modelId="{438E290D-4E6E-45DE-A823-0C26FA244CE5}" type="parTrans" cxnId="{6B1D7286-20ED-466A-BB30-2C6E43A9CBF2}">
      <dgm:prSet/>
      <dgm:spPr/>
      <dgm:t>
        <a:bodyPr/>
        <a:lstStyle/>
        <a:p>
          <a:endParaRPr lang="en-US"/>
        </a:p>
      </dgm:t>
    </dgm:pt>
    <dgm:pt modelId="{A3E22110-9234-48F2-BE46-3331027DE499}" type="sibTrans" cxnId="{6B1D7286-20ED-466A-BB30-2C6E43A9CBF2}">
      <dgm:prSet/>
      <dgm:spPr/>
      <dgm:t>
        <a:bodyPr/>
        <a:lstStyle/>
        <a:p>
          <a:endParaRPr lang="en-US"/>
        </a:p>
      </dgm:t>
    </dgm:pt>
    <dgm:pt modelId="{2B581886-3269-4E31-B3A6-B480A90033B9}" type="pres">
      <dgm:prSet presAssocID="{CE3FC124-55B4-41E0-A73D-4D59DE75FD95}" presName="root" presStyleCnt="0">
        <dgm:presLayoutVars>
          <dgm:dir/>
          <dgm:resizeHandles val="exact"/>
        </dgm:presLayoutVars>
      </dgm:prSet>
      <dgm:spPr/>
    </dgm:pt>
    <dgm:pt modelId="{8D15BC3C-AD7C-4888-81D5-6CBD10E39E67}" type="pres">
      <dgm:prSet presAssocID="{1976C160-ED7B-47CE-ACE6-480AB50D57D7}" presName="compNode" presStyleCnt="0"/>
      <dgm:spPr/>
    </dgm:pt>
    <dgm:pt modelId="{A6EE893D-8453-4F7B-8FE4-DCF25F538BAD}" type="pres">
      <dgm:prSet presAssocID="{1976C160-ED7B-47CE-ACE6-480AB50D57D7}" presName="bgRect" presStyleLbl="bgShp" presStyleIdx="0" presStyleCnt="3"/>
      <dgm:spPr/>
    </dgm:pt>
    <dgm:pt modelId="{307FFC70-B795-430B-964C-1A0E9B515E46}" type="pres">
      <dgm:prSet presAssocID="{1976C160-ED7B-47CE-ACE6-480AB50D57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3E1AA1F2-24D7-4336-9548-1339F36CE9BF}" type="pres">
      <dgm:prSet presAssocID="{1976C160-ED7B-47CE-ACE6-480AB50D57D7}" presName="spaceRect" presStyleCnt="0"/>
      <dgm:spPr/>
    </dgm:pt>
    <dgm:pt modelId="{B66FAB0C-B5C7-4FBB-95E1-50D240FCF4DC}" type="pres">
      <dgm:prSet presAssocID="{1976C160-ED7B-47CE-ACE6-480AB50D57D7}" presName="parTx" presStyleLbl="revTx" presStyleIdx="0" presStyleCnt="3">
        <dgm:presLayoutVars>
          <dgm:chMax val="0"/>
          <dgm:chPref val="0"/>
        </dgm:presLayoutVars>
      </dgm:prSet>
      <dgm:spPr/>
    </dgm:pt>
    <dgm:pt modelId="{6E2C0FEB-D986-4EC4-B5F2-3C63EEC6C0C3}" type="pres">
      <dgm:prSet presAssocID="{D53F999E-6ADD-4606-A2CB-18EBEA46EBEF}" presName="sibTrans" presStyleCnt="0"/>
      <dgm:spPr/>
    </dgm:pt>
    <dgm:pt modelId="{03A7E9F2-7602-42AC-8450-6356F43576A8}" type="pres">
      <dgm:prSet presAssocID="{B151E697-F119-4A37-BF80-3E13B69BD1C1}" presName="compNode" presStyleCnt="0"/>
      <dgm:spPr/>
    </dgm:pt>
    <dgm:pt modelId="{92A1915C-DB43-41BA-96C5-10A8D7C653A8}" type="pres">
      <dgm:prSet presAssocID="{B151E697-F119-4A37-BF80-3E13B69BD1C1}" presName="bgRect" presStyleLbl="bgShp" presStyleIdx="1" presStyleCnt="3"/>
      <dgm:spPr/>
    </dgm:pt>
    <dgm:pt modelId="{D17E07A8-58C9-4721-B869-7B5C36BB7527}" type="pres">
      <dgm:prSet presAssocID="{B151E697-F119-4A37-BF80-3E13B69BD1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k"/>
        </a:ext>
      </dgm:extLst>
    </dgm:pt>
    <dgm:pt modelId="{B35EE7C0-2A0F-49DA-8782-1542067CBB0C}" type="pres">
      <dgm:prSet presAssocID="{B151E697-F119-4A37-BF80-3E13B69BD1C1}" presName="spaceRect" presStyleCnt="0"/>
      <dgm:spPr/>
    </dgm:pt>
    <dgm:pt modelId="{78DF01D0-C560-437E-9958-73EB638A9438}" type="pres">
      <dgm:prSet presAssocID="{B151E697-F119-4A37-BF80-3E13B69BD1C1}" presName="parTx" presStyleLbl="revTx" presStyleIdx="1" presStyleCnt="3">
        <dgm:presLayoutVars>
          <dgm:chMax val="0"/>
          <dgm:chPref val="0"/>
        </dgm:presLayoutVars>
      </dgm:prSet>
      <dgm:spPr/>
    </dgm:pt>
    <dgm:pt modelId="{992C44DE-0287-46CC-A23A-5893E1109089}" type="pres">
      <dgm:prSet presAssocID="{190EE015-F141-4AA3-BEBF-52E6D75591BD}" presName="sibTrans" presStyleCnt="0"/>
      <dgm:spPr/>
    </dgm:pt>
    <dgm:pt modelId="{022912BB-CB50-4F32-815B-3BEEFA55A17C}" type="pres">
      <dgm:prSet presAssocID="{34A54BBE-10F5-46A6-9C17-428B780F2B43}" presName="compNode" presStyleCnt="0"/>
      <dgm:spPr/>
    </dgm:pt>
    <dgm:pt modelId="{CFD4A030-288D-4E9D-B612-9D59DBCF0678}" type="pres">
      <dgm:prSet presAssocID="{34A54BBE-10F5-46A6-9C17-428B780F2B43}" presName="bgRect" presStyleLbl="bgShp" presStyleIdx="2" presStyleCnt="3"/>
      <dgm:spPr/>
    </dgm:pt>
    <dgm:pt modelId="{5C27AB85-92B2-49E8-9A80-9DC36A509C1B}" type="pres">
      <dgm:prSet presAssocID="{34A54BBE-10F5-46A6-9C17-428B780F2B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5E9452B8-4620-45A9-99C2-8E979C6A6773}" type="pres">
      <dgm:prSet presAssocID="{34A54BBE-10F5-46A6-9C17-428B780F2B43}" presName="spaceRect" presStyleCnt="0"/>
      <dgm:spPr/>
    </dgm:pt>
    <dgm:pt modelId="{72A82878-B109-43D1-B6D2-2B01AF36D1DA}" type="pres">
      <dgm:prSet presAssocID="{34A54BBE-10F5-46A6-9C17-428B780F2B43}" presName="parTx" presStyleLbl="revTx" presStyleIdx="2" presStyleCnt="3">
        <dgm:presLayoutVars>
          <dgm:chMax val="0"/>
          <dgm:chPref val="0"/>
        </dgm:presLayoutVars>
      </dgm:prSet>
      <dgm:spPr/>
    </dgm:pt>
  </dgm:ptLst>
  <dgm:cxnLst>
    <dgm:cxn modelId="{ECE9DF2C-C32B-4C7C-B01D-3A10A61BD420}" type="presOf" srcId="{1976C160-ED7B-47CE-ACE6-480AB50D57D7}" destId="{B66FAB0C-B5C7-4FBB-95E1-50D240FCF4DC}" srcOrd="0" destOrd="0" presId="urn:microsoft.com/office/officeart/2018/2/layout/IconVerticalSolidList"/>
    <dgm:cxn modelId="{F5F0BD42-8A0C-4295-93CE-039B4F71FF3C}" srcId="{CE3FC124-55B4-41E0-A73D-4D59DE75FD95}" destId="{B151E697-F119-4A37-BF80-3E13B69BD1C1}" srcOrd="1" destOrd="0" parTransId="{5A6CA596-CE8E-4F2E-A921-47715CA7ED2B}" sibTransId="{190EE015-F141-4AA3-BEBF-52E6D75591BD}"/>
    <dgm:cxn modelId="{3BB23D83-8533-46F2-8C36-545CEC99D2EF}" type="presOf" srcId="{B151E697-F119-4A37-BF80-3E13B69BD1C1}" destId="{78DF01D0-C560-437E-9958-73EB638A9438}" srcOrd="0" destOrd="0" presId="urn:microsoft.com/office/officeart/2018/2/layout/IconVerticalSolidList"/>
    <dgm:cxn modelId="{6B1D7286-20ED-466A-BB30-2C6E43A9CBF2}" srcId="{CE3FC124-55B4-41E0-A73D-4D59DE75FD95}" destId="{34A54BBE-10F5-46A6-9C17-428B780F2B43}" srcOrd="2" destOrd="0" parTransId="{438E290D-4E6E-45DE-A823-0C26FA244CE5}" sibTransId="{A3E22110-9234-48F2-BE46-3331027DE499}"/>
    <dgm:cxn modelId="{54C63387-3C74-4B2C-BA82-9AA84FCD946C}" type="presOf" srcId="{34A54BBE-10F5-46A6-9C17-428B780F2B43}" destId="{72A82878-B109-43D1-B6D2-2B01AF36D1DA}" srcOrd="0" destOrd="0" presId="urn:microsoft.com/office/officeart/2018/2/layout/IconVerticalSolidList"/>
    <dgm:cxn modelId="{1569E9A7-1845-4FDF-83C9-159FD57D2097}" srcId="{CE3FC124-55B4-41E0-A73D-4D59DE75FD95}" destId="{1976C160-ED7B-47CE-ACE6-480AB50D57D7}" srcOrd="0" destOrd="0" parTransId="{0157A603-5330-42DB-A1CC-6572D25FE69D}" sibTransId="{D53F999E-6ADD-4606-A2CB-18EBEA46EBEF}"/>
    <dgm:cxn modelId="{6F23D8B8-6862-46B3-841D-6FAF376995BA}" type="presOf" srcId="{CE3FC124-55B4-41E0-A73D-4D59DE75FD95}" destId="{2B581886-3269-4E31-B3A6-B480A90033B9}" srcOrd="0" destOrd="0" presId="urn:microsoft.com/office/officeart/2018/2/layout/IconVerticalSolidList"/>
    <dgm:cxn modelId="{5C005673-3653-4B06-A54D-0D2A72DF2C76}" type="presParOf" srcId="{2B581886-3269-4E31-B3A6-B480A90033B9}" destId="{8D15BC3C-AD7C-4888-81D5-6CBD10E39E67}" srcOrd="0" destOrd="0" presId="urn:microsoft.com/office/officeart/2018/2/layout/IconVerticalSolidList"/>
    <dgm:cxn modelId="{3E426234-8A13-4AF4-BDDB-79471FB9D1D3}" type="presParOf" srcId="{8D15BC3C-AD7C-4888-81D5-6CBD10E39E67}" destId="{A6EE893D-8453-4F7B-8FE4-DCF25F538BAD}" srcOrd="0" destOrd="0" presId="urn:microsoft.com/office/officeart/2018/2/layout/IconVerticalSolidList"/>
    <dgm:cxn modelId="{DD61B783-6BE8-40CF-9144-CBE1D96B31B7}" type="presParOf" srcId="{8D15BC3C-AD7C-4888-81D5-6CBD10E39E67}" destId="{307FFC70-B795-430B-964C-1A0E9B515E46}" srcOrd="1" destOrd="0" presId="urn:microsoft.com/office/officeart/2018/2/layout/IconVerticalSolidList"/>
    <dgm:cxn modelId="{20AEA170-85F2-4E41-8AA3-43041802DE8B}" type="presParOf" srcId="{8D15BC3C-AD7C-4888-81D5-6CBD10E39E67}" destId="{3E1AA1F2-24D7-4336-9548-1339F36CE9BF}" srcOrd="2" destOrd="0" presId="urn:microsoft.com/office/officeart/2018/2/layout/IconVerticalSolidList"/>
    <dgm:cxn modelId="{D3C8F891-BE9D-4647-9627-EF2C2F353C3F}" type="presParOf" srcId="{8D15BC3C-AD7C-4888-81D5-6CBD10E39E67}" destId="{B66FAB0C-B5C7-4FBB-95E1-50D240FCF4DC}" srcOrd="3" destOrd="0" presId="urn:microsoft.com/office/officeart/2018/2/layout/IconVerticalSolidList"/>
    <dgm:cxn modelId="{D28AE4E3-E21A-4B2F-8C9E-0C17FF48C4DE}" type="presParOf" srcId="{2B581886-3269-4E31-B3A6-B480A90033B9}" destId="{6E2C0FEB-D986-4EC4-B5F2-3C63EEC6C0C3}" srcOrd="1" destOrd="0" presId="urn:microsoft.com/office/officeart/2018/2/layout/IconVerticalSolidList"/>
    <dgm:cxn modelId="{ADD22CAD-F559-4EF3-9C05-C7100C72958B}" type="presParOf" srcId="{2B581886-3269-4E31-B3A6-B480A90033B9}" destId="{03A7E9F2-7602-42AC-8450-6356F43576A8}" srcOrd="2" destOrd="0" presId="urn:microsoft.com/office/officeart/2018/2/layout/IconVerticalSolidList"/>
    <dgm:cxn modelId="{1F508352-FB01-416B-8C81-C534FC17AFF7}" type="presParOf" srcId="{03A7E9F2-7602-42AC-8450-6356F43576A8}" destId="{92A1915C-DB43-41BA-96C5-10A8D7C653A8}" srcOrd="0" destOrd="0" presId="urn:microsoft.com/office/officeart/2018/2/layout/IconVerticalSolidList"/>
    <dgm:cxn modelId="{2CD3B0B2-99C8-4247-9664-1B16B6396881}" type="presParOf" srcId="{03A7E9F2-7602-42AC-8450-6356F43576A8}" destId="{D17E07A8-58C9-4721-B869-7B5C36BB7527}" srcOrd="1" destOrd="0" presId="urn:microsoft.com/office/officeart/2018/2/layout/IconVerticalSolidList"/>
    <dgm:cxn modelId="{85211B01-F6FB-45D1-815C-8A4A892DC3D3}" type="presParOf" srcId="{03A7E9F2-7602-42AC-8450-6356F43576A8}" destId="{B35EE7C0-2A0F-49DA-8782-1542067CBB0C}" srcOrd="2" destOrd="0" presId="urn:microsoft.com/office/officeart/2018/2/layout/IconVerticalSolidList"/>
    <dgm:cxn modelId="{F64C7C06-BEC2-4C87-8570-EBE1F7D136A3}" type="presParOf" srcId="{03A7E9F2-7602-42AC-8450-6356F43576A8}" destId="{78DF01D0-C560-437E-9958-73EB638A9438}" srcOrd="3" destOrd="0" presId="urn:microsoft.com/office/officeart/2018/2/layout/IconVerticalSolidList"/>
    <dgm:cxn modelId="{0ACC700B-3B62-44A8-B676-E87579D84DD2}" type="presParOf" srcId="{2B581886-3269-4E31-B3A6-B480A90033B9}" destId="{992C44DE-0287-46CC-A23A-5893E1109089}" srcOrd="3" destOrd="0" presId="urn:microsoft.com/office/officeart/2018/2/layout/IconVerticalSolidList"/>
    <dgm:cxn modelId="{46A6E9DD-9F81-49D2-9FE4-733EF06C89CF}" type="presParOf" srcId="{2B581886-3269-4E31-B3A6-B480A90033B9}" destId="{022912BB-CB50-4F32-815B-3BEEFA55A17C}" srcOrd="4" destOrd="0" presId="urn:microsoft.com/office/officeart/2018/2/layout/IconVerticalSolidList"/>
    <dgm:cxn modelId="{083C3244-9326-43E8-B765-F6E4E753758B}" type="presParOf" srcId="{022912BB-CB50-4F32-815B-3BEEFA55A17C}" destId="{CFD4A030-288D-4E9D-B612-9D59DBCF0678}" srcOrd="0" destOrd="0" presId="urn:microsoft.com/office/officeart/2018/2/layout/IconVerticalSolidList"/>
    <dgm:cxn modelId="{669CD1FF-BC25-4C47-BA92-2227B57EF76D}" type="presParOf" srcId="{022912BB-CB50-4F32-815B-3BEEFA55A17C}" destId="{5C27AB85-92B2-49E8-9A80-9DC36A509C1B}" srcOrd="1" destOrd="0" presId="urn:microsoft.com/office/officeart/2018/2/layout/IconVerticalSolidList"/>
    <dgm:cxn modelId="{A14A0CFA-B677-4996-9BB5-EF8B5BA9A6A9}" type="presParOf" srcId="{022912BB-CB50-4F32-815B-3BEEFA55A17C}" destId="{5E9452B8-4620-45A9-99C2-8E979C6A6773}" srcOrd="2" destOrd="0" presId="urn:microsoft.com/office/officeart/2018/2/layout/IconVerticalSolidList"/>
    <dgm:cxn modelId="{7B12542E-9263-4D98-99BA-8920A6D0608F}" type="presParOf" srcId="{022912BB-CB50-4F32-815B-3BEEFA55A17C}" destId="{72A82878-B109-43D1-B6D2-2B01AF36D1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FD169A-46D7-4499-AE99-B7F288EA577D}"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4035D9FF-8162-4D5B-B940-4BEC444CD421}">
      <dgm:prSet/>
      <dgm:spPr/>
      <dgm:t>
        <a:bodyPr/>
        <a:lstStyle/>
        <a:p>
          <a:r>
            <a:rPr lang="en-US"/>
            <a:t>DAO ini memiliki sebuah tim inti anggota komunitas melalui penggunaan smart contracts, smart contracts ini menjabarkan kerangka dasar yang digunakan DAO untuk beroperasi. Lalu mereka dapat diverifikasi dan dapat diaudit secara public sehingga setiap anggota potensial dapat sepenuhnya memahami bagaimana protocol berfungsi di setiap langkah. </a:t>
          </a:r>
        </a:p>
      </dgm:t>
    </dgm:pt>
    <dgm:pt modelId="{5EEA74E6-E2F8-4BBA-A617-D46A1637E1CE}" type="parTrans" cxnId="{F656CABA-B0BC-4C77-8B3A-CC66735945D9}">
      <dgm:prSet/>
      <dgm:spPr/>
      <dgm:t>
        <a:bodyPr/>
        <a:lstStyle/>
        <a:p>
          <a:endParaRPr lang="en-US"/>
        </a:p>
      </dgm:t>
    </dgm:pt>
    <dgm:pt modelId="{6966B8EA-340A-4FEA-A124-8B08A555F429}" type="sibTrans" cxnId="{F656CABA-B0BC-4C77-8B3A-CC66735945D9}">
      <dgm:prSet/>
      <dgm:spPr/>
      <dgm:t>
        <a:bodyPr/>
        <a:lstStyle/>
        <a:p>
          <a:endParaRPr lang="en-US"/>
        </a:p>
      </dgm:t>
    </dgm:pt>
    <dgm:pt modelId="{F4039F1B-8D34-4435-9AA6-15858BFBA0D2}">
      <dgm:prSet/>
      <dgm:spPr/>
      <dgm:t>
        <a:bodyPr/>
        <a:lstStyle/>
        <a:p>
          <a:r>
            <a:rPr lang="en-US"/>
            <a:t>Setelah aturan ini secara resmi ditulis ke dalam blockchain, langkah selanjutnya yaitu pedanaan dimana DAO perlu mencari cara untuk menerima dana dan bagaimana memberikan tata kelola . Ini biasanya dicapai melalui penerbitan token dimana protocol menjual token untuk mengumpulkan dana dan mengisi penbendaharaan DAO. Lalu sebagai imbalan fiat mereka, pemegang token diberikan hak suara tertentu, biasanya sebanding dengan kepemilikan mereka. Setelah pedanaan selesai DAO siap untuk diterapkan </a:t>
          </a:r>
        </a:p>
      </dgm:t>
    </dgm:pt>
    <dgm:pt modelId="{D3D6AE29-396A-4F28-B3C0-28F50248CC8F}" type="parTrans" cxnId="{C7415E7F-632B-4EEE-B3DA-8120067969D5}">
      <dgm:prSet/>
      <dgm:spPr/>
      <dgm:t>
        <a:bodyPr/>
        <a:lstStyle/>
        <a:p>
          <a:endParaRPr lang="en-US"/>
        </a:p>
      </dgm:t>
    </dgm:pt>
    <dgm:pt modelId="{61BA4AB4-57C9-4191-A7AA-EB3B959779FE}" type="sibTrans" cxnId="{C7415E7F-632B-4EEE-B3DA-8120067969D5}">
      <dgm:prSet/>
      <dgm:spPr/>
      <dgm:t>
        <a:bodyPr/>
        <a:lstStyle/>
        <a:p>
          <a:endParaRPr lang="en-US"/>
        </a:p>
      </dgm:t>
    </dgm:pt>
    <dgm:pt modelId="{8ED2C427-E0D6-4A99-9C93-3382B73AF2C4}" type="pres">
      <dgm:prSet presAssocID="{BFFD169A-46D7-4499-AE99-B7F288EA577D}" presName="linear" presStyleCnt="0">
        <dgm:presLayoutVars>
          <dgm:animLvl val="lvl"/>
          <dgm:resizeHandles val="exact"/>
        </dgm:presLayoutVars>
      </dgm:prSet>
      <dgm:spPr/>
    </dgm:pt>
    <dgm:pt modelId="{FA63B1D8-A1C9-4B3B-96BA-779296757913}" type="pres">
      <dgm:prSet presAssocID="{4035D9FF-8162-4D5B-B940-4BEC444CD421}" presName="parentText" presStyleLbl="node1" presStyleIdx="0" presStyleCnt="2">
        <dgm:presLayoutVars>
          <dgm:chMax val="0"/>
          <dgm:bulletEnabled val="1"/>
        </dgm:presLayoutVars>
      </dgm:prSet>
      <dgm:spPr/>
    </dgm:pt>
    <dgm:pt modelId="{83C30F76-F4E8-4EEF-80A5-C5038F89081E}" type="pres">
      <dgm:prSet presAssocID="{6966B8EA-340A-4FEA-A124-8B08A555F429}" presName="spacer" presStyleCnt="0"/>
      <dgm:spPr/>
    </dgm:pt>
    <dgm:pt modelId="{0B507AD6-379B-40B9-A529-E203AC228A07}" type="pres">
      <dgm:prSet presAssocID="{F4039F1B-8D34-4435-9AA6-15858BFBA0D2}" presName="parentText" presStyleLbl="node1" presStyleIdx="1" presStyleCnt="2">
        <dgm:presLayoutVars>
          <dgm:chMax val="0"/>
          <dgm:bulletEnabled val="1"/>
        </dgm:presLayoutVars>
      </dgm:prSet>
      <dgm:spPr/>
    </dgm:pt>
  </dgm:ptLst>
  <dgm:cxnLst>
    <dgm:cxn modelId="{66AB0F0C-589C-47DD-9D28-1D3351E4A74E}" type="presOf" srcId="{F4039F1B-8D34-4435-9AA6-15858BFBA0D2}" destId="{0B507AD6-379B-40B9-A529-E203AC228A07}" srcOrd="0" destOrd="0" presId="urn:microsoft.com/office/officeart/2005/8/layout/vList2"/>
    <dgm:cxn modelId="{C7415E7F-632B-4EEE-B3DA-8120067969D5}" srcId="{BFFD169A-46D7-4499-AE99-B7F288EA577D}" destId="{F4039F1B-8D34-4435-9AA6-15858BFBA0D2}" srcOrd="1" destOrd="0" parTransId="{D3D6AE29-396A-4F28-B3C0-28F50248CC8F}" sibTransId="{61BA4AB4-57C9-4191-A7AA-EB3B959779FE}"/>
    <dgm:cxn modelId="{1BE1E982-6C4A-49A7-A659-11BAB9E20907}" type="presOf" srcId="{BFFD169A-46D7-4499-AE99-B7F288EA577D}" destId="{8ED2C427-E0D6-4A99-9C93-3382B73AF2C4}" srcOrd="0" destOrd="0" presId="urn:microsoft.com/office/officeart/2005/8/layout/vList2"/>
    <dgm:cxn modelId="{0DA0EC82-F1B0-4B23-978F-2C6A48FC91AC}" type="presOf" srcId="{4035D9FF-8162-4D5B-B940-4BEC444CD421}" destId="{FA63B1D8-A1C9-4B3B-96BA-779296757913}" srcOrd="0" destOrd="0" presId="urn:microsoft.com/office/officeart/2005/8/layout/vList2"/>
    <dgm:cxn modelId="{F656CABA-B0BC-4C77-8B3A-CC66735945D9}" srcId="{BFFD169A-46D7-4499-AE99-B7F288EA577D}" destId="{4035D9FF-8162-4D5B-B940-4BEC444CD421}" srcOrd="0" destOrd="0" parTransId="{5EEA74E6-E2F8-4BBA-A617-D46A1637E1CE}" sibTransId="{6966B8EA-340A-4FEA-A124-8B08A555F429}"/>
    <dgm:cxn modelId="{9110A30B-A838-459C-8D4F-A13F5CBC36F9}" type="presParOf" srcId="{8ED2C427-E0D6-4A99-9C93-3382B73AF2C4}" destId="{FA63B1D8-A1C9-4B3B-96BA-779296757913}" srcOrd="0" destOrd="0" presId="urn:microsoft.com/office/officeart/2005/8/layout/vList2"/>
    <dgm:cxn modelId="{1A548228-AF13-4C49-BDF3-91057BCA0FD3}" type="presParOf" srcId="{8ED2C427-E0D6-4A99-9C93-3382B73AF2C4}" destId="{83C30F76-F4E8-4EEF-80A5-C5038F89081E}" srcOrd="1" destOrd="0" presId="urn:microsoft.com/office/officeart/2005/8/layout/vList2"/>
    <dgm:cxn modelId="{2653273A-CC64-4CE2-BDF3-45492DF65176}" type="presParOf" srcId="{8ED2C427-E0D6-4A99-9C93-3382B73AF2C4}" destId="{0B507AD6-379B-40B9-A529-E203AC228A0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0A7D14-65A8-4B97-8D81-7255EFE70B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4B420FE-20A5-4BFC-A58C-7927A5CBE403}">
      <dgm:prSet/>
      <dgm:spPr/>
      <dgm:t>
        <a:bodyPr/>
        <a:lstStyle/>
        <a:p>
          <a:r>
            <a:rPr lang="en-ID"/>
            <a:t>Setelah Anda menemukan proyek yang menarik, ada beberapa cara berbeda untuk terlibat langsung. Saya merasa penting untuk dicatat bahwa tidak semua DAO beroperasi dengan tujuan yang sama sehingga langkah pertama adalah mencari tahu fungsi inti dari setiap DAO. Untuk DAO yang berfokus pada tata kelola teknis, penting untuk memahami jenis hak suara apa yang diberikan kepada pemegang token dan jenis proposal apa yang dipertaruhkan. Dalam beberapa kasus seperti Uniswap, pemegang token dapat memilih untuk mendistribusikan sebagian dari biaya yang dikumpulkan oleh protokol di antara mereka sendiri . </a:t>
          </a:r>
          <a:endParaRPr lang="en-US"/>
        </a:p>
      </dgm:t>
    </dgm:pt>
    <dgm:pt modelId="{1694E093-4450-4A53-85A4-8ED5E0C390BB}" type="parTrans" cxnId="{530A918B-5F2C-4559-BCCD-191F3B5F117C}">
      <dgm:prSet/>
      <dgm:spPr/>
      <dgm:t>
        <a:bodyPr/>
        <a:lstStyle/>
        <a:p>
          <a:endParaRPr lang="en-US"/>
        </a:p>
      </dgm:t>
    </dgm:pt>
    <dgm:pt modelId="{B27C4265-D1CF-401C-916D-84EF1C5AE9FD}" type="sibTrans" cxnId="{530A918B-5F2C-4559-BCCD-191F3B5F117C}">
      <dgm:prSet/>
      <dgm:spPr/>
      <dgm:t>
        <a:bodyPr/>
        <a:lstStyle/>
        <a:p>
          <a:endParaRPr lang="en-US"/>
        </a:p>
      </dgm:t>
    </dgm:pt>
    <dgm:pt modelId="{A9E75EC0-7010-4D68-86FE-D91864F9DA5B}">
      <dgm:prSet/>
      <dgm:spPr/>
      <dgm:t>
        <a:bodyPr/>
        <a:lstStyle/>
        <a:p>
          <a:r>
            <a:rPr lang="en-ID"/>
            <a:t>Dalam protokol lain seperti Compound, pemegang token dapat memberikan suara untuk mendistribusikan biaya protokol ini untuk perbaikan bug dan peningkatan sistem .Pendekatan ini juga memungkinkan pekerja lepas dan mereka yang umumnya tertarik dengan proyek untuk dapat bergabung secara ad hoc dan menerima kompensasi atas pekerjaan mereka melalui proyek yang didanai hibah DAO (DAO secara teratur memposting proyek ad hoc semacam ini di server Discord mereka)</a:t>
          </a:r>
          <a:endParaRPr lang="en-US"/>
        </a:p>
      </dgm:t>
    </dgm:pt>
    <dgm:pt modelId="{B3C0BFBD-5221-4868-ADB4-9715B30E80E4}" type="parTrans" cxnId="{3D5AC0B1-0A44-464F-BF07-205458D5F7BE}">
      <dgm:prSet/>
      <dgm:spPr/>
      <dgm:t>
        <a:bodyPr/>
        <a:lstStyle/>
        <a:p>
          <a:endParaRPr lang="en-US"/>
        </a:p>
      </dgm:t>
    </dgm:pt>
    <dgm:pt modelId="{BBB14781-8DFE-46F5-AEF3-7C985E0DDB99}" type="sibTrans" cxnId="{3D5AC0B1-0A44-464F-BF07-205458D5F7BE}">
      <dgm:prSet/>
      <dgm:spPr/>
      <dgm:t>
        <a:bodyPr/>
        <a:lstStyle/>
        <a:p>
          <a:endParaRPr lang="en-US"/>
        </a:p>
      </dgm:t>
    </dgm:pt>
    <dgm:pt modelId="{2F251AA1-C1BE-4C22-96D0-A74C0E874325}" type="pres">
      <dgm:prSet presAssocID="{2B0A7D14-65A8-4B97-8D81-7255EFE70BD1}" presName="linear" presStyleCnt="0">
        <dgm:presLayoutVars>
          <dgm:animLvl val="lvl"/>
          <dgm:resizeHandles val="exact"/>
        </dgm:presLayoutVars>
      </dgm:prSet>
      <dgm:spPr/>
    </dgm:pt>
    <dgm:pt modelId="{CD85EAD0-8AC1-4A33-A483-AAEDE8CF3CC2}" type="pres">
      <dgm:prSet presAssocID="{34B420FE-20A5-4BFC-A58C-7927A5CBE403}" presName="parentText" presStyleLbl="node1" presStyleIdx="0" presStyleCnt="2">
        <dgm:presLayoutVars>
          <dgm:chMax val="0"/>
          <dgm:bulletEnabled val="1"/>
        </dgm:presLayoutVars>
      </dgm:prSet>
      <dgm:spPr/>
    </dgm:pt>
    <dgm:pt modelId="{42306F79-BBBC-4070-BE09-E3DBA0E7B5F0}" type="pres">
      <dgm:prSet presAssocID="{B27C4265-D1CF-401C-916D-84EF1C5AE9FD}" presName="spacer" presStyleCnt="0"/>
      <dgm:spPr/>
    </dgm:pt>
    <dgm:pt modelId="{F5225133-21D4-4EB5-B1E6-0A0C8535C838}" type="pres">
      <dgm:prSet presAssocID="{A9E75EC0-7010-4D68-86FE-D91864F9DA5B}" presName="parentText" presStyleLbl="node1" presStyleIdx="1" presStyleCnt="2">
        <dgm:presLayoutVars>
          <dgm:chMax val="0"/>
          <dgm:bulletEnabled val="1"/>
        </dgm:presLayoutVars>
      </dgm:prSet>
      <dgm:spPr/>
    </dgm:pt>
  </dgm:ptLst>
  <dgm:cxnLst>
    <dgm:cxn modelId="{1C0B5A2E-121E-4A98-9C9E-2D915D78169A}" type="presOf" srcId="{A9E75EC0-7010-4D68-86FE-D91864F9DA5B}" destId="{F5225133-21D4-4EB5-B1E6-0A0C8535C838}" srcOrd="0" destOrd="0" presId="urn:microsoft.com/office/officeart/2005/8/layout/vList2"/>
    <dgm:cxn modelId="{530A918B-5F2C-4559-BCCD-191F3B5F117C}" srcId="{2B0A7D14-65A8-4B97-8D81-7255EFE70BD1}" destId="{34B420FE-20A5-4BFC-A58C-7927A5CBE403}" srcOrd="0" destOrd="0" parTransId="{1694E093-4450-4A53-85A4-8ED5E0C390BB}" sibTransId="{B27C4265-D1CF-401C-916D-84EF1C5AE9FD}"/>
    <dgm:cxn modelId="{3D5AC0B1-0A44-464F-BF07-205458D5F7BE}" srcId="{2B0A7D14-65A8-4B97-8D81-7255EFE70BD1}" destId="{A9E75EC0-7010-4D68-86FE-D91864F9DA5B}" srcOrd="1" destOrd="0" parTransId="{B3C0BFBD-5221-4868-ADB4-9715B30E80E4}" sibTransId="{BBB14781-8DFE-46F5-AEF3-7C985E0DDB99}"/>
    <dgm:cxn modelId="{690345CD-10C7-4382-ABB2-129F4278CBEC}" type="presOf" srcId="{2B0A7D14-65A8-4B97-8D81-7255EFE70BD1}" destId="{2F251AA1-C1BE-4C22-96D0-A74C0E874325}" srcOrd="0" destOrd="0" presId="urn:microsoft.com/office/officeart/2005/8/layout/vList2"/>
    <dgm:cxn modelId="{D8B2C6EB-76D1-42B4-BE8C-BFC59E3EDD2E}" type="presOf" srcId="{34B420FE-20A5-4BFC-A58C-7927A5CBE403}" destId="{CD85EAD0-8AC1-4A33-A483-AAEDE8CF3CC2}" srcOrd="0" destOrd="0" presId="urn:microsoft.com/office/officeart/2005/8/layout/vList2"/>
    <dgm:cxn modelId="{D152BCA2-7784-4874-9692-902ABCCF2799}" type="presParOf" srcId="{2F251AA1-C1BE-4C22-96D0-A74C0E874325}" destId="{CD85EAD0-8AC1-4A33-A483-AAEDE8CF3CC2}" srcOrd="0" destOrd="0" presId="urn:microsoft.com/office/officeart/2005/8/layout/vList2"/>
    <dgm:cxn modelId="{2CA20CB0-315B-4B2C-85FE-117B7A493B3F}" type="presParOf" srcId="{2F251AA1-C1BE-4C22-96D0-A74C0E874325}" destId="{42306F79-BBBC-4070-BE09-E3DBA0E7B5F0}" srcOrd="1" destOrd="0" presId="urn:microsoft.com/office/officeart/2005/8/layout/vList2"/>
    <dgm:cxn modelId="{AF8C337E-1A39-4EF9-B350-875A6D876398}" type="presParOf" srcId="{2F251AA1-C1BE-4C22-96D0-A74C0E874325}" destId="{F5225133-21D4-4EB5-B1E6-0A0C8535C83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A3BDBD-1FF2-4D66-B291-5588467F0FB5}"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DDE8F05A-5838-4235-B916-B3B1DF919878}">
      <dgm:prSet/>
      <dgm:spPr/>
      <dgm:t>
        <a:bodyPr/>
        <a:lstStyle/>
        <a:p>
          <a:r>
            <a:rPr lang="en-ID" b="1" dirty="0"/>
            <a:t>snapshot</a:t>
          </a:r>
          <a:r>
            <a:rPr lang="en-ID" dirty="0"/>
            <a:t> : </a:t>
          </a:r>
          <a:r>
            <a:rPr lang="en-US" dirty="0"/>
            <a:t>UI for off-chain voting / sentiment analysis</a:t>
          </a:r>
        </a:p>
      </dgm:t>
    </dgm:pt>
    <dgm:pt modelId="{E5D5D2CA-EF7A-4B67-A28C-5DB157E3886A}" type="parTrans" cxnId="{1858A8E6-912A-496D-AC1D-CA5C3D94CFDE}">
      <dgm:prSet/>
      <dgm:spPr/>
      <dgm:t>
        <a:bodyPr/>
        <a:lstStyle/>
        <a:p>
          <a:endParaRPr lang="en-US"/>
        </a:p>
      </dgm:t>
    </dgm:pt>
    <dgm:pt modelId="{5AD6E1D9-82C1-4AC6-80AF-AE8AE5DD5787}" type="sibTrans" cxnId="{1858A8E6-912A-496D-AC1D-CA5C3D94CFDE}">
      <dgm:prSet/>
      <dgm:spPr/>
      <dgm:t>
        <a:bodyPr/>
        <a:lstStyle/>
        <a:p>
          <a:endParaRPr lang="en-US"/>
        </a:p>
      </dgm:t>
    </dgm:pt>
    <dgm:pt modelId="{02293EB0-3CA9-47C3-95C3-6F867FC3AF46}">
      <dgm:prSet/>
      <dgm:spPr/>
      <dgm:t>
        <a:bodyPr/>
        <a:lstStyle/>
        <a:p>
          <a:r>
            <a:rPr lang="en-ID" b="1" dirty="0"/>
            <a:t>Tally </a:t>
          </a:r>
          <a:r>
            <a:rPr lang="en-ID" dirty="0"/>
            <a:t>: UI for on-chain voting</a:t>
          </a:r>
          <a:endParaRPr lang="en-US" dirty="0"/>
        </a:p>
      </dgm:t>
    </dgm:pt>
    <dgm:pt modelId="{397C38A8-9BE0-4807-9565-880F2FFD05F4}" type="parTrans" cxnId="{9E39FBCE-3803-47A0-A5D4-DD3E1EC85EAF}">
      <dgm:prSet/>
      <dgm:spPr/>
      <dgm:t>
        <a:bodyPr/>
        <a:lstStyle/>
        <a:p>
          <a:endParaRPr lang="en-US"/>
        </a:p>
      </dgm:t>
    </dgm:pt>
    <dgm:pt modelId="{81432255-D917-494A-BF37-302FE94BA433}" type="sibTrans" cxnId="{9E39FBCE-3803-47A0-A5D4-DD3E1EC85EAF}">
      <dgm:prSet/>
      <dgm:spPr/>
      <dgm:t>
        <a:bodyPr/>
        <a:lstStyle/>
        <a:p>
          <a:endParaRPr lang="en-US"/>
        </a:p>
      </dgm:t>
    </dgm:pt>
    <dgm:pt modelId="{F0E97DB2-1D64-4C2F-8916-29B483F20AE0}">
      <dgm:prSet/>
      <dgm:spPr/>
      <dgm:t>
        <a:bodyPr/>
        <a:lstStyle/>
        <a:p>
          <a:r>
            <a:rPr lang="en-ID" b="1" dirty="0"/>
            <a:t>Gnosis Safe </a:t>
          </a:r>
          <a:r>
            <a:rPr lang="en-ID" dirty="0"/>
            <a:t>: Multi-sig</a:t>
          </a:r>
          <a:endParaRPr lang="en-US" dirty="0"/>
        </a:p>
      </dgm:t>
    </dgm:pt>
    <dgm:pt modelId="{5792CBCF-7954-4A1F-89C6-6A737B9F3128}" type="parTrans" cxnId="{EE72BAD9-B878-4A50-8BF2-0D5DC71244F7}">
      <dgm:prSet/>
      <dgm:spPr/>
      <dgm:t>
        <a:bodyPr/>
        <a:lstStyle/>
        <a:p>
          <a:endParaRPr lang="en-US"/>
        </a:p>
      </dgm:t>
    </dgm:pt>
    <dgm:pt modelId="{07A09957-4220-4DC7-A09A-2E4E61FFE1A4}" type="sibTrans" cxnId="{EE72BAD9-B878-4A50-8BF2-0D5DC71244F7}">
      <dgm:prSet/>
      <dgm:spPr/>
      <dgm:t>
        <a:bodyPr/>
        <a:lstStyle/>
        <a:p>
          <a:endParaRPr lang="en-US"/>
        </a:p>
      </dgm:t>
    </dgm:pt>
    <dgm:pt modelId="{3D8034BA-73C8-4C02-8B0E-D6F2AE86C297}">
      <dgm:prSet/>
      <dgm:spPr/>
      <dgm:t>
        <a:bodyPr/>
        <a:lstStyle/>
        <a:p>
          <a:r>
            <a:rPr lang="en-ID" b="1" dirty="0" err="1"/>
            <a:t>Openzeppelin</a:t>
          </a:r>
          <a:r>
            <a:rPr lang="en-ID" dirty="0"/>
            <a:t> : DAO code tools</a:t>
          </a:r>
          <a:endParaRPr lang="en-US" dirty="0"/>
        </a:p>
      </dgm:t>
    </dgm:pt>
    <dgm:pt modelId="{9055BCB7-D25A-4D7C-B11E-4EC02D051618}" type="parTrans" cxnId="{CC3D68F3-C32A-4F63-8743-3CD7624F0230}">
      <dgm:prSet/>
      <dgm:spPr/>
      <dgm:t>
        <a:bodyPr/>
        <a:lstStyle/>
        <a:p>
          <a:endParaRPr lang="en-US"/>
        </a:p>
      </dgm:t>
    </dgm:pt>
    <dgm:pt modelId="{1A83D3E3-31B7-4E01-9CCE-8559F3D7B655}" type="sibTrans" cxnId="{CC3D68F3-C32A-4F63-8743-3CD7624F0230}">
      <dgm:prSet/>
      <dgm:spPr/>
      <dgm:t>
        <a:bodyPr/>
        <a:lstStyle/>
        <a:p>
          <a:endParaRPr lang="en-US"/>
        </a:p>
      </dgm:t>
    </dgm:pt>
    <dgm:pt modelId="{CD1E884E-B176-4700-9B49-A5545A57385D}">
      <dgm:prSet/>
      <dgm:spPr/>
      <dgm:t>
        <a:bodyPr/>
        <a:lstStyle/>
        <a:p>
          <a:r>
            <a:rPr lang="en-ID" b="1" dirty="0"/>
            <a:t>Zodiac</a:t>
          </a:r>
          <a:r>
            <a:rPr lang="en-ID" dirty="0"/>
            <a:t> : More DAO code tools</a:t>
          </a:r>
          <a:endParaRPr lang="en-US" dirty="0"/>
        </a:p>
      </dgm:t>
    </dgm:pt>
    <dgm:pt modelId="{2EF7FB8B-B4A5-4FD9-9383-2AC313E1B577}" type="parTrans" cxnId="{3509F3D8-7687-418A-A725-9973EED9C674}">
      <dgm:prSet/>
      <dgm:spPr/>
      <dgm:t>
        <a:bodyPr/>
        <a:lstStyle/>
        <a:p>
          <a:endParaRPr lang="en-US"/>
        </a:p>
      </dgm:t>
    </dgm:pt>
    <dgm:pt modelId="{3688481C-4D39-44DD-9752-569D1B2A3C4D}" type="sibTrans" cxnId="{3509F3D8-7687-418A-A725-9973EED9C674}">
      <dgm:prSet/>
      <dgm:spPr/>
      <dgm:t>
        <a:bodyPr/>
        <a:lstStyle/>
        <a:p>
          <a:endParaRPr lang="en-US"/>
        </a:p>
      </dgm:t>
    </dgm:pt>
    <dgm:pt modelId="{B9974ADE-2885-4392-B03E-89D31BD6F0C1}">
      <dgm:prSet/>
      <dgm:spPr/>
      <dgm:t>
        <a:bodyPr/>
        <a:lstStyle/>
        <a:p>
          <a:r>
            <a:rPr lang="en-ID" b="1" dirty="0" err="1"/>
            <a:t>Openzeppelin</a:t>
          </a:r>
          <a:r>
            <a:rPr lang="en-ID" b="1" dirty="0"/>
            <a:t> Defender </a:t>
          </a:r>
          <a:r>
            <a:rPr lang="en-ID" dirty="0"/>
            <a:t>: A tool to propose governance and other contract functions.</a:t>
          </a:r>
          <a:endParaRPr lang="en-US" dirty="0"/>
        </a:p>
      </dgm:t>
    </dgm:pt>
    <dgm:pt modelId="{23EFB04C-E653-42F6-AA7D-72EF3B2A20B5}" type="parTrans" cxnId="{0C447B62-DA0A-4677-9E45-BE530BDFF1D1}">
      <dgm:prSet/>
      <dgm:spPr/>
      <dgm:t>
        <a:bodyPr/>
        <a:lstStyle/>
        <a:p>
          <a:endParaRPr lang="en-US"/>
        </a:p>
      </dgm:t>
    </dgm:pt>
    <dgm:pt modelId="{87756D8A-A6BB-492D-B8DC-DEA7D69DECC9}" type="sibTrans" cxnId="{0C447B62-DA0A-4677-9E45-BE530BDFF1D1}">
      <dgm:prSet/>
      <dgm:spPr/>
      <dgm:t>
        <a:bodyPr/>
        <a:lstStyle/>
        <a:p>
          <a:endParaRPr lang="en-US"/>
        </a:p>
      </dgm:t>
    </dgm:pt>
    <dgm:pt modelId="{3A9351D4-2C51-4600-9538-74FECC9A5B06}" type="pres">
      <dgm:prSet presAssocID="{CFA3BDBD-1FF2-4D66-B291-5588467F0FB5}" presName="diagram" presStyleCnt="0">
        <dgm:presLayoutVars>
          <dgm:dir/>
          <dgm:resizeHandles val="exact"/>
        </dgm:presLayoutVars>
      </dgm:prSet>
      <dgm:spPr/>
    </dgm:pt>
    <dgm:pt modelId="{1176F798-A446-4CB3-9899-AB829E9169C4}" type="pres">
      <dgm:prSet presAssocID="{DDE8F05A-5838-4235-B916-B3B1DF919878}" presName="node" presStyleLbl="node1" presStyleIdx="0" presStyleCnt="6">
        <dgm:presLayoutVars>
          <dgm:bulletEnabled val="1"/>
        </dgm:presLayoutVars>
      </dgm:prSet>
      <dgm:spPr/>
    </dgm:pt>
    <dgm:pt modelId="{25717BB3-BB0B-458E-8D8E-7AFBDF57E052}" type="pres">
      <dgm:prSet presAssocID="{5AD6E1D9-82C1-4AC6-80AF-AE8AE5DD5787}" presName="sibTrans" presStyleCnt="0"/>
      <dgm:spPr/>
    </dgm:pt>
    <dgm:pt modelId="{C8025DF5-736E-4E42-A214-620D873CC637}" type="pres">
      <dgm:prSet presAssocID="{02293EB0-3CA9-47C3-95C3-6F867FC3AF46}" presName="node" presStyleLbl="node1" presStyleIdx="1" presStyleCnt="6">
        <dgm:presLayoutVars>
          <dgm:bulletEnabled val="1"/>
        </dgm:presLayoutVars>
      </dgm:prSet>
      <dgm:spPr/>
    </dgm:pt>
    <dgm:pt modelId="{62D1E073-8B0F-41CD-B53D-B9FD2D46ABDF}" type="pres">
      <dgm:prSet presAssocID="{81432255-D917-494A-BF37-302FE94BA433}" presName="sibTrans" presStyleCnt="0"/>
      <dgm:spPr/>
    </dgm:pt>
    <dgm:pt modelId="{5F97EF12-B789-498E-BAC4-FF3AFAD24B54}" type="pres">
      <dgm:prSet presAssocID="{F0E97DB2-1D64-4C2F-8916-29B483F20AE0}" presName="node" presStyleLbl="node1" presStyleIdx="2" presStyleCnt="6">
        <dgm:presLayoutVars>
          <dgm:bulletEnabled val="1"/>
        </dgm:presLayoutVars>
      </dgm:prSet>
      <dgm:spPr/>
    </dgm:pt>
    <dgm:pt modelId="{98CCEA99-F587-437D-913B-20CBF416250A}" type="pres">
      <dgm:prSet presAssocID="{07A09957-4220-4DC7-A09A-2E4E61FFE1A4}" presName="sibTrans" presStyleCnt="0"/>
      <dgm:spPr/>
    </dgm:pt>
    <dgm:pt modelId="{4CC5D14C-5CA1-41F6-8061-EDFF78AED267}" type="pres">
      <dgm:prSet presAssocID="{3D8034BA-73C8-4C02-8B0E-D6F2AE86C297}" presName="node" presStyleLbl="node1" presStyleIdx="3" presStyleCnt="6">
        <dgm:presLayoutVars>
          <dgm:bulletEnabled val="1"/>
        </dgm:presLayoutVars>
      </dgm:prSet>
      <dgm:spPr/>
    </dgm:pt>
    <dgm:pt modelId="{098FED7F-DFDC-4BB4-8828-2E5A86E6A895}" type="pres">
      <dgm:prSet presAssocID="{1A83D3E3-31B7-4E01-9CCE-8559F3D7B655}" presName="sibTrans" presStyleCnt="0"/>
      <dgm:spPr/>
    </dgm:pt>
    <dgm:pt modelId="{9D6BE508-AC2B-4466-A6B9-0E8757BBDDB7}" type="pres">
      <dgm:prSet presAssocID="{CD1E884E-B176-4700-9B49-A5545A57385D}" presName="node" presStyleLbl="node1" presStyleIdx="4" presStyleCnt="6">
        <dgm:presLayoutVars>
          <dgm:bulletEnabled val="1"/>
        </dgm:presLayoutVars>
      </dgm:prSet>
      <dgm:spPr/>
    </dgm:pt>
    <dgm:pt modelId="{A8ADF9AF-A231-43BA-BCB9-9A6481A08FAD}" type="pres">
      <dgm:prSet presAssocID="{3688481C-4D39-44DD-9752-569D1B2A3C4D}" presName="sibTrans" presStyleCnt="0"/>
      <dgm:spPr/>
    </dgm:pt>
    <dgm:pt modelId="{4AC381A2-957F-4222-BD87-98398B547DB0}" type="pres">
      <dgm:prSet presAssocID="{B9974ADE-2885-4392-B03E-89D31BD6F0C1}" presName="node" presStyleLbl="node1" presStyleIdx="5" presStyleCnt="6">
        <dgm:presLayoutVars>
          <dgm:bulletEnabled val="1"/>
        </dgm:presLayoutVars>
      </dgm:prSet>
      <dgm:spPr/>
    </dgm:pt>
  </dgm:ptLst>
  <dgm:cxnLst>
    <dgm:cxn modelId="{E4F9DC1F-1CEC-4F5A-8322-B436ED83D3C2}" type="presOf" srcId="{DDE8F05A-5838-4235-B916-B3B1DF919878}" destId="{1176F798-A446-4CB3-9899-AB829E9169C4}" srcOrd="0" destOrd="0" presId="urn:microsoft.com/office/officeart/2005/8/layout/default"/>
    <dgm:cxn modelId="{C803B15C-679F-4CF3-AB19-066F93AA9B65}" type="presOf" srcId="{CD1E884E-B176-4700-9B49-A5545A57385D}" destId="{9D6BE508-AC2B-4466-A6B9-0E8757BBDDB7}" srcOrd="0" destOrd="0" presId="urn:microsoft.com/office/officeart/2005/8/layout/default"/>
    <dgm:cxn modelId="{C419C260-F6ED-40E9-8757-A53CE4F2991A}" type="presOf" srcId="{3D8034BA-73C8-4C02-8B0E-D6F2AE86C297}" destId="{4CC5D14C-5CA1-41F6-8061-EDFF78AED267}" srcOrd="0" destOrd="0" presId="urn:microsoft.com/office/officeart/2005/8/layout/default"/>
    <dgm:cxn modelId="{0C447B62-DA0A-4677-9E45-BE530BDFF1D1}" srcId="{CFA3BDBD-1FF2-4D66-B291-5588467F0FB5}" destId="{B9974ADE-2885-4392-B03E-89D31BD6F0C1}" srcOrd="5" destOrd="0" parTransId="{23EFB04C-E653-42F6-AA7D-72EF3B2A20B5}" sibTransId="{87756D8A-A6BB-492D-B8DC-DEA7D69DECC9}"/>
    <dgm:cxn modelId="{AD06B7B2-1C4B-4911-B3BF-E7A335A40802}" type="presOf" srcId="{CFA3BDBD-1FF2-4D66-B291-5588467F0FB5}" destId="{3A9351D4-2C51-4600-9538-74FECC9A5B06}" srcOrd="0" destOrd="0" presId="urn:microsoft.com/office/officeart/2005/8/layout/default"/>
    <dgm:cxn modelId="{7DB1AAC9-97D3-418A-AAEB-269FE69C6447}" type="presOf" srcId="{02293EB0-3CA9-47C3-95C3-6F867FC3AF46}" destId="{C8025DF5-736E-4E42-A214-620D873CC637}" srcOrd="0" destOrd="0" presId="urn:microsoft.com/office/officeart/2005/8/layout/default"/>
    <dgm:cxn modelId="{9E39FBCE-3803-47A0-A5D4-DD3E1EC85EAF}" srcId="{CFA3BDBD-1FF2-4D66-B291-5588467F0FB5}" destId="{02293EB0-3CA9-47C3-95C3-6F867FC3AF46}" srcOrd="1" destOrd="0" parTransId="{397C38A8-9BE0-4807-9565-880F2FFD05F4}" sibTransId="{81432255-D917-494A-BF37-302FE94BA433}"/>
    <dgm:cxn modelId="{3509F3D8-7687-418A-A725-9973EED9C674}" srcId="{CFA3BDBD-1FF2-4D66-B291-5588467F0FB5}" destId="{CD1E884E-B176-4700-9B49-A5545A57385D}" srcOrd="4" destOrd="0" parTransId="{2EF7FB8B-B4A5-4FD9-9383-2AC313E1B577}" sibTransId="{3688481C-4D39-44DD-9752-569D1B2A3C4D}"/>
    <dgm:cxn modelId="{EE72BAD9-B878-4A50-8BF2-0D5DC71244F7}" srcId="{CFA3BDBD-1FF2-4D66-B291-5588467F0FB5}" destId="{F0E97DB2-1D64-4C2F-8916-29B483F20AE0}" srcOrd="2" destOrd="0" parTransId="{5792CBCF-7954-4A1F-89C6-6A737B9F3128}" sibTransId="{07A09957-4220-4DC7-A09A-2E4E61FFE1A4}"/>
    <dgm:cxn modelId="{0269C7DE-EE38-4DEA-AA02-3B62443D3F36}" type="presOf" srcId="{B9974ADE-2885-4392-B03E-89D31BD6F0C1}" destId="{4AC381A2-957F-4222-BD87-98398B547DB0}" srcOrd="0" destOrd="0" presId="urn:microsoft.com/office/officeart/2005/8/layout/default"/>
    <dgm:cxn modelId="{1858A8E6-912A-496D-AC1D-CA5C3D94CFDE}" srcId="{CFA3BDBD-1FF2-4D66-B291-5588467F0FB5}" destId="{DDE8F05A-5838-4235-B916-B3B1DF919878}" srcOrd="0" destOrd="0" parTransId="{E5D5D2CA-EF7A-4B67-A28C-5DB157E3886A}" sibTransId="{5AD6E1D9-82C1-4AC6-80AF-AE8AE5DD5787}"/>
    <dgm:cxn modelId="{DED090EF-6394-4135-AD3E-2CC3547BC945}" type="presOf" srcId="{F0E97DB2-1D64-4C2F-8916-29B483F20AE0}" destId="{5F97EF12-B789-498E-BAC4-FF3AFAD24B54}" srcOrd="0" destOrd="0" presId="urn:microsoft.com/office/officeart/2005/8/layout/default"/>
    <dgm:cxn modelId="{CC3D68F3-C32A-4F63-8743-3CD7624F0230}" srcId="{CFA3BDBD-1FF2-4D66-B291-5588467F0FB5}" destId="{3D8034BA-73C8-4C02-8B0E-D6F2AE86C297}" srcOrd="3" destOrd="0" parTransId="{9055BCB7-D25A-4D7C-B11E-4EC02D051618}" sibTransId="{1A83D3E3-31B7-4E01-9CCE-8559F3D7B655}"/>
    <dgm:cxn modelId="{48891E86-5245-41F0-8659-2BE7FEDFBCF7}" type="presParOf" srcId="{3A9351D4-2C51-4600-9538-74FECC9A5B06}" destId="{1176F798-A446-4CB3-9899-AB829E9169C4}" srcOrd="0" destOrd="0" presId="urn:microsoft.com/office/officeart/2005/8/layout/default"/>
    <dgm:cxn modelId="{1D1D694D-0FDA-4009-BFDB-2FBF4EA91EAD}" type="presParOf" srcId="{3A9351D4-2C51-4600-9538-74FECC9A5B06}" destId="{25717BB3-BB0B-458E-8D8E-7AFBDF57E052}" srcOrd="1" destOrd="0" presId="urn:microsoft.com/office/officeart/2005/8/layout/default"/>
    <dgm:cxn modelId="{66EB7D75-C33D-4705-8E27-23F6A759930B}" type="presParOf" srcId="{3A9351D4-2C51-4600-9538-74FECC9A5B06}" destId="{C8025DF5-736E-4E42-A214-620D873CC637}" srcOrd="2" destOrd="0" presId="urn:microsoft.com/office/officeart/2005/8/layout/default"/>
    <dgm:cxn modelId="{6FFFB5CA-5C13-4252-B44F-704F33438D45}" type="presParOf" srcId="{3A9351D4-2C51-4600-9538-74FECC9A5B06}" destId="{62D1E073-8B0F-41CD-B53D-B9FD2D46ABDF}" srcOrd="3" destOrd="0" presId="urn:microsoft.com/office/officeart/2005/8/layout/default"/>
    <dgm:cxn modelId="{51591861-0738-4CBC-BDF0-ED8658A3CEA7}" type="presParOf" srcId="{3A9351D4-2C51-4600-9538-74FECC9A5B06}" destId="{5F97EF12-B789-498E-BAC4-FF3AFAD24B54}" srcOrd="4" destOrd="0" presId="urn:microsoft.com/office/officeart/2005/8/layout/default"/>
    <dgm:cxn modelId="{BC66A16A-C796-47CF-88B8-832695823241}" type="presParOf" srcId="{3A9351D4-2C51-4600-9538-74FECC9A5B06}" destId="{98CCEA99-F587-437D-913B-20CBF416250A}" srcOrd="5" destOrd="0" presId="urn:microsoft.com/office/officeart/2005/8/layout/default"/>
    <dgm:cxn modelId="{16269D89-17AF-49B4-A1D9-F58FD01BE2CD}" type="presParOf" srcId="{3A9351D4-2C51-4600-9538-74FECC9A5B06}" destId="{4CC5D14C-5CA1-41F6-8061-EDFF78AED267}" srcOrd="6" destOrd="0" presId="urn:microsoft.com/office/officeart/2005/8/layout/default"/>
    <dgm:cxn modelId="{34E709D2-7B38-4401-B67E-9E166E30C3E9}" type="presParOf" srcId="{3A9351D4-2C51-4600-9538-74FECC9A5B06}" destId="{098FED7F-DFDC-4BB4-8828-2E5A86E6A895}" srcOrd="7" destOrd="0" presId="urn:microsoft.com/office/officeart/2005/8/layout/default"/>
    <dgm:cxn modelId="{4F295E1B-C65D-4718-A654-EC9F0500CB14}" type="presParOf" srcId="{3A9351D4-2C51-4600-9538-74FECC9A5B06}" destId="{9D6BE508-AC2B-4466-A6B9-0E8757BBDDB7}" srcOrd="8" destOrd="0" presId="urn:microsoft.com/office/officeart/2005/8/layout/default"/>
    <dgm:cxn modelId="{74911335-98C6-407F-ADEF-D067B60A44AD}" type="presParOf" srcId="{3A9351D4-2C51-4600-9538-74FECC9A5B06}" destId="{A8ADF9AF-A231-43BA-BCB9-9A6481A08FAD}" srcOrd="9" destOrd="0" presId="urn:microsoft.com/office/officeart/2005/8/layout/default"/>
    <dgm:cxn modelId="{7962B6E1-A39F-47EB-BDF7-996235C58587}" type="presParOf" srcId="{3A9351D4-2C51-4600-9538-74FECC9A5B06}" destId="{4AC381A2-957F-4222-BD87-98398B547DB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08ADE-33B9-4C07-ACBA-8F5AB58681FC}">
      <dsp:nvSpPr>
        <dsp:cNvPr id="0" name=""/>
        <dsp:cNvSpPr/>
      </dsp:nvSpPr>
      <dsp:spPr>
        <a:xfrm>
          <a:off x="0" y="103356"/>
          <a:ext cx="6797675" cy="26956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Decentralized Autonomous Organization (DAO) adalah sebuah organisasi yang dirancang untuk ototmatis dan terdesentralisasi. Ini bertindak sebagai bentuk dana modal ventura,berdasarkan kode sumber terrbuka dan tanpa sturktur manajemen atau dewan direksi yang khas. Maka terjadinya membuat organisasi tersebut pengembang DAO percaya bahwa mereka dapat menghilangkan kesalahan manusia atau manipulasi dana investor dengan menempatkan kekuatan pengambilan keputusan ke tangan system otomatis dan proses crowsourced.</a:t>
          </a:r>
        </a:p>
      </dsp:txBody>
      <dsp:txXfrm>
        <a:off x="131592" y="234948"/>
        <a:ext cx="6534491" cy="2432496"/>
      </dsp:txXfrm>
    </dsp:sp>
    <dsp:sp modelId="{38151AB6-EFBE-4BA2-8097-9FEAF0CD51B5}">
      <dsp:nvSpPr>
        <dsp:cNvPr id="0" name=""/>
        <dsp:cNvSpPr/>
      </dsp:nvSpPr>
      <dsp:spPr>
        <a:xfrm>
          <a:off x="0" y="2850876"/>
          <a:ext cx="6797675" cy="269568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DAO </a:t>
          </a:r>
          <a:r>
            <a:rPr lang="en-US" sz="1800" kern="1200" dirty="0" err="1"/>
            <a:t>ini</a:t>
          </a:r>
          <a:r>
            <a:rPr lang="en-US" sz="1800" kern="1200" dirty="0"/>
            <a:t> </a:t>
          </a:r>
          <a:r>
            <a:rPr lang="en-US" sz="1800" kern="1200" dirty="0" err="1"/>
            <a:t>diluncurkan</a:t>
          </a:r>
          <a:r>
            <a:rPr lang="en-US" sz="1800" kern="1200" dirty="0"/>
            <a:t> pada </a:t>
          </a:r>
          <a:r>
            <a:rPr lang="en-US" sz="1800" kern="1200" dirty="0" err="1"/>
            <a:t>tahun</a:t>
          </a:r>
          <a:r>
            <a:rPr lang="en-US" sz="1800" kern="1200" dirty="0"/>
            <a:t> 2016 </a:t>
          </a:r>
          <a:r>
            <a:rPr lang="en-US" sz="1800" kern="1200" dirty="0" err="1"/>
            <a:t>bulan</a:t>
          </a:r>
          <a:r>
            <a:rPr lang="en-US" sz="1800" kern="1200" dirty="0"/>
            <a:t> April </a:t>
          </a:r>
          <a:r>
            <a:rPr lang="en-US" sz="1800" kern="1200" dirty="0" err="1"/>
            <a:t>akhir</a:t>
          </a:r>
          <a:r>
            <a:rPr lang="en-US" sz="1800" kern="1200" dirty="0"/>
            <a:t> </a:t>
          </a:r>
          <a:r>
            <a:rPr lang="en-US" sz="1800" kern="1200" dirty="0" err="1"/>
            <a:t>berkat</a:t>
          </a:r>
          <a:r>
            <a:rPr lang="en-US" sz="1800" kern="1200" dirty="0"/>
            <a:t> </a:t>
          </a:r>
          <a:r>
            <a:rPr lang="en-US" sz="1800" kern="1200" dirty="0" err="1"/>
            <a:t>adanya</a:t>
          </a:r>
          <a:r>
            <a:rPr lang="en-US" sz="1800" kern="1200" dirty="0"/>
            <a:t> </a:t>
          </a:r>
          <a:r>
            <a:rPr lang="en-US" sz="1800" kern="1200" dirty="0" err="1"/>
            <a:t>crowdsale</a:t>
          </a:r>
          <a:r>
            <a:rPr lang="en-US" sz="1800" kern="1200" dirty="0"/>
            <a:t> token </a:t>
          </a:r>
          <a:r>
            <a:rPr lang="en-US" sz="1800" kern="1200" dirty="0" err="1"/>
            <a:t>selama</a:t>
          </a:r>
          <a:r>
            <a:rPr lang="en-US" sz="1800" kern="1200" dirty="0"/>
            <a:t> </a:t>
          </a:r>
          <a:r>
            <a:rPr lang="en-US" sz="1800" kern="1200" dirty="0" err="1"/>
            <a:t>sebulan</a:t>
          </a:r>
          <a:r>
            <a:rPr lang="en-US" sz="1800" kern="1200" dirty="0"/>
            <a:t> yang </a:t>
          </a:r>
          <a:r>
            <a:rPr lang="en-US" sz="1800" kern="1200" dirty="0" err="1"/>
            <a:t>dapat</a:t>
          </a:r>
          <a:r>
            <a:rPr lang="en-US" sz="1800" kern="1200" dirty="0"/>
            <a:t> </a:t>
          </a:r>
          <a:r>
            <a:rPr lang="en-US" sz="1800" kern="1200" dirty="0" err="1"/>
            <a:t>mengumpulkan</a:t>
          </a:r>
          <a:r>
            <a:rPr lang="en-US" sz="1800" kern="1200" dirty="0"/>
            <a:t> </a:t>
          </a:r>
          <a:r>
            <a:rPr lang="en-US" sz="1800" kern="1200" dirty="0" err="1"/>
            <a:t>lebih</a:t>
          </a:r>
          <a:r>
            <a:rPr lang="en-US" sz="1800" kern="1200" dirty="0"/>
            <a:t> </a:t>
          </a:r>
          <a:r>
            <a:rPr lang="en-US" sz="1800" kern="1200" dirty="0" err="1"/>
            <a:t>dari</a:t>
          </a:r>
          <a:r>
            <a:rPr lang="en-US" sz="1800" kern="1200" dirty="0"/>
            <a:t> $150juta dana.</a:t>
          </a:r>
        </a:p>
      </dsp:txBody>
      <dsp:txXfrm>
        <a:off x="131592" y="2982468"/>
        <a:ext cx="6534491" cy="2432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893D-8453-4F7B-8FE4-DCF25F538BAD}">
      <dsp:nvSpPr>
        <dsp:cNvPr id="0" name=""/>
        <dsp:cNvSpPr/>
      </dsp:nvSpPr>
      <dsp:spPr>
        <a:xfrm>
          <a:off x="0" y="459"/>
          <a:ext cx="10119362" cy="10755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FFC70-B795-430B-964C-1A0E9B515E46}">
      <dsp:nvSpPr>
        <dsp:cNvPr id="0" name=""/>
        <dsp:cNvSpPr/>
      </dsp:nvSpPr>
      <dsp:spPr>
        <a:xfrm>
          <a:off x="325354" y="242459"/>
          <a:ext cx="591554" cy="591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6FAB0C-B5C7-4FBB-95E1-50D240FCF4DC}">
      <dsp:nvSpPr>
        <dsp:cNvPr id="0" name=""/>
        <dsp:cNvSpPr/>
      </dsp:nvSpPr>
      <dsp:spPr>
        <a:xfrm>
          <a:off x="1242263" y="459"/>
          <a:ext cx="8877098" cy="1075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29" tIns="113829" rIns="113829" bIns="113829" numCol="1" spcCol="1270" anchor="ctr" anchorCtr="0">
          <a:noAutofit/>
        </a:bodyPr>
        <a:lstStyle/>
        <a:p>
          <a:pPr marL="0" lvl="0" indent="0" algn="l" defTabSz="1111250">
            <a:lnSpc>
              <a:spcPct val="90000"/>
            </a:lnSpc>
            <a:spcBef>
              <a:spcPct val="0"/>
            </a:spcBef>
            <a:spcAft>
              <a:spcPct val="35000"/>
            </a:spcAft>
            <a:buNone/>
          </a:pPr>
          <a:r>
            <a:rPr lang="en-US" sz="2500" kern="1200"/>
            <a:t>Decentralized</a:t>
          </a:r>
        </a:p>
      </dsp:txBody>
      <dsp:txXfrm>
        <a:off x="1242263" y="459"/>
        <a:ext cx="8877098" cy="1075553"/>
      </dsp:txXfrm>
    </dsp:sp>
    <dsp:sp modelId="{92A1915C-DB43-41BA-96C5-10A8D7C653A8}">
      <dsp:nvSpPr>
        <dsp:cNvPr id="0" name=""/>
        <dsp:cNvSpPr/>
      </dsp:nvSpPr>
      <dsp:spPr>
        <a:xfrm>
          <a:off x="0" y="1344900"/>
          <a:ext cx="10119362" cy="10755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E07A8-58C9-4721-B869-7B5C36BB7527}">
      <dsp:nvSpPr>
        <dsp:cNvPr id="0" name=""/>
        <dsp:cNvSpPr/>
      </dsp:nvSpPr>
      <dsp:spPr>
        <a:xfrm>
          <a:off x="325354" y="1586900"/>
          <a:ext cx="591554" cy="591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DF01D0-C560-437E-9958-73EB638A9438}">
      <dsp:nvSpPr>
        <dsp:cNvPr id="0" name=""/>
        <dsp:cNvSpPr/>
      </dsp:nvSpPr>
      <dsp:spPr>
        <a:xfrm>
          <a:off x="1242263" y="1344900"/>
          <a:ext cx="8877098" cy="1075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29" tIns="113829" rIns="113829" bIns="113829" numCol="1" spcCol="1270" anchor="ctr" anchorCtr="0">
          <a:noAutofit/>
        </a:bodyPr>
        <a:lstStyle/>
        <a:p>
          <a:pPr marL="0" lvl="0" indent="0" algn="l" defTabSz="1111250">
            <a:lnSpc>
              <a:spcPct val="90000"/>
            </a:lnSpc>
            <a:spcBef>
              <a:spcPct val="0"/>
            </a:spcBef>
            <a:spcAft>
              <a:spcPct val="35000"/>
            </a:spcAft>
            <a:buNone/>
          </a:pPr>
          <a:r>
            <a:rPr lang="en-US" sz="2500" kern="1200"/>
            <a:t>Autonomous</a:t>
          </a:r>
        </a:p>
      </dsp:txBody>
      <dsp:txXfrm>
        <a:off x="1242263" y="1344900"/>
        <a:ext cx="8877098" cy="1075553"/>
      </dsp:txXfrm>
    </dsp:sp>
    <dsp:sp modelId="{CFD4A030-288D-4E9D-B612-9D59DBCF0678}">
      <dsp:nvSpPr>
        <dsp:cNvPr id="0" name=""/>
        <dsp:cNvSpPr/>
      </dsp:nvSpPr>
      <dsp:spPr>
        <a:xfrm>
          <a:off x="0" y="2689342"/>
          <a:ext cx="10119362" cy="10755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7AB85-92B2-49E8-9A80-9DC36A509C1B}">
      <dsp:nvSpPr>
        <dsp:cNvPr id="0" name=""/>
        <dsp:cNvSpPr/>
      </dsp:nvSpPr>
      <dsp:spPr>
        <a:xfrm>
          <a:off x="325354" y="2931341"/>
          <a:ext cx="591554" cy="591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A82878-B109-43D1-B6D2-2B01AF36D1DA}">
      <dsp:nvSpPr>
        <dsp:cNvPr id="0" name=""/>
        <dsp:cNvSpPr/>
      </dsp:nvSpPr>
      <dsp:spPr>
        <a:xfrm>
          <a:off x="1242263" y="2689342"/>
          <a:ext cx="8877098" cy="1075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29" tIns="113829" rIns="113829" bIns="113829" numCol="1" spcCol="1270" anchor="ctr" anchorCtr="0">
          <a:noAutofit/>
        </a:bodyPr>
        <a:lstStyle/>
        <a:p>
          <a:pPr marL="0" lvl="0" indent="0" algn="l" defTabSz="1111250">
            <a:lnSpc>
              <a:spcPct val="90000"/>
            </a:lnSpc>
            <a:spcBef>
              <a:spcPct val="0"/>
            </a:spcBef>
            <a:spcAft>
              <a:spcPct val="35000"/>
            </a:spcAft>
            <a:buNone/>
          </a:pPr>
          <a:r>
            <a:rPr lang="en-US" sz="2500" kern="1200"/>
            <a:t>Organizations</a:t>
          </a:r>
        </a:p>
      </dsp:txBody>
      <dsp:txXfrm>
        <a:off x="1242263" y="2689342"/>
        <a:ext cx="8877098" cy="1075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3B1D8-A1C9-4B3B-96BA-779296757913}">
      <dsp:nvSpPr>
        <dsp:cNvPr id="0" name=""/>
        <dsp:cNvSpPr/>
      </dsp:nvSpPr>
      <dsp:spPr>
        <a:xfrm>
          <a:off x="0" y="129599"/>
          <a:ext cx="10900477" cy="165266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DAO ini memiliki sebuah tim inti anggota komunitas melalui penggunaan smart contracts, smart contracts ini menjabarkan kerangka dasar yang digunakan DAO untuk beroperasi. Lalu mereka dapat diverifikasi dan dapat diaudit secara public sehingga setiap anggota potensial dapat sepenuhnya memahami bagaimana protocol berfungsi di setiap langkah. </a:t>
          </a:r>
        </a:p>
      </dsp:txBody>
      <dsp:txXfrm>
        <a:off x="80676" y="210275"/>
        <a:ext cx="10739125" cy="1491309"/>
      </dsp:txXfrm>
    </dsp:sp>
    <dsp:sp modelId="{0B507AD6-379B-40B9-A529-E203AC228A07}">
      <dsp:nvSpPr>
        <dsp:cNvPr id="0" name=""/>
        <dsp:cNvSpPr/>
      </dsp:nvSpPr>
      <dsp:spPr>
        <a:xfrm>
          <a:off x="0" y="1836981"/>
          <a:ext cx="10900477" cy="165266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Setelah aturan ini secara resmi ditulis ke dalam blockchain, langkah selanjutnya yaitu pedanaan dimana DAO perlu mencari cara untuk menerima dana dan bagaimana memberikan tata kelola . Ini biasanya dicapai melalui penerbitan token dimana protocol menjual token untuk mengumpulkan dana dan mengisi penbendaharaan DAO. Lalu sebagai imbalan fiat mereka, pemegang token diberikan hak suara tertentu, biasanya sebanding dengan kepemilikan mereka. Setelah pedanaan selesai DAO siap untuk diterapkan </a:t>
          </a:r>
        </a:p>
      </dsp:txBody>
      <dsp:txXfrm>
        <a:off x="80676" y="1917657"/>
        <a:ext cx="10739125" cy="14913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5EAD0-8AC1-4A33-A483-AAEDE8CF3CC2}">
      <dsp:nvSpPr>
        <dsp:cNvPr id="0" name=""/>
        <dsp:cNvSpPr/>
      </dsp:nvSpPr>
      <dsp:spPr>
        <a:xfrm>
          <a:off x="0" y="15876"/>
          <a:ext cx="6797675" cy="27845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D" sz="1700" kern="1200"/>
            <a:t>Setelah Anda menemukan proyek yang menarik, ada beberapa cara berbeda untuk terlibat langsung. Saya merasa penting untuk dicatat bahwa tidak semua DAO beroperasi dengan tujuan yang sama sehingga langkah pertama adalah mencari tahu fungsi inti dari setiap DAO. Untuk DAO yang berfokus pada tata kelola teknis, penting untuk memahami jenis hak suara apa yang diberikan kepada pemegang token dan jenis proposal apa yang dipertaruhkan. Dalam beberapa kasus seperti Uniswap, pemegang token dapat memilih untuk mendistribusikan sebagian dari biaya yang dikumpulkan oleh protokol di antara mereka sendiri . </a:t>
          </a:r>
          <a:endParaRPr lang="en-US" sz="1700" kern="1200"/>
        </a:p>
      </dsp:txBody>
      <dsp:txXfrm>
        <a:off x="135933" y="151809"/>
        <a:ext cx="6525809" cy="2512733"/>
      </dsp:txXfrm>
    </dsp:sp>
    <dsp:sp modelId="{F5225133-21D4-4EB5-B1E6-0A0C8535C838}">
      <dsp:nvSpPr>
        <dsp:cNvPr id="0" name=""/>
        <dsp:cNvSpPr/>
      </dsp:nvSpPr>
      <dsp:spPr>
        <a:xfrm>
          <a:off x="0" y="2849436"/>
          <a:ext cx="6797675" cy="278459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D" sz="1700" kern="1200"/>
            <a:t>Dalam protokol lain seperti Compound, pemegang token dapat memberikan suara untuk mendistribusikan biaya protokol ini untuk perbaikan bug dan peningkatan sistem .Pendekatan ini juga memungkinkan pekerja lepas dan mereka yang umumnya tertarik dengan proyek untuk dapat bergabung secara ad hoc dan menerima kompensasi atas pekerjaan mereka melalui proyek yang didanai hibah DAO (DAO secara teratur memposting proyek ad hoc semacam ini di server Discord mereka)</a:t>
          </a:r>
          <a:endParaRPr lang="en-US" sz="1700" kern="1200"/>
        </a:p>
      </dsp:txBody>
      <dsp:txXfrm>
        <a:off x="135933" y="2985369"/>
        <a:ext cx="6525809" cy="25127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6F798-A446-4CB3-9899-AB829E9169C4}">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D" sz="2200" b="1" kern="1200" dirty="0"/>
            <a:t>snapshot</a:t>
          </a:r>
          <a:r>
            <a:rPr lang="en-ID" sz="2200" kern="1200" dirty="0"/>
            <a:t> : </a:t>
          </a:r>
          <a:r>
            <a:rPr lang="en-US" sz="2200" kern="1200" dirty="0"/>
            <a:t>UI for off-chain voting / sentiment analysis</a:t>
          </a:r>
        </a:p>
      </dsp:txBody>
      <dsp:txXfrm>
        <a:off x="377190" y="3160"/>
        <a:ext cx="2907506" cy="1744503"/>
      </dsp:txXfrm>
    </dsp:sp>
    <dsp:sp modelId="{C8025DF5-736E-4E42-A214-620D873CC637}">
      <dsp:nvSpPr>
        <dsp:cNvPr id="0" name=""/>
        <dsp:cNvSpPr/>
      </dsp:nvSpPr>
      <dsp:spPr>
        <a:xfrm>
          <a:off x="3575446"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D" sz="2200" b="1" kern="1200" dirty="0"/>
            <a:t>Tally </a:t>
          </a:r>
          <a:r>
            <a:rPr lang="en-ID" sz="2200" kern="1200" dirty="0"/>
            <a:t>: UI for on-chain voting</a:t>
          </a:r>
          <a:endParaRPr lang="en-US" sz="2200" kern="1200" dirty="0"/>
        </a:p>
      </dsp:txBody>
      <dsp:txXfrm>
        <a:off x="3575446" y="3160"/>
        <a:ext cx="2907506" cy="1744503"/>
      </dsp:txXfrm>
    </dsp:sp>
    <dsp:sp modelId="{5F97EF12-B789-498E-BAC4-FF3AFAD24B54}">
      <dsp:nvSpPr>
        <dsp:cNvPr id="0" name=""/>
        <dsp:cNvSpPr/>
      </dsp:nvSpPr>
      <dsp:spPr>
        <a:xfrm>
          <a:off x="6773703"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D" sz="2200" b="1" kern="1200" dirty="0"/>
            <a:t>Gnosis Safe </a:t>
          </a:r>
          <a:r>
            <a:rPr lang="en-ID" sz="2200" kern="1200" dirty="0"/>
            <a:t>: Multi-sig</a:t>
          </a:r>
          <a:endParaRPr lang="en-US" sz="2200" kern="1200" dirty="0"/>
        </a:p>
      </dsp:txBody>
      <dsp:txXfrm>
        <a:off x="6773703" y="3160"/>
        <a:ext cx="2907506" cy="1744503"/>
      </dsp:txXfrm>
    </dsp:sp>
    <dsp:sp modelId="{4CC5D14C-5CA1-41F6-8061-EDFF78AED267}">
      <dsp:nvSpPr>
        <dsp:cNvPr id="0" name=""/>
        <dsp:cNvSpPr/>
      </dsp:nvSpPr>
      <dsp:spPr>
        <a:xfrm>
          <a:off x="377190" y="2038415"/>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D" sz="2200" b="1" kern="1200" dirty="0" err="1"/>
            <a:t>Openzeppelin</a:t>
          </a:r>
          <a:r>
            <a:rPr lang="en-ID" sz="2200" kern="1200" dirty="0"/>
            <a:t> : DAO code tools</a:t>
          </a:r>
          <a:endParaRPr lang="en-US" sz="2200" kern="1200" dirty="0"/>
        </a:p>
      </dsp:txBody>
      <dsp:txXfrm>
        <a:off x="377190" y="2038415"/>
        <a:ext cx="2907506" cy="1744503"/>
      </dsp:txXfrm>
    </dsp:sp>
    <dsp:sp modelId="{9D6BE508-AC2B-4466-A6B9-0E8757BBDDB7}">
      <dsp:nvSpPr>
        <dsp:cNvPr id="0" name=""/>
        <dsp:cNvSpPr/>
      </dsp:nvSpPr>
      <dsp:spPr>
        <a:xfrm>
          <a:off x="3575446" y="2038415"/>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D" sz="2200" b="1" kern="1200" dirty="0"/>
            <a:t>Zodiac</a:t>
          </a:r>
          <a:r>
            <a:rPr lang="en-ID" sz="2200" kern="1200" dirty="0"/>
            <a:t> : More DAO code tools</a:t>
          </a:r>
          <a:endParaRPr lang="en-US" sz="2200" kern="1200" dirty="0"/>
        </a:p>
      </dsp:txBody>
      <dsp:txXfrm>
        <a:off x="3575446" y="2038415"/>
        <a:ext cx="2907506" cy="1744503"/>
      </dsp:txXfrm>
    </dsp:sp>
    <dsp:sp modelId="{4AC381A2-957F-4222-BD87-98398B547DB0}">
      <dsp:nvSpPr>
        <dsp:cNvPr id="0" name=""/>
        <dsp:cNvSpPr/>
      </dsp:nvSpPr>
      <dsp:spPr>
        <a:xfrm>
          <a:off x="6773703" y="2038415"/>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D" sz="2200" b="1" kern="1200" dirty="0" err="1"/>
            <a:t>Openzeppelin</a:t>
          </a:r>
          <a:r>
            <a:rPr lang="en-ID" sz="2200" b="1" kern="1200" dirty="0"/>
            <a:t> Defender </a:t>
          </a:r>
          <a:r>
            <a:rPr lang="en-ID" sz="2200" kern="1200" dirty="0"/>
            <a:t>: A tool to propose governance and other contract functions.</a:t>
          </a:r>
          <a:endParaRPr lang="en-US" sz="2200" kern="1200" dirty="0"/>
        </a:p>
      </dsp:txBody>
      <dsp:txXfrm>
        <a:off x="6773703" y="2038415"/>
        <a:ext cx="2907506" cy="17445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45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2530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09389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036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59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205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895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868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7/9/2022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00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7/9/2022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6915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983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7/9/2022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94868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1DF5-9C50-D73D-8712-A59357F8DE87}"/>
              </a:ext>
            </a:extLst>
          </p:cNvPr>
          <p:cNvSpPr>
            <a:spLocks noGrp="1"/>
          </p:cNvSpPr>
          <p:nvPr>
            <p:ph type="ctrTitle"/>
          </p:nvPr>
        </p:nvSpPr>
        <p:spPr>
          <a:xfrm>
            <a:off x="838199" y="1093788"/>
            <a:ext cx="10506455" cy="2967208"/>
          </a:xfrm>
        </p:spPr>
        <p:txBody>
          <a:bodyPr>
            <a:normAutofit/>
          </a:bodyPr>
          <a:lstStyle/>
          <a:p>
            <a:pPr algn="l"/>
            <a:r>
              <a:rPr lang="en-US" sz="8000" dirty="0"/>
              <a:t>Lesson 17</a:t>
            </a:r>
            <a:endParaRPr lang="en-ID" sz="8000" dirty="0"/>
          </a:p>
        </p:txBody>
      </p:sp>
      <p:sp>
        <p:nvSpPr>
          <p:cNvPr id="3" name="Subtitle 2">
            <a:extLst>
              <a:ext uri="{FF2B5EF4-FFF2-40B4-BE49-F238E27FC236}">
                <a16:creationId xmlns:a16="http://schemas.microsoft.com/office/drawing/2014/main" id="{B8854A5D-2F15-2722-F2E8-C45CCA179BC4}"/>
              </a:ext>
            </a:extLst>
          </p:cNvPr>
          <p:cNvSpPr>
            <a:spLocks noGrp="1"/>
          </p:cNvSpPr>
          <p:nvPr>
            <p:ph type="subTitle" idx="1"/>
          </p:nvPr>
        </p:nvSpPr>
        <p:spPr>
          <a:xfrm>
            <a:off x="7400924" y="4619624"/>
            <a:ext cx="3946779" cy="1038225"/>
          </a:xfrm>
        </p:spPr>
        <p:txBody>
          <a:bodyPr>
            <a:normAutofit/>
          </a:bodyPr>
          <a:lstStyle/>
          <a:p>
            <a:pPr algn="r"/>
            <a:r>
              <a:rPr lang="en-US" dirty="0"/>
              <a:t>Hardhat DAOs</a:t>
            </a:r>
            <a:endParaRPr lang="en-ID" dirty="0"/>
          </a:p>
        </p:txBody>
      </p:sp>
    </p:spTree>
    <p:extLst>
      <p:ext uri="{BB962C8B-B14F-4D97-AF65-F5344CB8AC3E}">
        <p14:creationId xmlns:p14="http://schemas.microsoft.com/office/powerpoint/2010/main" val="311968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9ED8EB-83BA-393B-D730-BFAE3E5178AB}"/>
              </a:ext>
            </a:extLst>
          </p:cNvPr>
          <p:cNvPicPr>
            <a:picLocks noGrp="1" noChangeAspect="1"/>
          </p:cNvPicPr>
          <p:nvPr>
            <p:ph idx="1"/>
          </p:nvPr>
        </p:nvPicPr>
        <p:blipFill>
          <a:blip r:embed="rId2"/>
          <a:stretch>
            <a:fillRect/>
          </a:stretch>
        </p:blipFill>
        <p:spPr>
          <a:xfrm>
            <a:off x="184386" y="468829"/>
            <a:ext cx="5911614" cy="5455998"/>
          </a:xfrm>
        </p:spPr>
      </p:pic>
      <p:sp>
        <p:nvSpPr>
          <p:cNvPr id="7" name="TextBox 6">
            <a:extLst>
              <a:ext uri="{FF2B5EF4-FFF2-40B4-BE49-F238E27FC236}">
                <a16:creationId xmlns:a16="http://schemas.microsoft.com/office/drawing/2014/main" id="{5C4ADDB7-4AD7-64C5-3BC9-817BF7489B88}"/>
              </a:ext>
            </a:extLst>
          </p:cNvPr>
          <p:cNvSpPr txBox="1"/>
          <p:nvPr/>
        </p:nvSpPr>
        <p:spPr>
          <a:xfrm>
            <a:off x="518160" y="5953760"/>
            <a:ext cx="6096000" cy="369332"/>
          </a:xfrm>
          <a:prstGeom prst="rect">
            <a:avLst/>
          </a:prstGeom>
          <a:noFill/>
        </p:spPr>
        <p:txBody>
          <a:bodyPr wrap="square">
            <a:spAutoFit/>
          </a:bodyPr>
          <a:lstStyle/>
          <a:p>
            <a:r>
              <a:rPr lang="en-ID" b="1" dirty="0" err="1"/>
              <a:t>Box.sol</a:t>
            </a:r>
            <a:endParaRPr lang="en-ID" b="1" dirty="0"/>
          </a:p>
        </p:txBody>
      </p:sp>
      <p:pic>
        <p:nvPicPr>
          <p:cNvPr id="9" name="Picture 8">
            <a:extLst>
              <a:ext uri="{FF2B5EF4-FFF2-40B4-BE49-F238E27FC236}">
                <a16:creationId xmlns:a16="http://schemas.microsoft.com/office/drawing/2014/main" id="{9165BC29-0956-CB0A-BD60-5B9F14EF45D5}"/>
              </a:ext>
            </a:extLst>
          </p:cNvPr>
          <p:cNvPicPr>
            <a:picLocks noChangeAspect="1"/>
          </p:cNvPicPr>
          <p:nvPr/>
        </p:nvPicPr>
        <p:blipFill>
          <a:blip r:embed="rId3"/>
          <a:stretch>
            <a:fillRect/>
          </a:stretch>
        </p:blipFill>
        <p:spPr>
          <a:xfrm>
            <a:off x="6286769" y="468828"/>
            <a:ext cx="5711056" cy="5455998"/>
          </a:xfrm>
          <a:prstGeom prst="rect">
            <a:avLst/>
          </a:prstGeom>
        </p:spPr>
      </p:pic>
      <p:sp>
        <p:nvSpPr>
          <p:cNvPr id="11" name="TextBox 10">
            <a:extLst>
              <a:ext uri="{FF2B5EF4-FFF2-40B4-BE49-F238E27FC236}">
                <a16:creationId xmlns:a16="http://schemas.microsoft.com/office/drawing/2014/main" id="{5CF5FC4C-7BF2-3CAE-491A-0B437AB6275E}"/>
              </a:ext>
            </a:extLst>
          </p:cNvPr>
          <p:cNvSpPr txBox="1"/>
          <p:nvPr/>
        </p:nvSpPr>
        <p:spPr>
          <a:xfrm>
            <a:off x="6286769" y="5897640"/>
            <a:ext cx="6096000" cy="369332"/>
          </a:xfrm>
          <a:prstGeom prst="rect">
            <a:avLst/>
          </a:prstGeom>
          <a:noFill/>
        </p:spPr>
        <p:txBody>
          <a:bodyPr wrap="square">
            <a:spAutoFit/>
          </a:bodyPr>
          <a:lstStyle/>
          <a:p>
            <a:r>
              <a:rPr lang="en-ID" b="1" dirty="0" err="1"/>
              <a:t>GovernanceToken.sol</a:t>
            </a:r>
            <a:endParaRPr lang="en-ID" b="1" dirty="0"/>
          </a:p>
        </p:txBody>
      </p:sp>
    </p:spTree>
    <p:extLst>
      <p:ext uri="{BB962C8B-B14F-4D97-AF65-F5344CB8AC3E}">
        <p14:creationId xmlns:p14="http://schemas.microsoft.com/office/powerpoint/2010/main" val="117821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563A2C-DAF4-CD0D-AF17-6B36B1DA2D57}"/>
              </a:ext>
            </a:extLst>
          </p:cNvPr>
          <p:cNvSpPr txBox="1"/>
          <p:nvPr/>
        </p:nvSpPr>
        <p:spPr>
          <a:xfrm>
            <a:off x="1097280" y="5835134"/>
            <a:ext cx="6096000" cy="369332"/>
          </a:xfrm>
          <a:prstGeom prst="rect">
            <a:avLst/>
          </a:prstGeom>
          <a:noFill/>
        </p:spPr>
        <p:txBody>
          <a:bodyPr wrap="square">
            <a:spAutoFit/>
          </a:bodyPr>
          <a:lstStyle/>
          <a:p>
            <a:r>
              <a:rPr lang="en-ID" b="1" dirty="0" err="1"/>
              <a:t>GovernanceTokenWrapper.sol</a:t>
            </a:r>
            <a:endParaRPr lang="en-ID" b="1" dirty="0"/>
          </a:p>
        </p:txBody>
      </p:sp>
      <p:pic>
        <p:nvPicPr>
          <p:cNvPr id="11" name="Picture 10">
            <a:extLst>
              <a:ext uri="{FF2B5EF4-FFF2-40B4-BE49-F238E27FC236}">
                <a16:creationId xmlns:a16="http://schemas.microsoft.com/office/drawing/2014/main" id="{9B0F28D0-9F95-9825-0A1A-6B689AF16F9C}"/>
              </a:ext>
            </a:extLst>
          </p:cNvPr>
          <p:cNvPicPr>
            <a:picLocks noChangeAspect="1"/>
          </p:cNvPicPr>
          <p:nvPr/>
        </p:nvPicPr>
        <p:blipFill>
          <a:blip r:embed="rId2"/>
          <a:stretch>
            <a:fillRect/>
          </a:stretch>
        </p:blipFill>
        <p:spPr>
          <a:xfrm>
            <a:off x="6294275" y="230730"/>
            <a:ext cx="5284364" cy="5604403"/>
          </a:xfrm>
          <a:prstGeom prst="rect">
            <a:avLst/>
          </a:prstGeom>
        </p:spPr>
      </p:pic>
      <p:pic>
        <p:nvPicPr>
          <p:cNvPr id="15" name="Picture 14">
            <a:extLst>
              <a:ext uri="{FF2B5EF4-FFF2-40B4-BE49-F238E27FC236}">
                <a16:creationId xmlns:a16="http://schemas.microsoft.com/office/drawing/2014/main" id="{EF6E1A8C-2511-CB47-E204-51C909398404}"/>
              </a:ext>
            </a:extLst>
          </p:cNvPr>
          <p:cNvPicPr>
            <a:picLocks noChangeAspect="1"/>
          </p:cNvPicPr>
          <p:nvPr/>
        </p:nvPicPr>
        <p:blipFill>
          <a:blip r:embed="rId3"/>
          <a:stretch>
            <a:fillRect/>
          </a:stretch>
        </p:blipFill>
        <p:spPr>
          <a:xfrm>
            <a:off x="580274" y="230730"/>
            <a:ext cx="5284364" cy="5604403"/>
          </a:xfrm>
          <a:prstGeom prst="rect">
            <a:avLst/>
          </a:prstGeom>
        </p:spPr>
      </p:pic>
      <p:sp>
        <p:nvSpPr>
          <p:cNvPr id="17" name="TextBox 16">
            <a:extLst>
              <a:ext uri="{FF2B5EF4-FFF2-40B4-BE49-F238E27FC236}">
                <a16:creationId xmlns:a16="http://schemas.microsoft.com/office/drawing/2014/main" id="{7D09BF43-38BD-7381-D8AB-CBD8C4121141}"/>
              </a:ext>
            </a:extLst>
          </p:cNvPr>
          <p:cNvSpPr txBox="1"/>
          <p:nvPr/>
        </p:nvSpPr>
        <p:spPr>
          <a:xfrm>
            <a:off x="6951747" y="5835133"/>
            <a:ext cx="6096000" cy="646331"/>
          </a:xfrm>
          <a:prstGeom prst="rect">
            <a:avLst/>
          </a:prstGeom>
          <a:noFill/>
        </p:spPr>
        <p:txBody>
          <a:bodyPr wrap="square">
            <a:spAutoFit/>
          </a:bodyPr>
          <a:lstStyle/>
          <a:p>
            <a:r>
              <a:rPr lang="en-ID" b="1" dirty="0" err="1"/>
              <a:t>GovernorContract.sol</a:t>
            </a:r>
            <a:endParaRPr lang="en-ID" b="1" dirty="0"/>
          </a:p>
          <a:p>
            <a:endParaRPr lang="en-ID" dirty="0"/>
          </a:p>
        </p:txBody>
      </p:sp>
    </p:spTree>
    <p:extLst>
      <p:ext uri="{BB962C8B-B14F-4D97-AF65-F5344CB8AC3E}">
        <p14:creationId xmlns:p14="http://schemas.microsoft.com/office/powerpoint/2010/main" val="307827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659FD-8A18-2E56-662E-9BD1281DCA85}"/>
              </a:ext>
            </a:extLst>
          </p:cNvPr>
          <p:cNvSpPr>
            <a:spLocks noGrp="1"/>
          </p:cNvSpPr>
          <p:nvPr>
            <p:ph idx="1"/>
          </p:nvPr>
        </p:nvSpPr>
        <p:spPr>
          <a:xfrm>
            <a:off x="1097279" y="1845734"/>
            <a:ext cx="10634799" cy="4023360"/>
          </a:xfrm>
        </p:spPr>
        <p:txBody>
          <a:bodyPr>
            <a:normAutofit/>
          </a:bodyPr>
          <a:lstStyle/>
          <a:p>
            <a:r>
              <a:rPr lang="en-US" sz="4400" dirty="0"/>
              <a:t>Hikmah </a:t>
            </a:r>
            <a:r>
              <a:rPr lang="en-US" sz="4400" dirty="0" err="1"/>
              <a:t>Nisya</a:t>
            </a:r>
            <a:r>
              <a:rPr lang="en-US" sz="4400" dirty="0"/>
              <a:t> - 1103184094</a:t>
            </a:r>
            <a:br>
              <a:rPr lang="en-US" sz="4400" dirty="0"/>
            </a:br>
            <a:r>
              <a:rPr lang="en-US" sz="4400" dirty="0" err="1"/>
              <a:t>Radzis</a:t>
            </a:r>
            <a:r>
              <a:rPr lang="en-US" sz="4400" dirty="0"/>
              <a:t> </a:t>
            </a:r>
            <a:r>
              <a:rPr lang="en-US" sz="4400" dirty="0" err="1"/>
              <a:t>Araaf</a:t>
            </a:r>
            <a:r>
              <a:rPr lang="en-US" sz="4400" dirty="0"/>
              <a:t> Jaya </a:t>
            </a:r>
            <a:r>
              <a:rPr lang="en-US" sz="4400" dirty="0" err="1"/>
              <a:t>Jamaludin</a:t>
            </a:r>
            <a:r>
              <a:rPr lang="en-US" sz="4400" dirty="0"/>
              <a:t> - 1103184234</a:t>
            </a:r>
            <a:br>
              <a:rPr lang="en-US" sz="4400" dirty="0"/>
            </a:br>
            <a:r>
              <a:rPr lang="en-US" sz="4400" dirty="0" err="1"/>
              <a:t>Raudhatul</a:t>
            </a:r>
            <a:r>
              <a:rPr lang="en-US" sz="4400" dirty="0"/>
              <a:t> </a:t>
            </a:r>
            <a:r>
              <a:rPr lang="en-US" sz="4400" dirty="0" err="1"/>
              <a:t>Rafiqah</a:t>
            </a:r>
            <a:r>
              <a:rPr lang="en-US" sz="4400" dirty="0"/>
              <a:t> </a:t>
            </a:r>
            <a:r>
              <a:rPr lang="en-US" sz="4400" dirty="0" err="1"/>
              <a:t>Assyahiddini</a:t>
            </a:r>
            <a:r>
              <a:rPr lang="en-US" sz="4400" dirty="0"/>
              <a:t> - 1103180225</a:t>
            </a:r>
            <a:endParaRPr lang="en-ID" sz="4400" dirty="0"/>
          </a:p>
        </p:txBody>
      </p:sp>
    </p:spTree>
    <p:extLst>
      <p:ext uri="{BB962C8B-B14F-4D97-AF65-F5344CB8AC3E}">
        <p14:creationId xmlns:p14="http://schemas.microsoft.com/office/powerpoint/2010/main" val="362583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489A6B-3F22-23A6-8B1A-08A0A07E2DD4}"/>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Apa itu DAO ?</a:t>
            </a:r>
            <a:endParaRPr lang="en-ID" sz="3600">
              <a:solidFill>
                <a:srgbClr val="FFFFFF"/>
              </a:solidFill>
            </a:endParaRP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086D45B-9908-3583-E5BC-1A9D79C2FAC4}"/>
              </a:ext>
            </a:extLst>
          </p:cNvPr>
          <p:cNvGraphicFramePr>
            <a:graphicFrameLocks noGrp="1"/>
          </p:cNvGraphicFramePr>
          <p:nvPr>
            <p:ph idx="1"/>
            <p:extLst>
              <p:ext uri="{D42A27DB-BD31-4B8C-83A1-F6EECF244321}">
                <p14:modId xmlns:p14="http://schemas.microsoft.com/office/powerpoint/2010/main" val="36566191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29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2" name="Title 1">
            <a:extLst>
              <a:ext uri="{FF2B5EF4-FFF2-40B4-BE49-F238E27FC236}">
                <a16:creationId xmlns:a16="http://schemas.microsoft.com/office/drawing/2014/main" id="{51624A58-6075-4103-BAEA-B509FC980D1E}"/>
              </a:ext>
            </a:extLst>
          </p:cNvPr>
          <p:cNvSpPr>
            <a:spLocks noGrp="1"/>
          </p:cNvSpPr>
          <p:nvPr>
            <p:ph type="title"/>
          </p:nvPr>
        </p:nvSpPr>
        <p:spPr>
          <a:xfrm>
            <a:off x="1097280" y="4844374"/>
            <a:ext cx="10058400" cy="1188995"/>
          </a:xfrm>
        </p:spPr>
        <p:txBody>
          <a:bodyPr anchor="ctr">
            <a:normAutofit/>
          </a:bodyPr>
          <a:lstStyle/>
          <a:p>
            <a:pPr marL="0" indent="0" algn="ctr">
              <a:buNone/>
            </a:pPr>
            <a:r>
              <a:rPr lang="en-US" sz="1600" b="1"/>
              <a:t>What is DAO?</a:t>
            </a:r>
            <a:br>
              <a:rPr lang="en-US" sz="1600"/>
            </a:br>
            <a:r>
              <a:rPr lang="en-US" sz="1600"/>
              <a:t>Any group that is governed by a transparent set of rules found on a blockchain or smart contract.</a:t>
            </a:r>
            <a:br>
              <a:rPr lang="en-US" sz="1600"/>
            </a:br>
            <a:r>
              <a:rPr lang="en-US" sz="1600"/>
              <a:t>And It’s overloaded because some people say bitcoin is down because the miners can choose whether or not to upgrade their software. Other people think that Dows must use transparent smart contracts, which have the rules ingrained right into them.</a:t>
            </a:r>
            <a:br>
              <a:rPr lang="en-US" sz="1600"/>
            </a:br>
            <a:endParaRPr lang="en-ID" sz="1600"/>
          </a:p>
        </p:txBody>
      </p:sp>
      <p:graphicFrame>
        <p:nvGraphicFramePr>
          <p:cNvPr id="5" name="Content Placeholder 2">
            <a:extLst>
              <a:ext uri="{FF2B5EF4-FFF2-40B4-BE49-F238E27FC236}">
                <a16:creationId xmlns:a16="http://schemas.microsoft.com/office/drawing/2014/main" id="{10E8064C-08A7-9C6C-E208-0617E9F0AD72}"/>
              </a:ext>
            </a:extLst>
          </p:cNvPr>
          <p:cNvGraphicFramePr>
            <a:graphicFrameLocks noGrp="1"/>
          </p:cNvGraphicFramePr>
          <p:nvPr>
            <p:ph idx="1"/>
            <p:extLst>
              <p:ext uri="{D42A27DB-BD31-4B8C-83A1-F6EECF244321}">
                <p14:modId xmlns:p14="http://schemas.microsoft.com/office/powerpoint/2010/main" val="1302370843"/>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68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A09842-4752-FB9C-6E61-454C8AA8923C}"/>
              </a:ext>
            </a:extLst>
          </p:cNvPr>
          <p:cNvSpPr>
            <a:spLocks noGrp="1"/>
          </p:cNvSpPr>
          <p:nvPr>
            <p:ph type="title"/>
          </p:nvPr>
        </p:nvSpPr>
        <p:spPr>
          <a:xfrm>
            <a:off x="1066800" y="5252936"/>
            <a:ext cx="10058400" cy="1028715"/>
          </a:xfrm>
        </p:spPr>
        <p:txBody>
          <a:bodyPr>
            <a:normAutofit/>
          </a:bodyPr>
          <a:lstStyle/>
          <a:p>
            <a:pPr algn="ctr"/>
            <a:r>
              <a:rPr lang="en-US">
                <a:solidFill>
                  <a:srgbClr val="FFFFFF"/>
                </a:solidFill>
              </a:rPr>
              <a:t>Cara Kerja DAO</a:t>
            </a:r>
            <a:endParaRPr lang="en-ID">
              <a:solidFill>
                <a:srgbClr val="FFFFFF"/>
              </a:solidFill>
            </a:endParaRPr>
          </a:p>
        </p:txBody>
      </p:sp>
      <p:sp>
        <p:nvSpPr>
          <p:cNvPr id="22" name="Rectangle 21">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F63FE0E-18CC-F41B-747A-E4CEAF442F69}"/>
              </a:ext>
            </a:extLst>
          </p:cNvPr>
          <p:cNvGraphicFramePr>
            <a:graphicFrameLocks noGrp="1"/>
          </p:cNvGraphicFramePr>
          <p:nvPr>
            <p:ph idx="1"/>
            <p:extLst>
              <p:ext uri="{D42A27DB-BD31-4B8C-83A1-F6EECF244321}">
                <p14:modId xmlns:p14="http://schemas.microsoft.com/office/powerpoint/2010/main" val="649500121"/>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96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0FCD82-9B69-2CC0-1D2F-B2AA10959F31}"/>
              </a:ext>
            </a:extLst>
          </p:cNvPr>
          <p:cNvPicPr>
            <a:picLocks noChangeAspect="1"/>
          </p:cNvPicPr>
          <p:nvPr/>
        </p:nvPicPr>
        <p:blipFill>
          <a:blip r:embed="rId2"/>
          <a:stretch>
            <a:fillRect/>
          </a:stretch>
        </p:blipFill>
        <p:spPr>
          <a:xfrm>
            <a:off x="633999" y="1742579"/>
            <a:ext cx="6909801" cy="3109409"/>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17C975-3509-8BA4-321D-AB11228477E2}"/>
              </a:ext>
            </a:extLst>
          </p:cNvPr>
          <p:cNvSpPr>
            <a:spLocks noGrp="1"/>
          </p:cNvSpPr>
          <p:nvPr>
            <p:ph idx="1"/>
          </p:nvPr>
        </p:nvSpPr>
        <p:spPr>
          <a:xfrm>
            <a:off x="7859485" y="2198914"/>
            <a:ext cx="3690257" cy="3670180"/>
          </a:xfrm>
        </p:spPr>
        <p:txBody>
          <a:bodyPr>
            <a:normAutofit/>
          </a:bodyPr>
          <a:lstStyle/>
          <a:p>
            <a:r>
              <a:rPr lang="en-US" dirty="0" err="1">
                <a:latin typeface="Times New Roman" panose="02020603050405020304" pitchFamily="18" charset="0"/>
                <a:cs typeface="Times New Roman" panose="02020603050405020304" pitchFamily="18" charset="0"/>
              </a:rPr>
              <a:t>Setelah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didorong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produksi</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diubah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selain</a:t>
            </a:r>
            <a:r>
              <a:rPr lang="en-US" dirty="0">
                <a:latin typeface="Times New Roman" panose="02020603050405020304" pitchFamily="18" charset="0"/>
                <a:cs typeface="Times New Roman" panose="02020603050405020304" pitchFamily="18" charset="0"/>
              </a:rPr>
              <a:t> consensus yang </a:t>
            </a:r>
            <a:r>
              <a:rPr lang="en-US" dirty="0" err="1">
                <a:latin typeface="Times New Roman" panose="02020603050405020304" pitchFamily="18" charset="0"/>
                <a:cs typeface="Times New Roman" panose="02020603050405020304" pitchFamily="18" charset="0"/>
              </a:rPr>
              <a:t>dicapai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pemungutan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anggota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otoritas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khusus</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mengubah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aturan</a:t>
            </a:r>
            <a:r>
              <a:rPr lang="en-US" dirty="0">
                <a:latin typeface="Times New Roman" panose="02020603050405020304" pitchFamily="18" charset="0"/>
                <a:cs typeface="Times New Roman" panose="02020603050405020304" pitchFamily="18" charset="0"/>
              </a:rPr>
              <a:t> DAO </a:t>
            </a:r>
            <a:r>
              <a:rPr lang="en-US" dirty="0" err="1">
                <a:latin typeface="Times New Roman" panose="02020603050405020304" pitchFamily="18" charset="0"/>
                <a:cs typeface="Times New Roman" panose="02020603050405020304" pitchFamily="18" charset="0"/>
              </a:rPr>
              <a:t>sepenuhnya</a:t>
            </a:r>
            <a:r>
              <a:rPr lang="en-US" dirty="0">
                <a:latin typeface="Times New Roman" panose="02020603050405020304" pitchFamily="18" charset="0"/>
                <a:cs typeface="Times New Roman" panose="02020603050405020304" pitchFamily="18" charset="0"/>
              </a:rPr>
              <a:t>.</a:t>
            </a:r>
            <a:endParaRPr lang="en-ID">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675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51FB08-4EAD-4B70-454C-154350786F34}"/>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Cara Terlibat DAO?</a:t>
            </a:r>
            <a:endParaRPr lang="en-ID" sz="3600">
              <a:solidFill>
                <a:srgbClr val="FFFFFF"/>
              </a:solidFill>
            </a:endParaRPr>
          </a:p>
        </p:txBody>
      </p:sp>
      <p:sp>
        <p:nvSpPr>
          <p:cNvPr id="25" name="Rectangle 2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7" name="Content Placeholder 2">
            <a:extLst>
              <a:ext uri="{FF2B5EF4-FFF2-40B4-BE49-F238E27FC236}">
                <a16:creationId xmlns:a16="http://schemas.microsoft.com/office/drawing/2014/main" id="{47AB48DC-134C-4344-08AB-C2736CE07298}"/>
              </a:ext>
            </a:extLst>
          </p:cNvPr>
          <p:cNvGraphicFramePr>
            <a:graphicFrameLocks noGrp="1"/>
          </p:cNvGraphicFramePr>
          <p:nvPr>
            <p:ph idx="1"/>
            <p:extLst>
              <p:ext uri="{D42A27DB-BD31-4B8C-83A1-F6EECF244321}">
                <p14:modId xmlns:p14="http://schemas.microsoft.com/office/powerpoint/2010/main" val="416730240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167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A71C4918-A172-DCF5-B1FC-A8AC072084A3}"/>
              </a:ext>
            </a:extLst>
          </p:cNvPr>
          <p:cNvPicPr>
            <a:picLocks noChangeAspect="1"/>
          </p:cNvPicPr>
          <p:nvPr/>
        </p:nvPicPr>
        <p:blipFill>
          <a:blip r:embed="rId2"/>
          <a:stretch>
            <a:fillRect/>
          </a:stretch>
        </p:blipFill>
        <p:spPr>
          <a:xfrm>
            <a:off x="633999" y="1397089"/>
            <a:ext cx="6909801" cy="3800389"/>
          </a:xfrm>
          <a:prstGeom prst="rect">
            <a:avLst/>
          </a:prstGeom>
        </p:spPr>
      </p:pic>
      <p:cxnSp>
        <p:nvCxnSpPr>
          <p:cNvPr id="23"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80C54D-004F-3997-959C-2979C13B22A2}"/>
              </a:ext>
            </a:extLst>
          </p:cNvPr>
          <p:cNvSpPr>
            <a:spLocks noGrp="1"/>
          </p:cNvSpPr>
          <p:nvPr>
            <p:ph idx="1"/>
          </p:nvPr>
        </p:nvSpPr>
        <p:spPr>
          <a:xfrm>
            <a:off x="7859485" y="2198914"/>
            <a:ext cx="3690257" cy="3670180"/>
          </a:xfrm>
        </p:spPr>
        <p:txBody>
          <a:bodyPr>
            <a:normAutofit/>
          </a:bodyPr>
          <a:lstStyle/>
          <a:p>
            <a:pPr marL="201168" lvl="1" indent="0">
              <a:buNone/>
            </a:pPr>
            <a:r>
              <a:rPr lang="en-ID" sz="1400">
                <a:latin typeface="Times New Roman" panose="02020603050405020304" pitchFamily="18" charset="0"/>
                <a:cs typeface="Times New Roman" panose="02020603050405020304" pitchFamily="18" charset="0"/>
              </a:rPr>
              <a:t>	DAO sering meminta komunitas untuk membangun ide-ide menarik melalui proyek-proyek yang didanai hibah, dan individu dengan pikiran kewirausahaan dapat dengan bebas mengajukan proposal untuk membantu memimpin pengembangan protokol di masa depan.</a:t>
            </a:r>
          </a:p>
          <a:p>
            <a:endParaRPr lang="en-ID" sz="1400">
              <a:latin typeface="Times New Roman" panose="02020603050405020304" pitchFamily="18" charset="0"/>
              <a:cs typeface="Times New Roman" panose="02020603050405020304" pitchFamily="18" charset="0"/>
            </a:endParaRPr>
          </a:p>
          <a:p>
            <a:pPr marL="201168" lvl="1" indent="0">
              <a:buNone/>
            </a:pPr>
            <a:r>
              <a:rPr lang="en-ID" sz="1400">
                <a:latin typeface="Times New Roman" panose="02020603050405020304" pitchFamily="18" charset="0"/>
                <a:cs typeface="Times New Roman" panose="02020603050405020304" pitchFamily="18" charset="0"/>
              </a:rPr>
              <a:t>	Tingkat partisipasi DAO bervariasi. Anda dapat memilih untuk menukar ke token tata kelola dan memperhatikan suara Snapshot; Anda dapat bergabung dengan DAO's Discord dan mengambil proyek aktual di mana Anda mendapat kompensasi atas kontribusi Anda; Anda bahkan dapat berinvestasi ke DAO yang menarik dengan berjejaring di konferensi. Anda memilih seberapa terlibat Anda ingin menjadi. </a:t>
            </a:r>
          </a:p>
        </p:txBody>
      </p:sp>
      <p:sp>
        <p:nvSpPr>
          <p:cNvPr id="25"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527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C6AF-D6CD-9267-1EE4-0DFF7CF4458E}"/>
              </a:ext>
            </a:extLst>
          </p:cNvPr>
          <p:cNvSpPr>
            <a:spLocks noGrp="1"/>
          </p:cNvSpPr>
          <p:nvPr>
            <p:ph type="title"/>
          </p:nvPr>
        </p:nvSpPr>
        <p:spPr>
          <a:xfrm>
            <a:off x="1097280" y="286603"/>
            <a:ext cx="10058400" cy="1450757"/>
          </a:xfrm>
        </p:spPr>
        <p:txBody>
          <a:bodyPr>
            <a:normAutofit/>
          </a:bodyPr>
          <a:lstStyle/>
          <a:p>
            <a:r>
              <a:rPr lang="en-ID" dirty="0"/>
              <a:t>Tools:</a:t>
            </a:r>
          </a:p>
        </p:txBody>
      </p:sp>
      <p:graphicFrame>
        <p:nvGraphicFramePr>
          <p:cNvPr id="5" name="Content Placeholder 2">
            <a:extLst>
              <a:ext uri="{FF2B5EF4-FFF2-40B4-BE49-F238E27FC236}">
                <a16:creationId xmlns:a16="http://schemas.microsoft.com/office/drawing/2014/main" id="{05CF4BAB-9C08-5638-6118-61A651CB1CB2}"/>
              </a:ext>
            </a:extLst>
          </p:cNvPr>
          <p:cNvGraphicFramePr>
            <a:graphicFrameLocks noGrp="1"/>
          </p:cNvGraphicFramePr>
          <p:nvPr>
            <p:ph idx="1"/>
            <p:extLst>
              <p:ext uri="{D42A27DB-BD31-4B8C-83A1-F6EECF244321}">
                <p14:modId xmlns:p14="http://schemas.microsoft.com/office/powerpoint/2010/main" val="261568104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90726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59</TotalTime>
  <Words>666</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Retrospect</vt:lpstr>
      <vt:lpstr>Lesson 17</vt:lpstr>
      <vt:lpstr>PowerPoint Presentation</vt:lpstr>
      <vt:lpstr>Apa itu DAO ?</vt:lpstr>
      <vt:lpstr>What is DAO? Any group that is governed by a transparent set of rules found on a blockchain or smart contract. And It’s overloaded because some people say bitcoin is down because the miners can choose whether or not to upgrade their software. Other people think that Dows must use transparent smart contracts, which have the rules ingrained right into them. </vt:lpstr>
      <vt:lpstr>Cara Kerja DAO</vt:lpstr>
      <vt:lpstr>PowerPoint Presentation</vt:lpstr>
      <vt:lpstr>Cara Terlibat DAO?</vt:lpstr>
      <vt:lpstr>PowerPoint Presentation</vt:lpstr>
      <vt:lpstr>Tools: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Hardhat DAOs</dc:title>
  <dc:creator>Radzis araaf jaya</dc:creator>
  <cp:lastModifiedBy>RAUDHATUL RAFIQAH ASSYAHIDDINI</cp:lastModifiedBy>
  <cp:revision>5</cp:revision>
  <dcterms:created xsi:type="dcterms:W3CDTF">2022-07-05T06:46:53Z</dcterms:created>
  <dcterms:modified xsi:type="dcterms:W3CDTF">2022-07-09T15:59:07Z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