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0" r:id="rId7"/>
    <p:sldId id="261" r:id="rId8"/>
    <p:sldId id="281" r:id="rId9"/>
    <p:sldId id="282" r:id="rId10"/>
    <p:sldId id="283" r:id="rId11"/>
    <p:sldId id="284" r:id="rId12"/>
    <p:sldId id="285" r:id="rId13"/>
    <p:sldId id="286" r:id="rId14"/>
    <p:sldId id="263" r:id="rId15"/>
    <p:sldId id="267" r:id="rId16"/>
    <p:sldId id="287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24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FCD50D-240B-4202-BA15-943630330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86A40-88CC-4CF8-A82C-0522A8417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8CE2-C833-4BFB-B646-A41BF50DD3DE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1F718-5D0C-484C-9E94-4002D1F6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6DE25-1D25-4297-ACEE-43B0A6165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06342-55CD-4F55-9921-27DD6E1BA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1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D0CA-A9EA-4786-92CB-50D9D9B29FE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6772-94DE-41DD-845F-738AE05EE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2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86772-94DE-41DD-845F-738AE05EE9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6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86772-94DE-41DD-845F-738AE05EE9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19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86772-94DE-41DD-845F-738AE05EE9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86772-94DE-41DD-845F-738AE05EE9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0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86772-94DE-41DD-845F-738AE05EE9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1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86772-94DE-41DD-845F-738AE05EE90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5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86772-94DE-41DD-845F-738AE05EE90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4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E5F371-5525-435D-A976-3813CDC7E2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32B57-459F-4669-8A88-96A6A1E14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5394960" anchor="b"/>
          <a:lstStyle>
            <a:lvl1pPr>
              <a:lnSpc>
                <a:spcPct val="80000"/>
              </a:lnSpc>
              <a:defRPr sz="60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4472392-D2F6-424E-BA23-46AF83099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49209FF-BA53-4DEA-823A-B6660FF16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for Product Launch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raphic 43">
            <a:extLst>
              <a:ext uri="{FF2B5EF4-FFF2-40B4-BE49-F238E27FC236}">
                <a16:creationId xmlns:a16="http://schemas.microsoft.com/office/drawing/2014/main" id="{D76CD6FD-D22D-437F-BDAE-7B3ECB0EF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937" y="0"/>
            <a:ext cx="7462063" cy="6858000"/>
          </a:xfrm>
          <a:custGeom>
            <a:avLst/>
            <a:gdLst>
              <a:gd name="connsiteX0" fmla="*/ 2766060 w 5591365"/>
              <a:gd name="connsiteY0" fmla="*/ 1566101 h 5138737"/>
              <a:gd name="connsiteX1" fmla="*/ 658749 w 5591365"/>
              <a:gd name="connsiteY1" fmla="*/ 2875979 h 5138737"/>
              <a:gd name="connsiteX2" fmla="*/ 0 w 5591365"/>
              <a:gd name="connsiteY2" fmla="*/ 4702016 h 5138737"/>
              <a:gd name="connsiteX3" fmla="*/ 26670 w 5591365"/>
              <a:gd name="connsiteY3" fmla="*/ 5138738 h 5138737"/>
              <a:gd name="connsiteX4" fmla="*/ 2675763 w 5591365"/>
              <a:gd name="connsiteY4" fmla="*/ 5138738 h 5138737"/>
              <a:gd name="connsiteX5" fmla="*/ 2481072 w 5591365"/>
              <a:gd name="connsiteY5" fmla="*/ 4439984 h 5138737"/>
              <a:gd name="connsiteX6" fmla="*/ 2804636 w 5591365"/>
              <a:gd name="connsiteY6" fmla="*/ 3584734 h 5138737"/>
              <a:gd name="connsiteX7" fmla="*/ 3798570 w 5591365"/>
              <a:gd name="connsiteY7" fmla="*/ 2814257 h 5138737"/>
              <a:gd name="connsiteX8" fmla="*/ 5378101 w 5591365"/>
              <a:gd name="connsiteY8" fmla="*/ 4717352 h 5138737"/>
              <a:gd name="connsiteX9" fmla="*/ 4949381 w 5591365"/>
              <a:gd name="connsiteY9" fmla="*/ 5138642 h 5138737"/>
              <a:gd name="connsiteX10" fmla="*/ 5591366 w 5591365"/>
              <a:gd name="connsiteY10" fmla="*/ 5138642 h 5138737"/>
              <a:gd name="connsiteX11" fmla="*/ 5591366 w 5591365"/>
              <a:gd name="connsiteY11" fmla="*/ 0 h 5138737"/>
              <a:gd name="connsiteX12" fmla="*/ 5397056 w 5591365"/>
              <a:gd name="connsiteY12" fmla="*/ 0 h 5138737"/>
              <a:gd name="connsiteX13" fmla="*/ 4684681 w 5591365"/>
              <a:gd name="connsiteY13" fmla="*/ 595217 h 5138737"/>
              <a:gd name="connsiteX14" fmla="*/ 4254627 w 5591365"/>
              <a:gd name="connsiteY14" fmla="*/ 0 h 5138737"/>
              <a:gd name="connsiteX15" fmla="*/ 1910620 w 5591365"/>
              <a:gd name="connsiteY15" fmla="*/ 0 h 5138737"/>
              <a:gd name="connsiteX16" fmla="*/ 2018633 w 5591365"/>
              <a:gd name="connsiteY16" fmla="*/ 314039 h 5138737"/>
              <a:gd name="connsiteX17" fmla="*/ 2766060 w 5591365"/>
              <a:gd name="connsiteY17" fmla="*/ 1566101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1365" h="5138737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8A071-1D5B-4870-BDE1-3D7860940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4D3E7-34AF-4BBC-820B-B9D5B558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35B180-197F-4655-9DF9-6F97871F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E411CF-DDD5-47E6-AE48-6E78CED74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CE1B6-B343-4CB0-8870-8F3029C9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DF789-75CD-4A82-A55E-B3FA178A9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148E7C4-0020-4D4D-98B4-CF74932ABA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661FBF8-345F-44C0-8E07-2ADA2912E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443AAEC-2D13-4AEA-B6F3-64CD19F53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E645377D-2B37-46EC-85C8-CA0175FE7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2BEF198A-8B55-4495-8E2C-7353D5ECB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1789F23-CF61-46B6-8E1F-7AB61D2742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F3E1A50-0136-4F59-B77E-5F459F00AF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0D867EC1-9F32-4507-9D3D-FD5C7065FB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73B4FE0-4DD8-43E5-A806-A3B5C60656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9B6558B-2AB2-4BB0-B77C-1E54894F06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AF68C32-9E9C-41F0-9ACB-81A5B8E061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B4555F9F-B048-4A3C-B1BD-6092008CEC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F587FCAF-B449-43EB-AE84-1BF56D4ADA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C2A235B5-899D-4620-B89E-715B10591A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7EA8C6DF-B88C-428A-90D8-86C317465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0C1B-BDF6-473C-82EC-3298F2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3231-43C6-49F7-B336-0E3A56D6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B9FC-FE60-4D5B-A7C5-BE8486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300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E419E45-DB97-4DFC-BDE1-B4AD51B0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81C62C9-FFA2-4AEE-8FC3-A4DAEFE27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AA5994-F868-4A06-B33A-66C8B51E9E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7C33-5A7A-4AED-9A52-3C23B79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D258-4C4D-43B4-8A76-71FB3C4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B112-1E48-4647-82C7-DB5A176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4597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Foc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8531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We Get The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1">
            <a:extLst>
              <a:ext uri="{FF2B5EF4-FFF2-40B4-BE49-F238E27FC236}">
                <a16:creationId xmlns:a16="http://schemas.microsoft.com/office/drawing/2014/main" id="{F35C7915-2A65-44A0-8407-F3A9430E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257D4-C810-4CFA-8B86-45EE05E1B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869" y="893674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3C10DEF-E8ED-436F-B228-86D73E3D45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100" y="2216238"/>
            <a:ext cx="360419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4CD509E6-3210-4BEC-B28E-BFF3CBD21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93" y="2638603"/>
            <a:ext cx="360382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8D55AF8-203B-4573-910D-40DAA7E39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6540" y="2216238"/>
            <a:ext cx="360419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AD2DFF4B-F817-4BFC-B12F-1E0457EF07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6333" y="2638603"/>
            <a:ext cx="360382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8EFF5B-8675-4033-9576-3B84EED6C6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07980" y="2216238"/>
            <a:ext cx="338761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47FAE44-E9F0-4F90-9E79-AFB6CE26F4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772" y="2638603"/>
            <a:ext cx="3387265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B9BDF-11CB-4EA0-B2E4-1CD82B6E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0558-56C3-4F42-A159-12BF887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1AB6-67A9-4FEE-98C9-495A1CC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2457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5036E8E-72DC-4FB2-BC8F-CA1AD2F3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6095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E96FC-B47B-4DA1-9369-B765A705FA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8800B990-833E-4C0D-A433-B21CF9A79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7627E8A-9EB4-41E2-8847-B5BDD7F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2D8A98-3508-4B88-A239-BBFF76D51F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C103218-0175-45B7-900A-DF77A2CC6B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F1478D8-A909-4307-9777-531032C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  <a:solidFill>
            <a:schemeClr val="accent1">
              <a:lumMod val="50000"/>
              <a:alpha val="9000"/>
            </a:schemeClr>
          </a:solidFill>
        </p:spPr>
        <p:txBody>
          <a:bodyPr lIns="365760" bIns="182880"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3DDC16-EF3C-4507-A82A-86B1B82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  <a:solidFill>
            <a:schemeClr val="accent1">
              <a:lumMod val="50000"/>
              <a:alpha val="9000"/>
            </a:schemeClr>
          </a:solidFill>
        </p:spPr>
        <p:txBody>
          <a:bodyPr rIns="594360" bIns="18288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5299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E42000-EF35-469E-8324-0C7BD97E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FEB11-3B93-4C0A-A820-D5B092929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575851" cy="4210387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68680" bIns="182880" anchor="b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E695F7E-76BA-4A5F-9C71-C47DD1B56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210388"/>
            <a:ext cx="5575849" cy="2118216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6E471-F864-4D68-9682-2E01083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  <a:solidFill>
            <a:schemeClr val="accent1">
              <a:lumMod val="50000"/>
              <a:alpha val="9000"/>
            </a:schemeClr>
          </a:solidFill>
        </p:spPr>
        <p:txBody>
          <a:bodyPr lIns="850392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2384D-15A3-4765-AA16-FD8F27E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  <a:solidFill>
            <a:schemeClr val="accent1">
              <a:lumMod val="50000"/>
              <a:alpha val="9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EB306-C51D-4724-AA0E-9EFA95D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  <a:solidFill>
            <a:schemeClr val="accent1">
              <a:lumMod val="50000"/>
              <a:alpha val="9000"/>
            </a:schemeClr>
          </a:solidFill>
        </p:spPr>
        <p:txBody>
          <a:bodyPr rIns="585216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8554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CBA8-B670-42D7-A41A-9EEF34539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74CE58-DADF-49AA-ACA2-255E4E0CEF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8065E7-24BC-4E6E-B716-10D3EFBE36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buNone/>
              <a:defRPr sz="18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10BB-89E8-42E9-835D-08D37E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AC4F-C5EE-4991-A325-A93AAFB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D8A0-22D0-4A0F-9295-1F6FA4A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1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B531-EB7A-4EBE-8F44-25261902B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546163CD-B898-4FBF-A465-61F3E3E87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661CDF2-6D55-4CB0-89A5-D6E2B7AA89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93571"/>
            <a:ext cx="12192000" cy="38644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5E9E-378B-4941-AEA1-E4C3CD1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  <a:solidFill>
            <a:schemeClr val="accent6">
              <a:alpha val="7000"/>
            </a:schemeClr>
          </a:solidFill>
        </p:spPr>
        <p:txBody>
          <a:bodyPr lIns="841248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291-B9AF-4251-9B9C-43126377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  <a:solidFill>
            <a:schemeClr val="accent6">
              <a:alpha val="7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7E80-C904-497A-A70B-BB9ADEB3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  <a:solidFill>
            <a:schemeClr val="accent6">
              <a:alpha val="7000"/>
            </a:schemeClr>
          </a:solidFill>
        </p:spPr>
        <p:txBody>
          <a:bodyPr rIns="576072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31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64E0E-E550-49C2-B38B-9C648C6A5B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B791D-4947-41E3-B728-76AB29D7C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1176" y="0"/>
            <a:ext cx="4020824" cy="2300397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Ins="822960" anchor="b"/>
          <a:lstStyle>
            <a:lvl1pPr>
              <a:lnSpc>
                <a:spcPct val="80000"/>
              </a:lnSpc>
              <a:defRPr sz="4800" cap="all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B94FF5B-17D8-4363-BD43-E7FFC770F6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76" y="2300396"/>
            <a:ext cx="4020824" cy="4557603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840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985EDE1-FE1A-4043-AB3E-E13190B7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8FCAF0-1279-48CD-BFE0-EFED8A677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</p:spPr>
        <p:txBody>
          <a:bodyPr anchor="ctr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AD25-9222-493C-B78E-39CBE372C9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DEB8E-59E0-4561-A350-0EDC248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F8B16-6E70-48F1-ABCB-F2148C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E72C9-BAB9-4BA3-B9CD-76AF01F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3260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13D239-DB55-46D9-B88F-C809680A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9D5FC72-7358-4D0F-9641-569FD46E3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193" y="546310"/>
            <a:ext cx="7121174" cy="495301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3C1F73-10F3-4E1E-9979-32DF285843B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B65BE-7BDE-4397-B2E2-054F84A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511C-2385-406C-93EF-6DBAA0E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2731805-E2BE-413D-92F8-D2E87559B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398" y="0"/>
            <a:ext cx="403860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D6116-4671-4C7B-A118-E31B13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603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650337A3-2F47-4D9A-B240-572DD3AE3F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3DDD687-62AC-4FD3-A6C3-9857FD318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970123" cy="4684719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anchor="b"/>
          <a:lstStyle>
            <a:lvl1pPr>
              <a:lnSpc>
                <a:spcPct val="80000"/>
              </a:lnSpc>
              <a:spcBef>
                <a:spcPts val="1000"/>
              </a:spcBef>
              <a:defRPr sz="4000" cap="all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2DB0EA3-58EE-48BD-8592-2D27FEC19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684719"/>
            <a:ext cx="5970123" cy="2173281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tIns="18288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E4EC-869C-4BBF-B0EC-C2DCA31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93A8E-14B8-4534-832A-F3787F7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66EFA-EBB1-46E4-BC21-6BD36CB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E2DC116-1C4B-4BAE-B1C8-8EA04BBB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22" y="0"/>
            <a:ext cx="622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_4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phic 31">
            <a:extLst>
              <a:ext uri="{FF2B5EF4-FFF2-40B4-BE49-F238E27FC236}">
                <a16:creationId xmlns:a16="http://schemas.microsoft.com/office/drawing/2014/main" id="{CF0790E0-1B60-43FC-9885-BE17713C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34" name="Graphic 31">
              <a:extLst>
                <a:ext uri="{FF2B5EF4-FFF2-40B4-BE49-F238E27FC236}">
                  <a16:creationId xmlns:a16="http://schemas.microsoft.com/office/drawing/2014/main" id="{34F66DF3-E60A-4AA6-B3DB-F4D6D7BB0CA2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Graphic 31">
              <a:extLst>
                <a:ext uri="{FF2B5EF4-FFF2-40B4-BE49-F238E27FC236}">
                  <a16:creationId xmlns:a16="http://schemas.microsoft.com/office/drawing/2014/main" id="{EE7F6774-879D-4323-A44D-99E0E5F5A719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0753C-2041-4585-A2AE-13937CA09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EA5C7E-24B9-4B88-95BD-424B41B489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A4C2DF15-CF4F-4138-B50F-1BF33309B4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76B399A-F991-43E9-ACD8-BEE6C345D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B1EB9900-27EA-4146-A3BC-990DAA7362E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F295B36C-312A-4F68-8785-926AF39DEC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5A69567D-C005-4D58-8A97-3779831CA0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64FE9303-BBC0-4C8D-B7AB-5CD3E76A981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A8A35E4-E339-4851-8E87-ADD5A47D8B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6C1B6D-3302-4939-ABCB-D64D49E0C0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3BE0235D-B66F-4F0B-A4C1-5F7D63C93E9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B1DD411-2914-4927-88D8-49C5F77DBF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D913D89D-8800-41B2-9284-538E008D44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141C-4594-45E3-A576-837311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4755-F827-42EA-8E6C-044C8D7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C860E-9305-4F6A-96A9-2F014B27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493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_8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aphic 31">
            <a:extLst>
              <a:ext uri="{FF2B5EF4-FFF2-40B4-BE49-F238E27FC236}">
                <a16:creationId xmlns:a16="http://schemas.microsoft.com/office/drawing/2014/main" id="{1E04AE1B-EA25-4B01-8936-C5A4E253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20" name="Graphic 31">
              <a:extLst>
                <a:ext uri="{FF2B5EF4-FFF2-40B4-BE49-F238E27FC236}">
                  <a16:creationId xmlns:a16="http://schemas.microsoft.com/office/drawing/2014/main" id="{22105375-AFBE-4CFC-B01F-D4EDF8518F26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1">
              <a:extLst>
                <a:ext uri="{FF2B5EF4-FFF2-40B4-BE49-F238E27FC236}">
                  <a16:creationId xmlns:a16="http://schemas.microsoft.com/office/drawing/2014/main" id="{0E3207F4-D40C-44E6-8726-1386115F5870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C1735E-0205-42E3-A5CB-FC6DF991AC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92A77282-5267-4F71-A0BF-DF82ED909EC1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3EA4E6FE-F090-4542-81C0-C6D241E746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99767A9-AC54-4743-BBA3-FB9452700C7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9" name="Picture Placeholder 9">
            <a:extLst>
              <a:ext uri="{FF2B5EF4-FFF2-40B4-BE49-F238E27FC236}">
                <a16:creationId xmlns:a16="http://schemas.microsoft.com/office/drawing/2014/main" id="{E8AE39FE-294D-4DF3-8C81-E1072C74809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1707D82F-527A-4E2B-A75C-1AAA60F6634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5BBF407E-9CF1-4FD6-B672-644EDFEDD63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1A3ECF3D-730A-4424-B01D-D8F4C0DA9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225B5D42-F20D-409F-8623-A64142EC2C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D20F4DBB-A572-46A8-A5B4-3BA6B7FC2B4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1" name="Picture Placeholder 9">
            <a:extLst>
              <a:ext uri="{FF2B5EF4-FFF2-40B4-BE49-F238E27FC236}">
                <a16:creationId xmlns:a16="http://schemas.microsoft.com/office/drawing/2014/main" id="{91595987-3A61-4A00-9863-883E32AD8340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B38C024F-59AC-4BC0-9508-BEBF057E1A9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BDB9CAD8-A37F-40F0-9C11-F79C660A79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4CC2980B-7671-4F8C-BADD-CF2C88294E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962E00C-0CE9-4ED2-8C51-91478F7776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285E7C77-6013-467F-AA0B-DB65984B25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7D6F633A-FD80-4D2C-8476-8100D39C6B6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534B036E-ECDB-4305-8A01-66F6D547169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F074C60B-FADB-4F44-B718-C0687D1D43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A34BA53B-3CF1-462B-979A-000E74575C1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B1AAC15F-0501-4CB6-BA46-F9C01D493E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2C0B84A3-071D-46B3-B912-276ED1F152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447CE363-8048-45D8-BC95-4E89354EF49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EEB77DBC-08C4-4B28-9828-33089140761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C4D2FA18-AB3C-482C-AA57-12C2463265A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FF793-7D5A-4D82-9EB0-6D4ED7DE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E964-1EA4-4134-AB68-1D15122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AF8D0-8415-4A9D-B4F5-92650EC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1127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C545-ABF3-4111-9C70-0C51362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851B-24D4-40F7-88DA-C06AE170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7E50-40B2-4772-B85C-0CC91BEBC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9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playing trumpet">
            <a:extLst>
              <a:ext uri="{FF2B5EF4-FFF2-40B4-BE49-F238E27FC236}">
                <a16:creationId xmlns:a16="http://schemas.microsoft.com/office/drawing/2014/main" id="{82AD9B64-C3B2-4F92-B013-F9D95DDAC0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40701852-AE6C-4783-8DBD-B0CBAC1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925" y="0"/>
            <a:ext cx="5758075" cy="5391215"/>
          </a:xfrm>
        </p:spPr>
        <p:txBody>
          <a:bodyPr/>
          <a:lstStyle/>
          <a:p>
            <a:r>
              <a:rPr lang="en-US" dirty="0"/>
              <a:t>Blockchain Lesson 8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49F6AF1-A89E-415F-93B2-6E9E72D0D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3926" y="5391215"/>
            <a:ext cx="5758074" cy="1466785"/>
          </a:xfrm>
        </p:spPr>
        <p:txBody>
          <a:bodyPr/>
          <a:lstStyle/>
          <a:p>
            <a:r>
              <a:rPr lang="en-US" dirty="0"/>
              <a:t>HTML / </a:t>
            </a:r>
            <a:r>
              <a:rPr lang="en-US" dirty="0" err="1"/>
              <a:t>Javascript</a:t>
            </a:r>
            <a:r>
              <a:rPr lang="en-US" dirty="0"/>
              <a:t> Fund Me 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3CD0F96C-C036-4A88-B85A-765408F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224A1F6-21F4-4A67-8DDD-53AC739DF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5981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CDE244DC-8B9E-4E7D-B4FF-FDF35DD4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93" y="546310"/>
            <a:ext cx="7121174" cy="49530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D0B6-77C2-4F55-BD1D-6E4B255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5" name="Picture Placeholder 24" descr="A close up of a piano keys">
            <a:extLst>
              <a:ext uri="{FF2B5EF4-FFF2-40B4-BE49-F238E27FC236}">
                <a16:creationId xmlns:a16="http://schemas.microsoft.com/office/drawing/2014/main" id="{0C86ED0F-C10D-48DF-A586-0050618B1C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3398" y="0"/>
            <a:ext cx="4038602" cy="68580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18005-3523-456B-9332-E3794DB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F4E802-6616-4662-937B-2F06B7104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3108" y="0"/>
            <a:ext cx="4038892" cy="6858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E42418-CEFD-3D6D-2966-813C2CDC428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6"/>
          <a:stretch>
            <a:fillRect/>
          </a:stretch>
        </p:blipFill>
        <p:spPr>
          <a:xfrm>
            <a:off x="459948" y="1176368"/>
            <a:ext cx="6450013" cy="14538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236E1-D005-C3BC-F89E-D4C8E19731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2662" y="2882295"/>
            <a:ext cx="2703793" cy="37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7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15">
            <a:extLst>
              <a:ext uri="{FF2B5EF4-FFF2-40B4-BE49-F238E27FC236}">
                <a16:creationId xmlns:a16="http://schemas.microsoft.com/office/drawing/2014/main" id="{0E21B6C9-B13E-4630-B3E3-696DE284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62" y="524565"/>
            <a:ext cx="10941728" cy="576447"/>
          </a:xfrm>
        </p:spPr>
        <p:txBody>
          <a:bodyPr/>
          <a:lstStyle/>
          <a:p>
            <a:r>
              <a:rPr lang="en-US" dirty="0"/>
              <a:t>RESET ACCOUNT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1A0B0-91E4-4514-9893-7544A171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87CDB-BE9B-4F67-AE84-9A1328DF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2BFCF-7ABB-4CF9-89A3-B2F09746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EB07D-6FAB-B558-B6F7-82D4C0982311}"/>
              </a:ext>
            </a:extLst>
          </p:cNvPr>
          <p:cNvSpPr txBox="1"/>
          <p:nvPr/>
        </p:nvSpPr>
        <p:spPr>
          <a:xfrm>
            <a:off x="677636" y="1551214"/>
            <a:ext cx="9250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MetaMask</a:t>
            </a:r>
            <a:r>
              <a:rPr lang="en-US" dirty="0"/>
              <a:t> - RPC Error:</a:t>
            </a:r>
          </a:p>
          <a:p>
            <a:r>
              <a:rPr lang="en-US" dirty="0"/>
              <a:t>[</a:t>
            </a:r>
            <a:r>
              <a:rPr lang="en-US" dirty="0" err="1"/>
              <a:t>ethjs</a:t>
            </a:r>
            <a:r>
              <a:rPr lang="en-US" dirty="0"/>
              <a:t>-query] while formatting </a:t>
            </a:r>
            <a:r>
              <a:rPr lang="en-US" dirty="0" err="1"/>
              <a:t>ouputs</a:t>
            </a:r>
            <a:r>
              <a:rPr lang="en-US" dirty="0"/>
              <a:t> from RPC '{"value":{"code":-32603,"data":{"code":-32000,"message":"Nonce too high. Expected nonce to be 2 but got 4. Note that transactions can't be queued when </a:t>
            </a:r>
            <a:r>
              <a:rPr lang="en-US" dirty="0" err="1"/>
              <a:t>automining</a:t>
            </a:r>
            <a:r>
              <a:rPr lang="en-US" dirty="0"/>
              <a:t>."}}}'</a:t>
            </a:r>
          </a:p>
        </p:txBody>
      </p:sp>
    </p:spTree>
    <p:extLst>
      <p:ext uri="{BB962C8B-B14F-4D97-AF65-F5344CB8AC3E}">
        <p14:creationId xmlns:p14="http://schemas.microsoft.com/office/powerpoint/2010/main" val="135665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FF872A7D-E6CA-4BD5-B88B-0498D0B7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62" y="894716"/>
            <a:ext cx="10515600" cy="495300"/>
          </a:xfrm>
        </p:spPr>
        <p:txBody>
          <a:bodyPr/>
          <a:lstStyle/>
          <a:p>
            <a:r>
              <a:rPr lang="en-US" dirty="0"/>
              <a:t>LISTENING FOR EVENT AND COMPLETE 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85B73-7A1C-4790-86F0-401CF741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8AC66-7A3E-4F83-9C65-F437FD59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E879D-70D2-44BA-84FA-A456D837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C86F65-3372-B114-FCEE-C8EF2FB3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921" y="1554526"/>
            <a:ext cx="7486572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3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FF872A7D-E6CA-4BD5-B88B-0498D0B7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62" y="894716"/>
            <a:ext cx="10515600" cy="495300"/>
          </a:xfrm>
        </p:spPr>
        <p:txBody>
          <a:bodyPr/>
          <a:lstStyle/>
          <a:p>
            <a:r>
              <a:rPr lang="en-US" dirty="0"/>
              <a:t>LISTENING FOR EVENT AND COMPLETE 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85B73-7A1C-4790-86F0-401CF741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E879D-70D2-44BA-84FA-A456D837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D0EC7-42E3-CDE9-A96A-A26C46A6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26" y="1516262"/>
            <a:ext cx="5853476" cy="2234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8F96FB-11BD-89F9-5FBA-857F0AF12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3877152"/>
            <a:ext cx="6131655" cy="280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7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C0982996-A1AC-4484-BA1F-92D9D810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60" y="510650"/>
            <a:ext cx="4594823" cy="55755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91BA-BDFB-418F-9EC0-4A13DF4D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A146F-3247-0360-DEA1-565A00D0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0" y="1068202"/>
            <a:ext cx="3410426" cy="53061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53FC4F-0799-4127-F025-C675FA3E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56" y="1133468"/>
            <a:ext cx="5944430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7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FE58CE81-79F8-4E88-A7B1-6103D70D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368" y="552991"/>
            <a:ext cx="5135764" cy="495300"/>
          </a:xfrm>
        </p:spPr>
        <p:txBody>
          <a:bodyPr/>
          <a:lstStyle/>
          <a:p>
            <a:r>
              <a:rPr lang="en-US" dirty="0"/>
              <a:t>Requirement</a:t>
            </a:r>
          </a:p>
        </p:txBody>
      </p:sp>
      <p:pic>
        <p:nvPicPr>
          <p:cNvPr id="8" name="Picture Placeholder 7" descr="A close-up of a drum set">
            <a:extLst>
              <a:ext uri="{FF2B5EF4-FFF2-40B4-BE49-F238E27FC236}">
                <a16:creationId xmlns:a16="http://schemas.microsoft.com/office/drawing/2014/main" id="{D100A0FD-C488-4726-8EF3-3E53B4E7A7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104D264-19F5-47BB-9134-C9A3CEBC7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73368" y="1267351"/>
            <a:ext cx="5135764" cy="3577259"/>
          </a:xfrm>
        </p:spPr>
        <p:txBody>
          <a:bodyPr/>
          <a:lstStyle/>
          <a:p>
            <a:r>
              <a:rPr lang="en-US" sz="1200" dirty="0"/>
              <a:t>- git</a:t>
            </a:r>
          </a:p>
          <a:p>
            <a:r>
              <a:rPr lang="en-US" sz="1200" dirty="0"/>
              <a:t>You'll know you've installed it right if you can run:</a:t>
            </a:r>
          </a:p>
          <a:p>
            <a:r>
              <a:rPr lang="en-US" sz="1200" dirty="0"/>
              <a:t>git --version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Metamask</a:t>
            </a:r>
            <a:endParaRPr lang="en-US" sz="1200" dirty="0"/>
          </a:p>
          <a:p>
            <a:r>
              <a:rPr lang="en-US" sz="1200" dirty="0"/>
              <a:t>This is a browser extension that lets you interact with the blockchain.</a:t>
            </a:r>
          </a:p>
          <a:p>
            <a:r>
              <a:rPr lang="en-US" sz="1200" dirty="0"/>
              <a:t>- Nodejs</a:t>
            </a:r>
          </a:p>
          <a:p>
            <a:r>
              <a:rPr lang="en-US" sz="1200" dirty="0"/>
              <a:t>You'll know you've installed </a:t>
            </a:r>
            <a:r>
              <a:rPr lang="en-US" sz="1200" dirty="0" err="1"/>
              <a:t>nodejs</a:t>
            </a:r>
            <a:r>
              <a:rPr lang="en-US" sz="1200" dirty="0"/>
              <a:t> right if you can run:</a:t>
            </a:r>
          </a:p>
          <a:p>
            <a:r>
              <a:rPr lang="en-US" sz="1200" dirty="0"/>
              <a:t>node --version And get an </a:t>
            </a:r>
            <a:r>
              <a:rPr lang="en-US" sz="1200" dirty="0" err="1"/>
              <a:t>ouput</a:t>
            </a:r>
            <a:r>
              <a:rPr lang="en-US" sz="1200" dirty="0"/>
              <a:t> like: </a:t>
            </a:r>
            <a:r>
              <a:rPr lang="en-US" sz="1200" dirty="0" err="1"/>
              <a:t>vx.x.x</a:t>
            </a:r>
            <a:endParaRPr lang="en-US" sz="1200" dirty="0"/>
          </a:p>
          <a:p>
            <a:r>
              <a:rPr lang="en-US" sz="1200" dirty="0"/>
              <a:t>- Yarn instead of </a:t>
            </a:r>
            <a:r>
              <a:rPr lang="en-US" sz="1200" dirty="0" err="1"/>
              <a:t>npm</a:t>
            </a:r>
            <a:endParaRPr lang="en-US" sz="1200" dirty="0"/>
          </a:p>
          <a:p>
            <a:r>
              <a:rPr lang="en-US" sz="1200" dirty="0"/>
              <a:t>You'll know you've installed yarn right if you can run:</a:t>
            </a:r>
          </a:p>
          <a:p>
            <a:r>
              <a:rPr lang="en-US" sz="1200" dirty="0"/>
              <a:t>yarn --version And get an output like: </a:t>
            </a:r>
            <a:r>
              <a:rPr lang="en-US" sz="1200" dirty="0" err="1"/>
              <a:t>x.x.x</a:t>
            </a:r>
            <a:endParaRPr lang="en-US" sz="1200" dirty="0"/>
          </a:p>
          <a:p>
            <a:r>
              <a:rPr lang="en-US" sz="1200" dirty="0"/>
              <a:t>You might need to install it with </a:t>
            </a:r>
            <a:r>
              <a:rPr lang="en-US" sz="1200" dirty="0" err="1"/>
              <a:t>npm</a:t>
            </a: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4D5E-27CA-4C1F-A2EC-760AE93F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F70B7-1A31-4434-AAFC-A5D0CAA1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2A52314-D977-4B70-A52B-BD18C4129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000" r="25000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08453B12-6818-452E-8213-837B2C23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7101" y="0"/>
            <a:ext cx="3644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9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F397-7374-4541-A1A2-828BE4A7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70F18-DF9C-4E9C-ACBC-82DD020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C026D-1A11-4842-8D7D-85A1B8F9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10CE-50CB-B3FA-9900-AC0C23D4283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For this demo project, we do not have a typescript edition. Please see the </a:t>
            </a:r>
            <a:r>
              <a:rPr lang="en-US" dirty="0" err="1"/>
              <a:t>NextJS</a:t>
            </a:r>
            <a:r>
              <a:rPr lang="en-US" dirty="0"/>
              <a:t> projects for a professional typescript front end.</a:t>
            </a:r>
          </a:p>
        </p:txBody>
      </p:sp>
    </p:spTree>
    <p:extLst>
      <p:ext uri="{BB962C8B-B14F-4D97-AF65-F5344CB8AC3E}">
        <p14:creationId xmlns:p14="http://schemas.microsoft.com/office/powerpoint/2010/main" val="2936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CDE244DC-8B9E-4E7D-B4FF-FDF35DD4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93" y="546310"/>
            <a:ext cx="7121174" cy="495301"/>
          </a:xfrm>
        </p:spPr>
        <p:txBody>
          <a:bodyPr/>
          <a:lstStyle/>
          <a:p>
            <a:r>
              <a:rPr lang="en-US" dirty="0" err="1"/>
              <a:t>Quickstart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D0B6-77C2-4F55-BD1D-6E4B255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5" name="Picture Placeholder 24" descr="A close up of a piano keys">
            <a:extLst>
              <a:ext uri="{FF2B5EF4-FFF2-40B4-BE49-F238E27FC236}">
                <a16:creationId xmlns:a16="http://schemas.microsoft.com/office/drawing/2014/main" id="{0C86ED0F-C10D-48DF-A586-0050618B1C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3398" y="0"/>
            <a:ext cx="4038602" cy="68580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18005-3523-456B-9332-E3794DB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F4E802-6616-4662-937B-2F06B7104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3108" y="0"/>
            <a:ext cx="4038892" cy="68580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8EAC4F-FAB9-781E-E1CD-DBECD226155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6"/>
          <a:stretch>
            <a:fillRect/>
          </a:stretch>
        </p:blipFill>
        <p:spPr>
          <a:xfrm>
            <a:off x="1058774" y="1528763"/>
            <a:ext cx="6027914" cy="4129087"/>
          </a:xfrm>
        </p:spPr>
      </p:pic>
    </p:spTree>
    <p:extLst>
      <p:ext uri="{BB962C8B-B14F-4D97-AF65-F5344CB8AC3E}">
        <p14:creationId xmlns:p14="http://schemas.microsoft.com/office/powerpoint/2010/main" val="118145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CDE244DC-8B9E-4E7D-B4FF-FDF35DD4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93" y="546310"/>
            <a:ext cx="7121174" cy="495301"/>
          </a:xfrm>
        </p:spPr>
        <p:txBody>
          <a:bodyPr/>
          <a:lstStyle/>
          <a:p>
            <a:r>
              <a:rPr lang="en-US" dirty="0"/>
              <a:t>Execute 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D0B6-77C2-4F55-BD1D-6E4B255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5" name="Picture Placeholder 24" descr="A close up of a piano keys">
            <a:extLst>
              <a:ext uri="{FF2B5EF4-FFF2-40B4-BE49-F238E27FC236}">
                <a16:creationId xmlns:a16="http://schemas.microsoft.com/office/drawing/2014/main" id="{0C86ED0F-C10D-48DF-A586-0050618B1C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3398" y="0"/>
            <a:ext cx="4038602" cy="68580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18005-3523-456B-9332-E3794DB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F4E802-6616-4662-937B-2F06B7104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3108" y="0"/>
            <a:ext cx="4038892" cy="68580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3EE75D-2C80-3B76-637E-B4A81359A96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6"/>
          <a:stretch>
            <a:fillRect/>
          </a:stretch>
        </p:blipFill>
        <p:spPr>
          <a:xfrm>
            <a:off x="1136953" y="1528763"/>
            <a:ext cx="5803879" cy="4888366"/>
          </a:xfrm>
        </p:spPr>
      </p:pic>
    </p:spTree>
    <p:extLst>
      <p:ext uri="{BB962C8B-B14F-4D97-AF65-F5344CB8AC3E}">
        <p14:creationId xmlns:p14="http://schemas.microsoft.com/office/powerpoint/2010/main" val="383340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CDE244DC-8B9E-4E7D-B4FF-FDF35DD4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93" y="546310"/>
            <a:ext cx="7121174" cy="495301"/>
          </a:xfrm>
        </p:spPr>
        <p:txBody>
          <a:bodyPr/>
          <a:lstStyle/>
          <a:p>
            <a:r>
              <a:rPr lang="en-US" dirty="0" err="1"/>
              <a:t>Connnecting</a:t>
            </a:r>
            <a:r>
              <a:rPr lang="en-US" dirty="0"/>
              <a:t> to </a:t>
            </a:r>
            <a:r>
              <a:rPr lang="en-US" dirty="0" err="1"/>
              <a:t>MetaMask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D0B6-77C2-4F55-BD1D-6E4B255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5" name="Picture Placeholder 24" descr="A close up of a piano keys">
            <a:extLst>
              <a:ext uri="{FF2B5EF4-FFF2-40B4-BE49-F238E27FC236}">
                <a16:creationId xmlns:a16="http://schemas.microsoft.com/office/drawing/2014/main" id="{0C86ED0F-C10D-48DF-A586-0050618B1C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3398" y="0"/>
            <a:ext cx="4038602" cy="68580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18005-3523-456B-9332-E3794DB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F4E802-6616-4662-937B-2F06B7104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3108" y="0"/>
            <a:ext cx="4038892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12BCD-DCCB-FD59-3E60-006AA66738A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Connecting" or "logging in" to </a:t>
            </a:r>
            <a:r>
              <a:rPr lang="en-US" dirty="0" err="1"/>
              <a:t>MetaMask</a:t>
            </a:r>
            <a:r>
              <a:rPr lang="en-US" dirty="0"/>
              <a:t> effectively means "to access the user's Ethereum account(s)".</a:t>
            </a:r>
          </a:p>
          <a:p>
            <a:endParaRPr lang="en-US" dirty="0"/>
          </a:p>
          <a:p>
            <a:r>
              <a:rPr lang="en-US" dirty="0"/>
              <a:t>You should only initiate a connection request in response to direct user action, such as clicking a button. You should always disable the "connect" button while the connection request is pending. You should never initiate a connection request on page load.</a:t>
            </a:r>
          </a:p>
          <a:p>
            <a:endParaRPr lang="en-US" dirty="0"/>
          </a:p>
          <a:p>
            <a:r>
              <a:rPr lang="en-US" dirty="0"/>
              <a:t>We recommend that you provide a button to allow the user to connect </a:t>
            </a:r>
            <a:r>
              <a:rPr lang="en-US" dirty="0" err="1"/>
              <a:t>MetaMask</a:t>
            </a:r>
            <a:r>
              <a:rPr lang="en-US" dirty="0"/>
              <a:t> to your </a:t>
            </a:r>
            <a:r>
              <a:rPr lang="en-US" dirty="0" err="1"/>
              <a:t>dapp</a:t>
            </a:r>
            <a:r>
              <a:rPr lang="en-US" dirty="0"/>
              <a:t>. Clicking this button should call the following method: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7A284-6F6F-CEAA-5319-EB3376E1F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11" y="5531893"/>
            <a:ext cx="7325747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CDE244DC-8B9E-4E7D-B4FF-FDF35DD4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93" y="546310"/>
            <a:ext cx="7121174" cy="495301"/>
          </a:xfrm>
        </p:spPr>
        <p:txBody>
          <a:bodyPr/>
          <a:lstStyle/>
          <a:p>
            <a:r>
              <a:rPr lang="en-US" dirty="0" err="1"/>
              <a:t>Connnecting</a:t>
            </a:r>
            <a:r>
              <a:rPr lang="en-US" dirty="0"/>
              <a:t> to </a:t>
            </a:r>
            <a:r>
              <a:rPr lang="en-US" dirty="0" err="1"/>
              <a:t>MetaMask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D0B6-77C2-4F55-BD1D-6E4B255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5" name="Picture Placeholder 24" descr="A close up of a piano keys">
            <a:extLst>
              <a:ext uri="{FF2B5EF4-FFF2-40B4-BE49-F238E27FC236}">
                <a16:creationId xmlns:a16="http://schemas.microsoft.com/office/drawing/2014/main" id="{0C86ED0F-C10D-48DF-A586-0050618B1C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3398" y="0"/>
            <a:ext cx="4038602" cy="68580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18005-3523-456B-9332-E3794DB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F4E802-6616-4662-937B-2F06B7104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3108" y="0"/>
            <a:ext cx="4038892" cy="6858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1F2DBA-1A06-06E7-20B5-418FBF84990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6"/>
          <a:stretch>
            <a:fillRect/>
          </a:stretch>
        </p:blipFill>
        <p:spPr>
          <a:xfrm>
            <a:off x="847725" y="2669313"/>
            <a:ext cx="6450013" cy="1847987"/>
          </a:xfrm>
        </p:spPr>
      </p:pic>
    </p:spTree>
    <p:extLst>
      <p:ext uri="{BB962C8B-B14F-4D97-AF65-F5344CB8AC3E}">
        <p14:creationId xmlns:p14="http://schemas.microsoft.com/office/powerpoint/2010/main" val="279051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CDE244DC-8B9E-4E7D-B4FF-FDF35DD4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93" y="546310"/>
            <a:ext cx="7121174" cy="495301"/>
          </a:xfrm>
        </p:spPr>
        <p:txBody>
          <a:bodyPr/>
          <a:lstStyle/>
          <a:p>
            <a:r>
              <a:rPr lang="en-US" dirty="0" err="1"/>
              <a:t>Connnecting</a:t>
            </a:r>
            <a:r>
              <a:rPr lang="en-US" dirty="0"/>
              <a:t> to </a:t>
            </a:r>
            <a:r>
              <a:rPr lang="en-US" dirty="0" err="1"/>
              <a:t>MetaMask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D0B6-77C2-4F55-BD1D-6E4B255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5" name="Picture Placeholder 24" descr="A close up of a piano keys">
            <a:extLst>
              <a:ext uri="{FF2B5EF4-FFF2-40B4-BE49-F238E27FC236}">
                <a16:creationId xmlns:a16="http://schemas.microsoft.com/office/drawing/2014/main" id="{0C86ED0F-C10D-48DF-A586-0050618B1C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3398" y="0"/>
            <a:ext cx="4038602" cy="68580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18005-3523-456B-9332-E3794DB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F4E802-6616-4662-937B-2F06B7104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3108" y="0"/>
            <a:ext cx="4038892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84AD7-B1F9-0155-2153-5C7CF79BD23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This promise-returning function resolves with an array of hex-prefixed Ethereum addresses, which can be used as general account references when sending transactions.</a:t>
            </a:r>
          </a:p>
          <a:p>
            <a:endParaRPr lang="en-US" dirty="0"/>
          </a:p>
          <a:p>
            <a:r>
              <a:rPr lang="en-US" dirty="0"/>
              <a:t>Over time, this method is intended to grow to include various additional parameters to help your site request everything it needs from the user during setup.</a:t>
            </a:r>
          </a:p>
          <a:p>
            <a:endParaRPr lang="en-US" dirty="0"/>
          </a:p>
          <a:p>
            <a:r>
              <a:rPr lang="en-US" dirty="0"/>
              <a:t>Since it returns a promise, if you're in an async function, you may log in like this: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F2B00B-6473-9A54-0967-AD4DAE16C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765" y="5462437"/>
            <a:ext cx="6258798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3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CDE244DC-8B9E-4E7D-B4FF-FDF35DD4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93" y="546310"/>
            <a:ext cx="7121174" cy="49530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D0B6-77C2-4F55-BD1D-6E4B255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5" name="Picture Placeholder 24" descr="A close up of a piano keys">
            <a:extLst>
              <a:ext uri="{FF2B5EF4-FFF2-40B4-BE49-F238E27FC236}">
                <a16:creationId xmlns:a16="http://schemas.microsoft.com/office/drawing/2014/main" id="{0C86ED0F-C10D-48DF-A586-0050618B1C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3398" y="0"/>
            <a:ext cx="4038602" cy="68580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18005-3523-456B-9332-E3794DB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F4E802-6616-4662-937B-2F06B7104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3108" y="0"/>
            <a:ext cx="4038892" cy="6858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E42418-CEFD-3D6D-2966-813C2CDC428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6"/>
          <a:stretch>
            <a:fillRect/>
          </a:stretch>
        </p:blipFill>
        <p:spPr>
          <a:xfrm>
            <a:off x="459948" y="1176368"/>
            <a:ext cx="6450013" cy="14538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236E1-D005-C3BC-F89E-D4C8E19731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2662" y="2882295"/>
            <a:ext cx="2703793" cy="37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9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5973"/>
      </a:accent1>
      <a:accent2>
        <a:srgbClr val="8189A2"/>
      </a:accent2>
      <a:accent3>
        <a:srgbClr val="BB9569"/>
      </a:accent3>
      <a:accent4>
        <a:srgbClr val="A25526"/>
      </a:accent4>
      <a:accent5>
        <a:srgbClr val="EEECE0"/>
      </a:accent5>
      <a:accent6>
        <a:srgbClr val="592A0E"/>
      </a:accent6>
      <a:hlink>
        <a:srgbClr val="0563C1"/>
      </a:hlink>
      <a:folHlink>
        <a:srgbClr val="954F72"/>
      </a:folHlink>
    </a:clrScheme>
    <a:fontScheme name="Custom 27">
      <a:majorFont>
        <a:latin typeface="Franklin Gothic Demi Cond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_TM16411254_Win32_JC_SL_v3.potx" id="{A49F532D-B704-4DFF-BADB-F4289203C174}" vid="{D1827142-D2F0-440A-808F-EAD0984C5F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F98B39-7EBA-4823-84A5-26F4787998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6AFC83-AE02-40B8-BC2C-6B2B88106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621FE4-3184-49E6-95AD-A045530002E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{A69CA240-E477-4ACD-BE59-661185CA54FD}tf16411254_win32</Template>
  <TotalTime>28</TotalTime>
  <Words>416</Words>
  <Application>Microsoft Office PowerPoint</Application>
  <PresentationFormat>Widescreen</PresentationFormat>
  <Paragraphs>75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Demi Cond</vt:lpstr>
      <vt:lpstr>Segoe UI Light</vt:lpstr>
      <vt:lpstr>Univers Light</vt:lpstr>
      <vt:lpstr>Office Theme</vt:lpstr>
      <vt:lpstr>Blockchain Lesson 8</vt:lpstr>
      <vt:lpstr>Requirement</vt:lpstr>
      <vt:lpstr>Typescript</vt:lpstr>
      <vt:lpstr>Quickstart</vt:lpstr>
      <vt:lpstr>Execute Transaction</vt:lpstr>
      <vt:lpstr>Connnecting to MetaMask</vt:lpstr>
      <vt:lpstr>Connnecting to MetaMask</vt:lpstr>
      <vt:lpstr>Connnecting to MetaMask</vt:lpstr>
      <vt:lpstr>Example</vt:lpstr>
      <vt:lpstr>Example</vt:lpstr>
      <vt:lpstr>RESET ACCOUNT  </vt:lpstr>
      <vt:lpstr>LISTENING FOR EVENT AND COMPLETE TRANSACTION</vt:lpstr>
      <vt:lpstr>LISTENING FOR EVENT AND COMPLETE TRANSACTION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Lesson 8</dc:title>
  <dc:creator>ersan aythamsyach</dc:creator>
  <cp:lastModifiedBy>ersan aythamsyach</cp:lastModifiedBy>
  <cp:revision>1</cp:revision>
  <dcterms:created xsi:type="dcterms:W3CDTF">2022-07-09T04:10:41Z</dcterms:created>
  <dcterms:modified xsi:type="dcterms:W3CDTF">2022-07-09T04:38:54Z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